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60" r:id="rId11"/>
    <p:sldId id="267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10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80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8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985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36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4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12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84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760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04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109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574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120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748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324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16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2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73F49A-D19C-46C0-B3A3-0B06E4721AB6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6EAC-ECCF-404D-9004-938D6051FB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545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wav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13.png"/><Relationship Id="rId5" Type="http://schemas.microsoft.com/office/2007/relationships/media" Target="../media/media3.wav"/><Relationship Id="rId10" Type="http://schemas.openxmlformats.org/officeDocument/2006/relationships/image" Target="../media/image12.png"/><Relationship Id="rId4" Type="http://schemas.openxmlformats.org/officeDocument/2006/relationships/audio" Target="../media/media2.wav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5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11" Type="http://schemas.openxmlformats.org/officeDocument/2006/relationships/image" Target="../media/image16.png"/><Relationship Id="rId5" Type="http://schemas.microsoft.com/office/2007/relationships/media" Target="../media/media6.m4a"/><Relationship Id="rId10" Type="http://schemas.openxmlformats.org/officeDocument/2006/relationships/image" Target="../media/image15.png"/><Relationship Id="rId4" Type="http://schemas.openxmlformats.org/officeDocument/2006/relationships/audio" Target="../media/media5.m4a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8.mp3"/><Relationship Id="rId7" Type="http://schemas.openxmlformats.org/officeDocument/2006/relationships/image" Target="../media/image1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6987498-9A2F-CE1B-4213-8AE07C4876F1}"/>
              </a:ext>
            </a:extLst>
          </p:cNvPr>
          <p:cNvSpPr txBox="1"/>
          <p:nvPr/>
        </p:nvSpPr>
        <p:spPr>
          <a:xfrm>
            <a:off x="128408" y="0"/>
            <a:ext cx="9161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PROGRAMME ERASMUS + JEAN MONNET </a:t>
            </a:r>
          </a:p>
          <a:p>
            <a:r>
              <a:rPr lang="fr-FR" sz="2400" dirty="0"/>
              <a:t>Années 2024-2027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8D3EC5-A033-A2ED-617E-0AF2E3667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725" y="628976"/>
            <a:ext cx="7202603" cy="57114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423149-DC78-BD3E-60DB-E939FDB40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2" y="2274947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48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4ECA4-C467-EFC6-5C25-4F662D452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29834F-BD7C-1331-477F-34E83AF65DAD}"/>
              </a:ext>
            </a:extLst>
          </p:cNvPr>
          <p:cNvSpPr txBox="1"/>
          <p:nvPr/>
        </p:nvSpPr>
        <p:spPr>
          <a:xfrm>
            <a:off x="230037" y="1190445"/>
            <a:ext cx="117319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4000" b="1" dirty="0"/>
              <a:t>Des élèves de 15 à 18 ans ont accepté de partir pour un voyage de 3 ans dans les pas de l’Union Européenne. Ils ont fait face à des difficultés, des challenges mais ils ont aussi acquis, expérimenté et découvert…</a:t>
            </a:r>
          </a:p>
          <a:p>
            <a:pPr algn="just"/>
            <a:endParaRPr lang="fr-FR" sz="4000" b="1" dirty="0"/>
          </a:p>
          <a:p>
            <a:pPr algn="just"/>
            <a:r>
              <a:rPr lang="fr-FR" sz="4000" b="1" dirty="0"/>
              <a:t>Accompagnez-les sur ces quelques traces ! </a:t>
            </a:r>
          </a:p>
        </p:txBody>
      </p:sp>
    </p:spTree>
    <p:extLst>
      <p:ext uri="{BB962C8B-B14F-4D97-AF65-F5344CB8AC3E}">
        <p14:creationId xmlns:p14="http://schemas.microsoft.com/office/powerpoint/2010/main" val="393687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313151-67B5-6BE8-320A-67E8CFCDC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308" y="1442766"/>
            <a:ext cx="7105292" cy="53289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3FC193-655A-CE70-8AAB-25FA8D819A9C}"/>
              </a:ext>
            </a:extLst>
          </p:cNvPr>
          <p:cNvSpPr txBox="1"/>
          <p:nvPr/>
        </p:nvSpPr>
        <p:spPr>
          <a:xfrm>
            <a:off x="4934308" y="86265"/>
            <a:ext cx="697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</a:t>
            </a:r>
            <a:r>
              <a:rPr lang="fr-FR" sz="2400" b="1" baseline="30000" dirty="0"/>
              <a:t>ère</a:t>
            </a:r>
            <a:r>
              <a:rPr lang="fr-FR" sz="2400" b="1" dirty="0"/>
              <a:t> étape de ce voyage à travers les méandres de l’UE…Les valeurs portées et représentées !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250BA1-99CC-5CB3-DD5B-6D58E291E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69340"/>
            <a:ext cx="4474234" cy="618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3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B5C4B4-4EEC-5B42-74A6-E1D723B0D807}"/>
              </a:ext>
            </a:extLst>
          </p:cNvPr>
          <p:cNvSpPr txBox="1"/>
          <p:nvPr/>
        </p:nvSpPr>
        <p:spPr>
          <a:xfrm>
            <a:off x="395059" y="430063"/>
            <a:ext cx="114018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Equality </a:t>
            </a:r>
            <a:r>
              <a:rPr lang="fr-FR" sz="2400" dirty="0" err="1"/>
              <a:t>brings</a:t>
            </a:r>
            <a:r>
              <a:rPr lang="fr-FR" sz="2400" dirty="0"/>
              <a:t> respect </a:t>
            </a:r>
            <a:r>
              <a:rPr lang="fr-FR" sz="2400" dirty="0" err="1"/>
              <a:t>between</a:t>
            </a:r>
            <a:r>
              <a:rPr lang="fr-FR" sz="2400" dirty="0"/>
              <a:t> people and </a:t>
            </a:r>
            <a:r>
              <a:rPr lang="fr-FR" sz="2400" dirty="0" err="1"/>
              <a:t>happiness</a:t>
            </a:r>
            <a:r>
              <a:rPr lang="fr-FR" sz="2400" dirty="0"/>
              <a:t> </a:t>
            </a:r>
            <a:r>
              <a:rPr lang="fr-FR" sz="2400" dirty="0" err="1"/>
              <a:t>because</a:t>
            </a:r>
            <a:r>
              <a:rPr lang="fr-FR" sz="2400" dirty="0"/>
              <a:t> </a:t>
            </a:r>
            <a:r>
              <a:rPr lang="fr-FR" sz="2400" dirty="0" err="1"/>
              <a:t>everybody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respectful</a:t>
            </a:r>
            <a:r>
              <a:rPr lang="fr-FR" sz="2400" dirty="0"/>
              <a:t> </a:t>
            </a:r>
            <a:r>
              <a:rPr lang="fr-FR" sz="2400" dirty="0" err="1"/>
              <a:t>towards</a:t>
            </a:r>
            <a:r>
              <a:rPr lang="fr-FR" sz="2400" dirty="0"/>
              <a:t> </a:t>
            </a:r>
            <a:r>
              <a:rPr lang="fr-FR" sz="2400" dirty="0" err="1"/>
              <a:t>everybody</a:t>
            </a:r>
            <a:r>
              <a:rPr lang="fr-FR" sz="2400" dirty="0"/>
              <a:t>. For me, respect </a:t>
            </a:r>
            <a:r>
              <a:rPr lang="fr-FR" sz="2400" dirty="0" err="1"/>
              <a:t>is</a:t>
            </a:r>
            <a:r>
              <a:rPr lang="fr-FR" sz="2400" dirty="0"/>
              <a:t> important and in </a:t>
            </a:r>
            <a:r>
              <a:rPr lang="fr-FR" sz="2400" dirty="0" err="1"/>
              <a:t>most</a:t>
            </a:r>
            <a:r>
              <a:rPr lang="fr-FR" sz="2400" dirty="0"/>
              <a:t> of the EU countries,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find</a:t>
            </a:r>
            <a:r>
              <a:rPr lang="fr-FR" sz="2400" dirty="0"/>
              <a:t> </a:t>
            </a:r>
            <a:r>
              <a:rPr lang="fr-FR" sz="2400" dirty="0" err="1"/>
              <a:t>it</a:t>
            </a:r>
            <a:r>
              <a:rPr lang="fr-FR" sz="2400" dirty="0"/>
              <a:t> and </a:t>
            </a:r>
            <a:r>
              <a:rPr lang="fr-FR" sz="2400" dirty="0" err="1"/>
              <a:t>this</a:t>
            </a:r>
            <a:r>
              <a:rPr lang="fr-FR" sz="2400" dirty="0"/>
              <a:t> </a:t>
            </a:r>
            <a:r>
              <a:rPr lang="fr-FR" sz="2400" dirty="0" err="1"/>
              <a:t>makes</a:t>
            </a:r>
            <a:r>
              <a:rPr lang="fr-FR" sz="2400" dirty="0"/>
              <a:t> me </a:t>
            </a:r>
            <a:r>
              <a:rPr lang="fr-FR" sz="2400" dirty="0" err="1"/>
              <a:t>feel</a:t>
            </a:r>
            <a:r>
              <a:rPr lang="fr-FR" sz="2400" dirty="0"/>
              <a:t> </a:t>
            </a:r>
            <a:r>
              <a:rPr lang="fr-FR" sz="2400" dirty="0" err="1"/>
              <a:t>truly</a:t>
            </a:r>
            <a:r>
              <a:rPr lang="fr-FR" sz="2400" dirty="0"/>
              <a:t> a </a:t>
            </a:r>
            <a:r>
              <a:rPr lang="fr-FR" sz="2400" dirty="0" err="1"/>
              <a:t>European</a:t>
            </a:r>
            <a:r>
              <a:rPr lang="fr-FR" sz="2400" dirty="0"/>
              <a:t> </a:t>
            </a:r>
            <a:r>
              <a:rPr lang="fr-FR" sz="2400" dirty="0" err="1"/>
              <a:t>citizen</a:t>
            </a:r>
            <a:r>
              <a:rPr lang="fr-FR" sz="2400" dirty="0"/>
              <a:t> » Victor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196706-84BB-3192-11CE-A0AF855151DA}"/>
              </a:ext>
            </a:extLst>
          </p:cNvPr>
          <p:cNvSpPr txBox="1"/>
          <p:nvPr/>
        </p:nvSpPr>
        <p:spPr>
          <a:xfrm>
            <a:off x="1548895" y="2344088"/>
            <a:ext cx="10248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For me, </a:t>
            </a:r>
            <a:r>
              <a:rPr lang="fr-FR" sz="2400" dirty="0" err="1"/>
              <a:t>being</a:t>
            </a:r>
            <a:r>
              <a:rPr lang="fr-FR" sz="2400" dirty="0"/>
              <a:t> a </a:t>
            </a:r>
            <a:r>
              <a:rPr lang="fr-FR" sz="2400" dirty="0" err="1"/>
              <a:t>European</a:t>
            </a:r>
            <a:r>
              <a:rPr lang="fr-FR" sz="2400" dirty="0"/>
              <a:t> </a:t>
            </a:r>
            <a:r>
              <a:rPr lang="fr-FR" sz="2400" dirty="0" err="1"/>
              <a:t>citizen</a:t>
            </a:r>
            <a:r>
              <a:rPr lang="fr-FR" sz="2400" dirty="0"/>
              <a:t> </a:t>
            </a:r>
            <a:r>
              <a:rPr lang="fr-FR" sz="2400" dirty="0" err="1"/>
              <a:t>means</a:t>
            </a:r>
            <a:r>
              <a:rPr lang="fr-FR" sz="2400" dirty="0"/>
              <a:t> </a:t>
            </a:r>
            <a:r>
              <a:rPr lang="fr-FR" sz="2400" dirty="0" err="1"/>
              <a:t>having</a:t>
            </a:r>
            <a:r>
              <a:rPr lang="fr-FR" sz="2400" dirty="0"/>
              <a:t> </a:t>
            </a:r>
            <a:r>
              <a:rPr lang="fr-FR" sz="2400" dirty="0" err="1"/>
              <a:t>freedom</a:t>
            </a:r>
            <a:r>
              <a:rPr lang="fr-FR" sz="2400" dirty="0"/>
              <a:t> and </a:t>
            </a:r>
            <a:r>
              <a:rPr lang="fr-FR" sz="2400" dirty="0" err="1"/>
              <a:t>rights</a:t>
            </a:r>
            <a:r>
              <a:rPr lang="fr-FR" sz="2400" dirty="0"/>
              <a:t> in the </a:t>
            </a:r>
            <a:r>
              <a:rPr lang="fr-FR" sz="2400" dirty="0" err="1"/>
              <a:t>whole</a:t>
            </a:r>
            <a:r>
              <a:rPr lang="fr-FR" sz="2400" dirty="0"/>
              <a:t> </a:t>
            </a:r>
            <a:r>
              <a:rPr lang="fr-FR" sz="2400" dirty="0" err="1"/>
              <a:t>European</a:t>
            </a:r>
            <a:r>
              <a:rPr lang="fr-FR" sz="2400" dirty="0"/>
              <a:t> Union. It not </a:t>
            </a:r>
            <a:r>
              <a:rPr lang="fr-FR" sz="2400" dirty="0" err="1"/>
              <a:t>only</a:t>
            </a:r>
            <a:r>
              <a:rPr lang="fr-FR" sz="2400" dirty="0"/>
              <a:t> </a:t>
            </a:r>
            <a:r>
              <a:rPr lang="fr-FR" sz="2400" dirty="0" err="1"/>
              <a:t>guarantees</a:t>
            </a:r>
            <a:r>
              <a:rPr lang="fr-FR" sz="2400" dirty="0"/>
              <a:t> </a:t>
            </a:r>
            <a:r>
              <a:rPr lang="fr-FR" sz="2400" dirty="0" err="1"/>
              <a:t>freedom</a:t>
            </a:r>
            <a:r>
              <a:rPr lang="fr-FR" sz="2400" dirty="0"/>
              <a:t> of </a:t>
            </a:r>
            <a:r>
              <a:rPr lang="fr-FR" sz="2400" dirty="0" err="1"/>
              <a:t>behaviour</a:t>
            </a:r>
            <a:r>
              <a:rPr lang="fr-FR" sz="2400" dirty="0"/>
              <a:t> but </a:t>
            </a:r>
            <a:r>
              <a:rPr lang="fr-FR" sz="2400" dirty="0" err="1"/>
              <a:t>also</a:t>
            </a:r>
            <a:r>
              <a:rPr lang="fr-FR" sz="2400" dirty="0"/>
              <a:t> </a:t>
            </a:r>
            <a:r>
              <a:rPr lang="fr-FR" sz="2400" dirty="0" err="1"/>
              <a:t>guarantees</a:t>
            </a:r>
            <a:r>
              <a:rPr lang="fr-FR" sz="2400" dirty="0"/>
              <a:t> </a:t>
            </a:r>
            <a:r>
              <a:rPr lang="fr-FR" sz="2400" dirty="0" err="1"/>
              <a:t>freedom</a:t>
            </a:r>
            <a:r>
              <a:rPr lang="fr-FR" sz="2400" dirty="0"/>
              <a:t> of expression </a:t>
            </a:r>
            <a:r>
              <a:rPr lang="fr-FR" sz="2400" dirty="0" err="1"/>
              <a:t>which</a:t>
            </a:r>
            <a:r>
              <a:rPr lang="fr-FR" sz="2400" dirty="0"/>
              <a:t> </a:t>
            </a:r>
            <a:r>
              <a:rPr lang="fr-FR" sz="2400" dirty="0" err="1"/>
              <a:t>means</a:t>
            </a:r>
            <a:r>
              <a:rPr lang="fr-FR" sz="2400" dirty="0"/>
              <a:t>, </a:t>
            </a:r>
            <a:r>
              <a:rPr lang="fr-FR" sz="2400" dirty="0" err="1"/>
              <a:t>we</a:t>
            </a:r>
            <a:r>
              <a:rPr lang="fr-FR" sz="2400" dirty="0"/>
              <a:t> can talk </a:t>
            </a:r>
            <a:r>
              <a:rPr lang="fr-FR" sz="2400" dirty="0" err="1"/>
              <a:t>freely</a:t>
            </a:r>
            <a:r>
              <a:rPr lang="fr-FR" sz="2400" dirty="0"/>
              <a:t> about </a:t>
            </a:r>
            <a:r>
              <a:rPr lang="fr-FR" sz="2400" dirty="0" err="1"/>
              <a:t>any</a:t>
            </a:r>
            <a:r>
              <a:rPr lang="fr-FR" sz="2400" dirty="0"/>
              <a:t> topic » Sarah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F87C3D-A306-DE57-2260-C4E6F95E6E5D}"/>
              </a:ext>
            </a:extLst>
          </p:cNvPr>
          <p:cNvSpPr txBox="1"/>
          <p:nvPr/>
        </p:nvSpPr>
        <p:spPr>
          <a:xfrm>
            <a:off x="319177" y="4258113"/>
            <a:ext cx="10813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</a:t>
            </a:r>
            <a:r>
              <a:rPr lang="fr-FR" sz="2400" dirty="0" err="1"/>
              <a:t>Being</a:t>
            </a:r>
            <a:r>
              <a:rPr lang="fr-FR" sz="2400" dirty="0"/>
              <a:t> a </a:t>
            </a:r>
            <a:r>
              <a:rPr lang="fr-FR" sz="2400" dirty="0" err="1"/>
              <a:t>European</a:t>
            </a:r>
            <a:r>
              <a:rPr lang="fr-FR" sz="2400" dirty="0"/>
              <a:t> </a:t>
            </a:r>
            <a:r>
              <a:rPr lang="fr-FR" sz="2400" dirty="0" err="1"/>
              <a:t>citizen</a:t>
            </a:r>
            <a:r>
              <a:rPr lang="fr-FR" sz="2400" dirty="0"/>
              <a:t> </a:t>
            </a:r>
            <a:r>
              <a:rPr lang="fr-FR" sz="2400" dirty="0" err="1"/>
              <a:t>means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protect</a:t>
            </a:r>
            <a:r>
              <a:rPr lang="fr-FR" sz="2400" dirty="0"/>
              <a:t> </a:t>
            </a:r>
            <a:r>
              <a:rPr lang="fr-FR" sz="2400" dirty="0" err="1"/>
              <a:t>your</a:t>
            </a:r>
            <a:r>
              <a:rPr lang="fr-FR" sz="2400" dirty="0"/>
              <a:t> </a:t>
            </a:r>
            <a:r>
              <a:rPr lang="fr-FR" sz="2400" dirty="0" err="1"/>
              <a:t>beloved</a:t>
            </a:r>
            <a:r>
              <a:rPr lang="fr-FR" sz="2400" dirty="0"/>
              <a:t> </a:t>
            </a:r>
            <a:r>
              <a:rPr lang="fr-FR" sz="2400" dirty="0" err="1"/>
              <a:t>freedom</a:t>
            </a:r>
            <a:r>
              <a:rPr lang="fr-FR" sz="2400" dirty="0"/>
              <a:t> and </a:t>
            </a:r>
            <a:r>
              <a:rPr lang="fr-FR" sz="2400" dirty="0" err="1"/>
              <a:t>democracy</a:t>
            </a:r>
            <a:r>
              <a:rPr lang="fr-FR" sz="2400" dirty="0"/>
              <a:t> </a:t>
            </a:r>
            <a:r>
              <a:rPr lang="fr-FR" sz="2400" dirty="0" err="1"/>
              <a:t>against</a:t>
            </a:r>
            <a:r>
              <a:rPr lang="fr-FR" sz="2400" dirty="0"/>
              <a:t> global tensions » Ryan</a:t>
            </a:r>
          </a:p>
          <a:p>
            <a:pPr algn="r"/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78999D-F2B8-7B7F-1191-7E248AF8DF71}"/>
              </a:ext>
            </a:extLst>
          </p:cNvPr>
          <p:cNvSpPr txBox="1"/>
          <p:nvPr/>
        </p:nvSpPr>
        <p:spPr>
          <a:xfrm>
            <a:off x="456436" y="5458442"/>
            <a:ext cx="11340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</a:t>
            </a:r>
            <a:r>
              <a:rPr lang="fr-FR" sz="2400" dirty="0" err="1"/>
              <a:t>Slavery</a:t>
            </a:r>
            <a:r>
              <a:rPr lang="fr-FR" sz="2400" dirty="0"/>
              <a:t> and </a:t>
            </a:r>
            <a:r>
              <a:rPr lang="fr-FR" sz="2400" dirty="0" err="1"/>
              <a:t>death</a:t>
            </a:r>
            <a:r>
              <a:rPr lang="fr-FR" sz="2400" dirty="0"/>
              <a:t> penalty are </a:t>
            </a:r>
            <a:r>
              <a:rPr lang="fr-FR" sz="2400" dirty="0" err="1"/>
              <a:t>forbidden</a:t>
            </a:r>
            <a:r>
              <a:rPr lang="fr-FR" sz="2400" dirty="0"/>
              <a:t>, </a:t>
            </a:r>
            <a:r>
              <a:rPr lang="fr-FR" sz="2400" dirty="0" err="1"/>
              <a:t>it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written</a:t>
            </a:r>
            <a:r>
              <a:rPr lang="fr-FR" sz="2400" dirty="0"/>
              <a:t> in the </a:t>
            </a:r>
            <a:r>
              <a:rPr lang="fr-FR" sz="2400" dirty="0" err="1"/>
              <a:t>European</a:t>
            </a:r>
            <a:r>
              <a:rPr lang="fr-FR" sz="2400" dirty="0"/>
              <a:t> Charter » Lou</a:t>
            </a:r>
          </a:p>
          <a:p>
            <a:pPr algn="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7741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7AFDA-1028-38C5-ED19-CEAD17C77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3CD5B10-02DF-67FC-DF3C-6C405FA5DD45}"/>
              </a:ext>
            </a:extLst>
          </p:cNvPr>
          <p:cNvSpPr txBox="1"/>
          <p:nvPr/>
        </p:nvSpPr>
        <p:spPr>
          <a:xfrm>
            <a:off x="388189" y="258792"/>
            <a:ext cx="1172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baseline="30000" dirty="0"/>
              <a:t>2ème</a:t>
            </a:r>
            <a:r>
              <a:rPr lang="fr-FR" sz="2400" b="1" dirty="0"/>
              <a:t> étape de ce voyage au cœur même du fonctionnement de cette machine européenne…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DD0B1A-8569-8843-4877-4F7BEA5A46DE}"/>
              </a:ext>
            </a:extLst>
          </p:cNvPr>
          <p:cNvSpPr txBox="1"/>
          <p:nvPr/>
        </p:nvSpPr>
        <p:spPr>
          <a:xfrm>
            <a:off x="86264" y="1483743"/>
            <a:ext cx="8164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Une émission « une minute, un objet » : The </a:t>
            </a:r>
            <a:r>
              <a:rPr lang="fr-FR" sz="2400" b="1" dirty="0" err="1">
                <a:solidFill>
                  <a:schemeClr val="accent1">
                    <a:lumMod val="75000"/>
                  </a:schemeClr>
                </a:solidFill>
              </a:rPr>
              <a:t>earpieces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odcast Earpieces">
            <a:hlinkClick r:id="" action="ppaction://media"/>
            <a:extLst>
              <a:ext uri="{FF2B5EF4-FFF2-40B4-BE49-F238E27FC236}">
                <a16:creationId xmlns:a16="http://schemas.microsoft.com/office/drawing/2014/main" id="{464606D6-B52A-0D3E-8027-F048605896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06886" y="2095681"/>
            <a:ext cx="487362" cy="487362"/>
          </a:xfrm>
          <a:prstGeom prst="rect">
            <a:avLst/>
          </a:prstGeom>
        </p:spPr>
      </p:pic>
      <p:pic>
        <p:nvPicPr>
          <p:cNvPr id="10" name="Podcast Tribune Louis">
            <a:hlinkClick r:id="" action="ppaction://media"/>
            <a:extLst>
              <a:ext uri="{FF2B5EF4-FFF2-40B4-BE49-F238E27FC236}">
                <a16:creationId xmlns:a16="http://schemas.microsoft.com/office/drawing/2014/main" id="{F6828540-40CF-4111-3073-D9767D5D60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06156" y="5834395"/>
            <a:ext cx="487363" cy="48736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74916EC-91CB-0065-0C40-507A54BD3EB1}"/>
              </a:ext>
            </a:extLst>
          </p:cNvPr>
          <p:cNvSpPr txBox="1"/>
          <p:nvPr/>
        </p:nvSpPr>
        <p:spPr>
          <a:xfrm>
            <a:off x="4850187" y="4988869"/>
            <a:ext cx="328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The tribune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6F8B635-E77C-29A9-20A0-22F138794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1833" y="791116"/>
            <a:ext cx="3182069" cy="212391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EBA9BF-C85B-2B48-1210-D573A3BE8D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0351" y="4517111"/>
            <a:ext cx="3519488" cy="19764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94CAC4-FB4F-1B76-B1D2-CB87D86442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538" y="2518709"/>
            <a:ext cx="3765289" cy="1621970"/>
          </a:xfrm>
          <a:prstGeom prst="rect">
            <a:avLst/>
          </a:prstGeom>
        </p:spPr>
      </p:pic>
      <p:pic>
        <p:nvPicPr>
          <p:cNvPr id="18" name="Podcast Poster">
            <a:hlinkClick r:id="" action="ppaction://media"/>
            <a:extLst>
              <a:ext uri="{FF2B5EF4-FFF2-40B4-BE49-F238E27FC236}">
                <a16:creationId xmlns:a16="http://schemas.microsoft.com/office/drawing/2014/main" id="{C980021C-50A1-C4B8-E974-ABB2F2061DD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5375" y="3329694"/>
            <a:ext cx="487362" cy="48736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6B24BEE-14D6-5832-1C60-FB8DBE74F890}"/>
              </a:ext>
            </a:extLst>
          </p:cNvPr>
          <p:cNvSpPr txBox="1"/>
          <p:nvPr/>
        </p:nvSpPr>
        <p:spPr>
          <a:xfrm>
            <a:off x="4425351" y="3287724"/>
            <a:ext cx="3825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fr-FR" sz="2400" b="1" dirty="0" err="1">
                <a:solidFill>
                  <a:schemeClr val="accent1">
                    <a:lumMod val="75000"/>
                  </a:schemeClr>
                </a:solidFill>
              </a:rPr>
              <a:t>election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poster</a:t>
            </a:r>
          </a:p>
        </p:txBody>
      </p:sp>
    </p:spTree>
    <p:extLst>
      <p:ext uri="{BB962C8B-B14F-4D97-AF65-F5344CB8AC3E}">
        <p14:creationId xmlns:p14="http://schemas.microsoft.com/office/powerpoint/2010/main" val="223413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3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022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1B80151-BAAD-7275-5625-EDC7C34FCF60}"/>
              </a:ext>
            </a:extLst>
          </p:cNvPr>
          <p:cNvSpPr txBox="1"/>
          <p:nvPr/>
        </p:nvSpPr>
        <p:spPr>
          <a:xfrm>
            <a:off x="198406" y="29434"/>
            <a:ext cx="114041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/>
              <a:t>Une question débattue au cœur de l’Union Européenne : 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Faut-il créer une armée européenne…?</a:t>
            </a:r>
          </a:p>
          <a:p>
            <a:pPr algn="just"/>
            <a:r>
              <a:rPr lang="fr-FR" sz="2400" b="1" dirty="0"/>
              <a:t>Pour y répondre, nous avons la chance de pouvoir écouter les avis parfois contraires, parfois convergents de plusieurs représentants (en formation) de plusieurs partis politiques européens…allons errer dans les coulisses des pensées européennes !</a:t>
            </a:r>
          </a:p>
        </p:txBody>
      </p:sp>
      <p:pic>
        <p:nvPicPr>
          <p:cNvPr id="3" name="S&amp;D and potential European army">
            <a:hlinkClick r:id="" action="ppaction://media"/>
            <a:extLst>
              <a:ext uri="{FF2B5EF4-FFF2-40B4-BE49-F238E27FC236}">
                <a16:creationId xmlns:a16="http://schemas.microsoft.com/office/drawing/2014/main" id="{077D9B9D-5A1B-2391-4802-F356C0D62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22563" y="3619500"/>
            <a:ext cx="487362" cy="487363"/>
          </a:xfrm>
          <a:prstGeom prst="rect">
            <a:avLst/>
          </a:prstGeom>
        </p:spPr>
      </p:pic>
      <p:pic>
        <p:nvPicPr>
          <p:cNvPr id="4" name="Renew Europe and potential European army">
            <a:hlinkClick r:id="" action="ppaction://media"/>
            <a:extLst>
              <a:ext uri="{FF2B5EF4-FFF2-40B4-BE49-F238E27FC236}">
                <a16:creationId xmlns:a16="http://schemas.microsoft.com/office/drawing/2014/main" id="{E7D6BA43-D4CA-3738-DCA9-46A33937DA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61206" y="2188204"/>
            <a:ext cx="487362" cy="487362"/>
          </a:xfrm>
          <a:prstGeom prst="rect">
            <a:avLst/>
          </a:prstGeom>
        </p:spPr>
      </p:pic>
      <p:pic>
        <p:nvPicPr>
          <p:cNvPr id="5" name="Patriots and potential European army">
            <a:hlinkClick r:id="" action="ppaction://media"/>
            <a:extLst>
              <a:ext uri="{FF2B5EF4-FFF2-40B4-BE49-F238E27FC236}">
                <a16:creationId xmlns:a16="http://schemas.microsoft.com/office/drawing/2014/main" id="{4F80B5E0-37AF-0CAF-19B1-C063C00925E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3364" y="4032880"/>
            <a:ext cx="487362" cy="4873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AE242A-E25F-BA46-ED9E-2632091947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0835" y="4511616"/>
            <a:ext cx="2337758" cy="23377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C3CD15-C39C-A9D1-372C-C74154C7FE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8702" y="2431885"/>
            <a:ext cx="2924355" cy="15356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94FF93-1067-76FF-39C9-D8F53BBBB8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7045" y="5132648"/>
            <a:ext cx="3053122" cy="109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0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4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13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BDAAFF2-828D-5581-3E12-FB70E0BA639C}"/>
              </a:ext>
            </a:extLst>
          </p:cNvPr>
          <p:cNvSpPr txBox="1"/>
          <p:nvPr/>
        </p:nvSpPr>
        <p:spPr>
          <a:xfrm>
            <a:off x="327804" y="379562"/>
            <a:ext cx="11536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Mais nous ne pouvons pas faire comme si le maître mot de l’Union Européenne n’était pas centré autour de la …</a:t>
            </a:r>
          </a:p>
        </p:txBody>
      </p:sp>
      <p:pic>
        <p:nvPicPr>
          <p:cNvPr id="3" name="Legislative process in the EU">
            <a:hlinkClick r:id="" action="ppaction://media"/>
            <a:extLst>
              <a:ext uri="{FF2B5EF4-FFF2-40B4-BE49-F238E27FC236}">
                <a16:creationId xmlns:a16="http://schemas.microsoft.com/office/drawing/2014/main" id="{D1FCF456-0DDE-D5C6-C4D3-F2DBEF5983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222" y="4283734"/>
            <a:ext cx="487363" cy="487363"/>
          </a:xfrm>
          <a:prstGeom prst="rect">
            <a:avLst/>
          </a:prstGeom>
        </p:spPr>
      </p:pic>
      <p:pic>
        <p:nvPicPr>
          <p:cNvPr id="4" name="Complexicity of the EU">
            <a:hlinkClick r:id="" action="ppaction://media"/>
            <a:extLst>
              <a:ext uri="{FF2B5EF4-FFF2-40B4-BE49-F238E27FC236}">
                <a16:creationId xmlns:a16="http://schemas.microsoft.com/office/drawing/2014/main" id="{CBA7CEA2-6EF6-BD48-07EF-BF698F14B8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43088" y="1963738"/>
            <a:ext cx="487362" cy="48736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BF4D14-000F-5C6D-5371-E63F3A045E92}"/>
              </a:ext>
            </a:extLst>
          </p:cNvPr>
          <p:cNvSpPr txBox="1"/>
          <p:nvPr/>
        </p:nvSpPr>
        <p:spPr>
          <a:xfrm>
            <a:off x="3154401" y="1838087"/>
            <a:ext cx="5167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92D050"/>
                </a:solidFill>
              </a:rPr>
              <a:t>COMPLEXITE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F5A932-CB0F-D0B4-59C8-4ED94337B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3776" y="1278442"/>
            <a:ext cx="4556557" cy="32522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8AFBD3-BB47-9B23-5A5E-1D0FEC73B8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5142" y="2965835"/>
            <a:ext cx="3610523" cy="361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A9A13C2-D54B-94CA-C9B8-16F9C1739B98}"/>
              </a:ext>
            </a:extLst>
          </p:cNvPr>
          <p:cNvSpPr txBox="1"/>
          <p:nvPr/>
        </p:nvSpPr>
        <p:spPr>
          <a:xfrm>
            <a:off x="767751" y="405442"/>
            <a:ext cx="102395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/>
              <a:t>3</a:t>
            </a:r>
            <a:r>
              <a:rPr lang="fr-FR" sz="2400" b="1" baseline="30000" dirty="0"/>
              <a:t>ème</a:t>
            </a:r>
            <a:r>
              <a:rPr lang="fr-FR" sz="2400" b="1" dirty="0"/>
              <a:t> étape de ce voyage…la question irlandaise au fil du temps…</a:t>
            </a:r>
          </a:p>
          <a:p>
            <a:pPr algn="just"/>
            <a:endParaRPr lang="fr-FR" sz="2400" b="1" dirty="0"/>
          </a:p>
          <a:p>
            <a:pPr algn="just"/>
            <a:r>
              <a:rPr lang="fr-FR" sz="2400" b="1" dirty="0"/>
              <a:t>Une histoire de frontière…des nationalistes et des unionistes… </a:t>
            </a:r>
          </a:p>
          <a:p>
            <a:pPr algn="just"/>
            <a:r>
              <a:rPr lang="fr-FR" sz="2400" b="1" dirty="0"/>
              <a:t>Une frontière marquée d’histoire, une histoire de guerre civile</a:t>
            </a:r>
          </a:p>
          <a:p>
            <a:pPr algn="just"/>
            <a:r>
              <a:rPr lang="fr-FR" sz="2400" b="1" dirty="0"/>
              <a:t>Une histoire de traités, une histoire de compromis</a:t>
            </a:r>
          </a:p>
          <a:p>
            <a:pPr algn="just"/>
            <a:r>
              <a:rPr lang="fr-FR" sz="2400" b="1" dirty="0"/>
              <a:t>Une histoire de communautés, de drapeaux et de murs</a:t>
            </a:r>
          </a:p>
          <a:p>
            <a:pPr algn="just"/>
            <a:r>
              <a:rPr lang="fr-FR" sz="2400" b="1" dirty="0"/>
              <a:t>Une histoire de revendications, de soutien, de couleurs </a:t>
            </a:r>
          </a:p>
          <a:p>
            <a:pPr algn="just"/>
            <a:r>
              <a:rPr lang="fr-FR" sz="2400" b="1" dirty="0"/>
              <a:t>Une histoire géopolitique, une histoire rompue par le Brexit</a:t>
            </a:r>
          </a:p>
          <a:p>
            <a:pPr algn="just"/>
            <a:r>
              <a:rPr lang="fr-FR" sz="2400" b="1" dirty="0"/>
              <a:t>Et de nouveau une histoire de frontière …</a:t>
            </a:r>
          </a:p>
          <a:p>
            <a:pPr algn="just"/>
            <a:r>
              <a:rPr lang="fr-FR" sz="2400" b="1" dirty="0"/>
              <a:t>Une histoire montrée par des cartes…</a:t>
            </a:r>
          </a:p>
          <a:p>
            <a:pPr algn="just"/>
            <a:r>
              <a:rPr lang="fr-FR" sz="2400" b="1" dirty="0"/>
              <a:t>Une histoire racontée par la jeunesse ! </a:t>
            </a:r>
          </a:p>
        </p:txBody>
      </p:sp>
      <p:pic>
        <p:nvPicPr>
          <p:cNvPr id="3" name="Clara Relation of maps in Ireland">
            <a:hlinkClick r:id="" action="ppaction://media"/>
            <a:extLst>
              <a:ext uri="{FF2B5EF4-FFF2-40B4-BE49-F238E27FC236}">
                <a16:creationId xmlns:a16="http://schemas.microsoft.com/office/drawing/2014/main" id="{85FEEEDD-4D81-9309-DB38-66A7B95754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88986" y="52685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5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B1DC3-221B-AC48-538A-6ED4628B2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DD36FCB-C443-1092-618B-5985A941F38D}"/>
              </a:ext>
            </a:extLst>
          </p:cNvPr>
          <p:cNvSpPr txBox="1"/>
          <p:nvPr/>
        </p:nvSpPr>
        <p:spPr>
          <a:xfrm>
            <a:off x="0" y="-258792"/>
            <a:ext cx="11447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b="1" dirty="0"/>
          </a:p>
          <a:p>
            <a:r>
              <a:rPr lang="fr-FR" sz="2400" b="1" dirty="0"/>
              <a:t>Une subvention européenne pour une découverte des sites européens…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0F791C-B065-6044-DC7A-194133D60B2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59046" y="1131138"/>
            <a:ext cx="3735238" cy="2801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A5FCA4-EA7E-694E-0DF2-CA048329DE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26" y="3640346"/>
            <a:ext cx="4180936" cy="31357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3CE64E-FE39-07DD-37D0-8C3F6E73CB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284" y="664233"/>
            <a:ext cx="4572000" cy="3429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FEBBC4-8370-BD95-0D4C-AB5611C55E0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0" y="334704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6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CB682E-4828-B1AE-EA37-86124387BFAE}"/>
              </a:ext>
            </a:extLst>
          </p:cNvPr>
          <p:cNvSpPr txBox="1"/>
          <p:nvPr/>
        </p:nvSpPr>
        <p:spPr>
          <a:xfrm>
            <a:off x="138023" y="155275"/>
            <a:ext cx="5538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Pour une découverte des autres…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F8A1C6-03F7-7DF9-BDD1-F76F6B720C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" y="2147976"/>
            <a:ext cx="5739441" cy="43045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5319D2-5C0F-D00B-30B1-D551255003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977" y="759123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21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B51EC6-BCCE-BB35-086B-8342536C0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26" y="629726"/>
            <a:ext cx="3670181" cy="48935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B82353-EC85-8C3E-BD59-B4A285853B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163" y="1958193"/>
            <a:ext cx="3613214" cy="47987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DBD5D7-8D58-2C1D-D680-184E63A67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81153"/>
            <a:ext cx="4302011" cy="57136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C8FD2BB-7131-B9B7-6935-116901A4AD46}"/>
              </a:ext>
            </a:extLst>
          </p:cNvPr>
          <p:cNvSpPr txBox="1"/>
          <p:nvPr/>
        </p:nvSpPr>
        <p:spPr>
          <a:xfrm>
            <a:off x="3856007" y="227166"/>
            <a:ext cx="7108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Pour une découverte de leurs revendications et de leurs convictions…</a:t>
            </a:r>
          </a:p>
        </p:txBody>
      </p:sp>
    </p:spTree>
    <p:extLst>
      <p:ext uri="{BB962C8B-B14F-4D97-AF65-F5344CB8AC3E}">
        <p14:creationId xmlns:p14="http://schemas.microsoft.com/office/powerpoint/2010/main" val="664847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856F-4C39-E004-D3B8-A74510C1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5ACD054-3FA9-9780-C819-BD24DD12D6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5" y="314863"/>
            <a:ext cx="5871715" cy="44037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3B0459-9B91-9CE7-B8F1-26F20E7F4A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90" y="698739"/>
            <a:ext cx="5635925" cy="4226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904C90-2DB9-8AE8-3129-E66E4873C506}"/>
              </a:ext>
            </a:extLst>
          </p:cNvPr>
          <p:cNvSpPr txBox="1"/>
          <p:nvPr/>
        </p:nvSpPr>
        <p:spPr>
          <a:xfrm>
            <a:off x="431320" y="5227607"/>
            <a:ext cx="11343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Pour la confirmation que l’histoire fait partie d’une identité et qu’elle scelle des souffrances passées pour légitimer des revendications actuelles…</a:t>
            </a:r>
          </a:p>
        </p:txBody>
      </p:sp>
    </p:spTree>
    <p:extLst>
      <p:ext uri="{BB962C8B-B14F-4D97-AF65-F5344CB8AC3E}">
        <p14:creationId xmlns:p14="http://schemas.microsoft.com/office/powerpoint/2010/main" val="401909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836D2-4CC5-517C-BC47-9B181E8C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97CCE04-DB41-6B6A-4C21-3418EBDCD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55" y="0"/>
            <a:ext cx="4742372" cy="63231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8D6DEF-2488-1087-EC18-D023C1737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693" y="0"/>
            <a:ext cx="4742373" cy="63231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CC14F31-4C41-7EA9-F80A-4061E6BDE682}"/>
              </a:ext>
            </a:extLst>
          </p:cNvPr>
          <p:cNvSpPr txBox="1"/>
          <p:nvPr/>
        </p:nvSpPr>
        <p:spPr>
          <a:xfrm>
            <a:off x="138022" y="6323162"/>
            <a:ext cx="939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Une histoire qui doit faire partie des générations futures…</a:t>
            </a:r>
          </a:p>
        </p:txBody>
      </p:sp>
    </p:spTree>
    <p:extLst>
      <p:ext uri="{BB962C8B-B14F-4D97-AF65-F5344CB8AC3E}">
        <p14:creationId xmlns:p14="http://schemas.microsoft.com/office/powerpoint/2010/main" val="2320989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</TotalTime>
  <Words>461</Words>
  <Application>Microsoft Office PowerPoint</Application>
  <PresentationFormat>Grand écran</PresentationFormat>
  <Paragraphs>36</Paragraphs>
  <Slides>13</Slides>
  <Notes>0</Notes>
  <HiddenSlides>0</HiddenSlides>
  <MMClips>9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Lecot</dc:creator>
  <cp:lastModifiedBy>Utilisateur Windows</cp:lastModifiedBy>
  <cp:revision>7</cp:revision>
  <dcterms:created xsi:type="dcterms:W3CDTF">2026-10-03T12:53:10Z</dcterms:created>
  <dcterms:modified xsi:type="dcterms:W3CDTF">2026-11-04T07:56:46Z</dcterms:modified>
</cp:coreProperties>
</file>