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comments/modernComment_16F_3047243E.xml" ContentType="application/vnd.ms-powerpoint.comments+xml"/>
  <Override PartName="/ppt/commentAuthors.xml" ContentType="application/vnd.openxmlformats-officedocument.presentationml.commentAuthors+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7" r:id="rId1"/>
  </p:sldMasterIdLst>
  <p:notesMasterIdLst>
    <p:notesMasterId r:id="rId34"/>
  </p:notesMasterIdLst>
  <p:handoutMasterIdLst>
    <p:handoutMasterId r:id="rId35"/>
  </p:handoutMasterIdLst>
  <p:sldIdLst>
    <p:sldId id="326" r:id="rId2"/>
    <p:sldId id="381" r:id="rId3"/>
    <p:sldId id="365" r:id="rId4"/>
    <p:sldId id="383" r:id="rId5"/>
    <p:sldId id="358" r:id="rId6"/>
    <p:sldId id="389" r:id="rId7"/>
    <p:sldId id="373" r:id="rId8"/>
    <p:sldId id="385" r:id="rId9"/>
    <p:sldId id="384" r:id="rId10"/>
    <p:sldId id="368" r:id="rId11"/>
    <p:sldId id="362" r:id="rId12"/>
    <p:sldId id="390" r:id="rId13"/>
    <p:sldId id="391" r:id="rId14"/>
    <p:sldId id="392" r:id="rId15"/>
    <p:sldId id="374" r:id="rId16"/>
    <p:sldId id="393" r:id="rId17"/>
    <p:sldId id="386" r:id="rId18"/>
    <p:sldId id="394" r:id="rId19"/>
    <p:sldId id="395" r:id="rId20"/>
    <p:sldId id="369" r:id="rId21"/>
    <p:sldId id="387" r:id="rId22"/>
    <p:sldId id="396" r:id="rId23"/>
    <p:sldId id="375" r:id="rId24"/>
    <p:sldId id="377" r:id="rId25"/>
    <p:sldId id="397" r:id="rId26"/>
    <p:sldId id="398" r:id="rId27"/>
    <p:sldId id="353" r:id="rId28"/>
    <p:sldId id="376" r:id="rId29"/>
    <p:sldId id="388" r:id="rId30"/>
    <p:sldId id="399" r:id="rId31"/>
    <p:sldId id="379" r:id="rId32"/>
    <p:sldId id="380" r:id="rId33"/>
  </p:sldIdLst>
  <p:sldSz cx="9144000" cy="5143500" type="screen16x9"/>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xmlns="">
        <p14:section name="PRESENTATION PARCOURSUP" id="{0B896E98-F45E-4768-8620-EDDF394BE181}">
          <p14:sldIdLst>
            <p14:sldId id="326"/>
            <p14:sldId id="365"/>
            <p14:sldId id="366"/>
            <p14:sldId id="328"/>
            <p14:sldId id="352"/>
            <p14:sldId id="358"/>
            <p14:sldId id="367"/>
            <p14:sldId id="363"/>
            <p14:sldId id="351"/>
            <p14:sldId id="368"/>
            <p14:sldId id="362"/>
            <p14:sldId id="371"/>
            <p14:sldId id="369"/>
            <p14:sldId id="372"/>
            <p14:sldId id="347"/>
            <p14:sldId id="353"/>
            <p14:sldId id="370"/>
          </p14:sldIdLst>
        </p14:section>
      </p14:sectionLst>
    </p:ext>
    <p:ext uri="{EFAFB233-063F-42B5-8137-9DF3F51BA10A}">
      <p15:sldGuideLst xmlns:p15="http://schemas.microsoft.com/office/powerpoint/2012/main" xmlns="">
        <p15:guide id="1" orient="horz" pos="1620">
          <p15:clr>
            <a:srgbClr val="A4A3A4"/>
          </p15:clr>
        </p15:guide>
        <p15:guide id="2" orient="horz" pos="191">
          <p15:clr>
            <a:srgbClr val="A4A3A4"/>
          </p15:clr>
        </p15:guide>
        <p15:guide id="3" orient="horz" pos="854">
          <p15:clr>
            <a:srgbClr val="A4A3A4"/>
          </p15:clr>
        </p15:guide>
        <p15:guide id="4" orient="horz" pos="821">
          <p15:clr>
            <a:srgbClr val="A4A3A4"/>
          </p15:clr>
        </p15:guide>
        <p15:guide id="5" orient="horz" pos="3049">
          <p15:clr>
            <a:srgbClr val="A4A3A4"/>
          </p15:clr>
        </p15:guide>
        <p15:guide id="6" orient="horz" pos="3151">
          <p15:clr>
            <a:srgbClr val="A4A3A4"/>
          </p15:clr>
        </p15:guide>
        <p15:guide id="7" pos="2880">
          <p15:clr>
            <a:srgbClr val="A4A3A4"/>
          </p15:clr>
        </p15:guide>
        <p15:guide id="8" pos="476">
          <p15:clr>
            <a:srgbClr val="A4A3A4"/>
          </p15:clr>
        </p15:guide>
        <p15:guide id="9" pos="5193">
          <p15:clr>
            <a:srgbClr val="A4A3A4"/>
          </p15:clr>
        </p15:guide>
        <p15:guide id="10" pos="5465">
          <p15:clr>
            <a:srgbClr val="A4A3A4"/>
          </p15:clr>
        </p15:guide>
      </p15:sldGuideLst>
    </p:ext>
    <p:ext uri="{2D200454-40CA-4A62-9FC3-DE9A4176ACB9}">
      <p15:notesGuideLst xmlns:p15="http://schemas.microsoft.com/office/powerpoint/2012/main" xmlns=""/>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HOUDA SAID" initials="HS" lastIdx="3"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000091"/>
    <a:srgbClr val="A558A0"/>
    <a:srgbClr val="34BAB5"/>
    <a:srgbClr val="0C5076"/>
    <a:srgbClr val="EC130E"/>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horzBarState="maximized">
    <p:restoredLeft sz="13049" autoAdjust="0"/>
    <p:restoredTop sz="94660"/>
  </p:normalViewPr>
  <p:slideViewPr>
    <p:cSldViewPr showGuides="1">
      <p:cViewPr varScale="1">
        <p:scale>
          <a:sx n="98" d="100"/>
          <a:sy n="98" d="100"/>
        </p:scale>
        <p:origin x="-678" y="-90"/>
      </p:cViewPr>
      <p:guideLst>
        <p:guide orient="horz" pos="1620"/>
        <p:guide orient="horz" pos="191"/>
        <p:guide orient="horz" pos="854"/>
        <p:guide orient="horz" pos="821"/>
        <p:guide orient="horz" pos="3049"/>
        <p:guide orient="horz" pos="3151"/>
        <p:guide pos="2880"/>
        <p:guide pos="476"/>
        <p:guide pos="5193"/>
        <p:guide pos="5465"/>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135" d="100"/>
          <a:sy n="135" d="100"/>
        </p:scale>
        <p:origin x="5120" y="168"/>
      </p:cViewPr>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handoutMaster" Target="handoutMasters/handoutMaster1.xml"/></Relationships>
</file>

<file path=ppt/comments/modernComment_16F_3047243E.xml><?xml version="1.0" encoding="utf-8"?>
<p188:cmLst xmlns:a="http://schemas.openxmlformats.org/drawingml/2006/main" xmlns:r="http://schemas.openxmlformats.org/officeDocument/2006/relationships" xmlns:p188="http://schemas.microsoft.com/office/powerpoint/2018/8/main">
  <p188:cm id="{FAFE514F-79A6-4F59-BDE9-0E77961EFCEF}" authorId="{D0CF0839-8F2A-7D6A-3439-CAC5443565B1}" created="2024-11-12T13:59:45.706">
    <ac:txMkLst xmlns:ac="http://schemas.microsoft.com/office/drawing/2013/main/command">
      <pc:docMk xmlns:pc="http://schemas.microsoft.com/office/powerpoint/2013/main/command"/>
      <pc:sldMk xmlns:pc="http://schemas.microsoft.com/office/powerpoint/2013/main/command" cId="809968702" sldId="367"/>
      <ac:spMk id="14" creationId="{00000000-0000-0000-0000-000000000000}"/>
      <ac:txMk cp="22" len="196">
        <ac:context len="219" hash="954785816"/>
      </ac:txMk>
    </ac:txMkLst>
    <p188:pos x="4028163" y="444861"/>
    <p188:txBody>
      <a:bodyPr/>
      <a:lstStyle/>
      <a:p>
        <a:r>
          <a:rPr lang="fr-FR"/>
          <a:t>Modif texte et visuel </a:t>
        </a:r>
      </a:p>
    </p188:txBody>
  </p188:cm>
</p188:cmLst>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a:extLst>
              <a:ext uri="{FF2B5EF4-FFF2-40B4-BE49-F238E27FC236}">
                <a16:creationId xmlns:a16="http://schemas.microsoft.com/office/drawing/2014/main" xmlns="" id="{9D897012-7FF6-704A-9088-93ACEFB22089}"/>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a:extLst>
              <a:ext uri="{FF2B5EF4-FFF2-40B4-BE49-F238E27FC236}">
                <a16:creationId xmlns:a16="http://schemas.microsoft.com/office/drawing/2014/main" xmlns="" id="{9BBEEC68-1116-A24A-AD79-7B70DE510B69}"/>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F0C479D-4687-E740-9789-857CF0267E23}" type="datetimeFigureOut">
              <a:rPr lang="fr-FR" smtClean="0"/>
              <a:pPr/>
              <a:t>10/01/2025</a:t>
            </a:fld>
            <a:endParaRPr lang="fr-FR"/>
          </a:p>
        </p:txBody>
      </p:sp>
      <p:sp>
        <p:nvSpPr>
          <p:cNvPr id="4" name="Espace réservé du pied de page 3">
            <a:extLst>
              <a:ext uri="{FF2B5EF4-FFF2-40B4-BE49-F238E27FC236}">
                <a16:creationId xmlns:a16="http://schemas.microsoft.com/office/drawing/2014/main" xmlns="" id="{AA513078-4837-CD44-8134-B2F5EC620144}"/>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a:extLst>
              <a:ext uri="{FF2B5EF4-FFF2-40B4-BE49-F238E27FC236}">
                <a16:creationId xmlns:a16="http://schemas.microsoft.com/office/drawing/2014/main" xmlns="" id="{23167E4C-36F1-A146-B373-CD678EBB6C68}"/>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BC0D87D-3887-3549-A415-10DFF9EDA4CC}" type="slidenum">
              <a:rPr lang="fr-FR" smtClean="0"/>
              <a:pPr/>
              <a:t>‹N°›</a:t>
            </a:fld>
            <a:endParaRPr lang="fr-FR"/>
          </a:p>
        </p:txBody>
      </p:sp>
    </p:spTree>
    <p:extLst>
      <p:ext uri="{BB962C8B-B14F-4D97-AF65-F5344CB8AC3E}">
        <p14:creationId xmlns:p14="http://schemas.microsoft.com/office/powerpoint/2010/main" xmlns="" val="140913656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pitchFamily="34" charset="0"/>
              </a:defRPr>
            </a:lvl1pPr>
          </a:lstStyle>
          <a:p>
            <a:endParaRPr lang="fr-FR" dirty="0"/>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Arial" pitchFamily="34" charset="0"/>
              </a:defRPr>
            </a:lvl1pPr>
          </a:lstStyle>
          <a:p>
            <a:fld id="{D680E798-53FF-4C51-A981-953463752515}" type="datetimeFigureOut">
              <a:rPr lang="fr-FR" smtClean="0"/>
              <a:pPr/>
              <a:t>10/01/2025</a:t>
            </a:fld>
            <a:endParaRPr lang="fr-FR" dirty="0"/>
          </a:p>
        </p:txBody>
      </p:sp>
      <p:sp>
        <p:nvSpPr>
          <p:cNvPr id="4" name="Espace réservé de l'image des diapositives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fr-FR" dirty="0"/>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Arial" pitchFamily="34" charset="0"/>
              </a:defRPr>
            </a:lvl1pPr>
          </a:lstStyle>
          <a:p>
            <a:endParaRPr lang="fr-FR" dirty="0"/>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Arial" pitchFamily="34" charset="0"/>
              </a:defRPr>
            </a:lvl1pPr>
          </a:lstStyle>
          <a:p>
            <a:fld id="{1B06CD8F-B7ED-4A05-9FB1-A01CC0EF02CC}" type="slidenum">
              <a:rPr lang="fr-FR" smtClean="0"/>
              <a:pPr/>
              <a:t>‹N°›</a:t>
            </a:fld>
            <a:endParaRPr lang="fr-FR" dirty="0"/>
          </a:p>
        </p:txBody>
      </p:sp>
    </p:spTree>
    <p:extLst>
      <p:ext uri="{BB962C8B-B14F-4D97-AF65-F5344CB8AC3E}">
        <p14:creationId xmlns:p14="http://schemas.microsoft.com/office/powerpoint/2010/main" xmlns="" val="4116626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Arial" pitchFamily="34" charset="0"/>
        <a:ea typeface="+mn-ea"/>
        <a:cs typeface="+mn-cs"/>
      </a:defRPr>
    </a:lvl1pPr>
    <a:lvl2pPr marL="457200" algn="l" defTabSz="914400" rtl="0" eaLnBrk="1" latinLnBrk="0" hangingPunct="1">
      <a:defRPr sz="1200" kern="1200">
        <a:solidFill>
          <a:schemeClr val="tx1"/>
        </a:solidFill>
        <a:latin typeface="Arial" pitchFamily="34" charset="0"/>
        <a:ea typeface="+mn-ea"/>
        <a:cs typeface="+mn-cs"/>
      </a:defRPr>
    </a:lvl2pPr>
    <a:lvl3pPr marL="914400" algn="l" defTabSz="914400" rtl="0" eaLnBrk="1" latinLnBrk="0" hangingPunct="1">
      <a:defRPr sz="1200" kern="1200">
        <a:solidFill>
          <a:schemeClr val="tx1"/>
        </a:solidFill>
        <a:latin typeface="Arial" pitchFamily="34" charset="0"/>
        <a:ea typeface="+mn-ea"/>
        <a:cs typeface="+mn-cs"/>
      </a:defRPr>
    </a:lvl3pPr>
    <a:lvl4pPr marL="1371600" algn="l" defTabSz="914400" rtl="0" eaLnBrk="1" latinLnBrk="0" hangingPunct="1">
      <a:defRPr sz="1200" kern="1200">
        <a:solidFill>
          <a:schemeClr val="tx1"/>
        </a:solidFill>
        <a:latin typeface="Arial" pitchFamily="34" charset="0"/>
        <a:ea typeface="+mn-ea"/>
        <a:cs typeface="+mn-cs"/>
      </a:defRPr>
    </a:lvl4pPr>
    <a:lvl5pPr marL="1828800" algn="l" defTabSz="914400" rtl="0" eaLnBrk="1" latinLnBrk="0" hangingPunct="1">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1B06CD8F-B7ED-4A05-9FB1-A01CC0EF02CC}" type="slidenum">
              <a:rPr lang="fr-FR" smtClean="0"/>
              <a:pPr/>
              <a:t>6</a:t>
            </a:fld>
            <a:endParaRPr lang="fr-FR"/>
          </a:p>
        </p:txBody>
      </p:sp>
    </p:spTree>
    <p:extLst>
      <p:ext uri="{BB962C8B-B14F-4D97-AF65-F5344CB8AC3E}">
        <p14:creationId xmlns="" xmlns:p14="http://schemas.microsoft.com/office/powerpoint/2010/main" val="20602100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1B06CD8F-B7ED-4A05-9FB1-A01CC0EF02CC}" type="slidenum">
              <a:rPr lang="fr-FR" smtClean="0"/>
              <a:pPr/>
              <a:t>14</a:t>
            </a:fld>
            <a:endParaRPr lang="fr-FR"/>
          </a:p>
        </p:txBody>
      </p:sp>
    </p:spTree>
    <p:extLst>
      <p:ext uri="{BB962C8B-B14F-4D97-AF65-F5344CB8AC3E}">
        <p14:creationId xmlns="" xmlns:p14="http://schemas.microsoft.com/office/powerpoint/2010/main" val="415282180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1B06CD8F-B7ED-4A05-9FB1-A01CC0EF02CC}" type="slidenum">
              <a:rPr lang="fr-FR" smtClean="0"/>
              <a:pPr/>
              <a:t>28</a:t>
            </a:fld>
            <a:endParaRPr lang="fr-FR"/>
          </a:p>
        </p:txBody>
      </p:sp>
    </p:spTree>
    <p:extLst>
      <p:ext uri="{BB962C8B-B14F-4D97-AF65-F5344CB8AC3E}">
        <p14:creationId xmlns:p14="http://schemas.microsoft.com/office/powerpoint/2010/main" xmlns="" val="15975012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654221CC-1D7A-CE4A-A5C2-0F4BB43B66B2}" type="slidenum">
              <a:rPr lang="fr-FR" smtClean="0"/>
              <a:pPr/>
              <a:t>32</a:t>
            </a:fld>
            <a:endParaRPr lang="fr-F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Couvertur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fld id="{CD35FC20-8278-49B4-BAA7-5618786AC5BB}" type="datetime1">
              <a:rPr lang="fr-FR" smtClean="0"/>
              <a:pPr/>
              <a:t>10/01/2025</a:t>
            </a:fld>
            <a:endParaRPr lang="fr-FR" dirty="0"/>
          </a:p>
        </p:txBody>
      </p:sp>
      <p:sp>
        <p:nvSpPr>
          <p:cNvPr id="5" name="Espace réservé du pied de page 4"/>
          <p:cNvSpPr>
            <a:spLocks noGrp="1"/>
          </p:cNvSpPr>
          <p:nvPr>
            <p:ph type="ftr" sz="quarter" idx="11"/>
          </p:nvPr>
        </p:nvSpPr>
        <p:spPr bwMode="gray">
          <a:xfrm>
            <a:off x="720000" y="3919897"/>
            <a:ext cx="3240000" cy="900000"/>
          </a:xfrm>
          <a:prstGeom prst="rect">
            <a:avLst/>
          </a:prstGeom>
        </p:spPr>
        <p:txBody>
          <a:bodyPr anchor="b" anchorCtr="0"/>
          <a:lstStyle>
            <a:lvl1pPr>
              <a:defRPr sz="1150"/>
            </a:lvl1pPr>
          </a:lstStyle>
          <a:p>
            <a:r>
              <a:rPr lang="fr-FR" dirty="0"/>
              <a:t>Intitulé de la direction/service interministérielle</a:t>
            </a:r>
          </a:p>
        </p:txBody>
      </p:sp>
      <p:sp>
        <p:nvSpPr>
          <p:cNvPr id="6" name="Espace réservé du numéro de diapositive 5"/>
          <p:cNvSpPr>
            <a:spLocks noGrp="1"/>
          </p:cNvSpPr>
          <p:nvPr>
            <p:ph type="sldNum" sz="quarter" idx="12"/>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fld id="{10C140CD-8AED-46FF-A9A2-77308F3F39AE}" type="slidenum">
              <a:rPr lang="fr-FR" smtClean="0"/>
              <a:pPr/>
              <a:t>‹N°›</a:t>
            </a:fld>
            <a:endParaRPr lang="fr-FR" dirty="0"/>
          </a:p>
        </p:txBody>
      </p:sp>
      <p:sp>
        <p:nvSpPr>
          <p:cNvPr id="7" name="Titre 6"/>
          <p:cNvSpPr>
            <a:spLocks noGrp="1"/>
          </p:cNvSpPr>
          <p:nvPr>
            <p:ph type="title" hasCustomPrompt="1"/>
          </p:nvPr>
        </p:nvSpPr>
        <p:spPr bwMode="gray">
          <a:xfrm>
            <a:off x="0" y="0"/>
            <a:ext cx="180000" cy="180000"/>
          </a:xfrm>
          <a:ln>
            <a:solidFill>
              <a:schemeClr val="tx1">
                <a:alpha val="0"/>
              </a:schemeClr>
            </a:solidFill>
          </a:ln>
        </p:spPr>
        <p:txBody>
          <a:bodyPr/>
          <a:lstStyle>
            <a:lvl1pPr>
              <a:defRPr sz="100">
                <a:solidFill>
                  <a:schemeClr val="tx1">
                    <a:alpha val="0"/>
                  </a:schemeClr>
                </a:solidFill>
              </a:defRPr>
            </a:lvl1pPr>
          </a:lstStyle>
          <a:p>
            <a:r>
              <a:rPr lang="fr-FR" dirty="0"/>
              <a:t>Titre</a:t>
            </a:r>
          </a:p>
        </p:txBody>
      </p:sp>
      <p:pic>
        <p:nvPicPr>
          <p:cNvPr id="2" name="Image 1"/>
          <p:cNvPicPr>
            <a:picLocks noChangeAspect="1"/>
          </p:cNvPicPr>
          <p:nvPr userDrawn="1"/>
        </p:nvPicPr>
        <p:blipFill>
          <a:blip r:embed="rId2">
            <a:extLst>
              <a:ext uri="{28A0092B-C50C-407E-A947-70E740481C1C}">
                <a14:useLocalDpi xmlns:a14="http://schemas.microsoft.com/office/drawing/2010/main" xmlns=""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xmlns="" val="34326109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1_Titre et textes 3 colonnes">
    <p:spTree>
      <p:nvGrpSpPr>
        <p:cNvPr id="1" name=""/>
        <p:cNvGrpSpPr/>
        <p:nvPr/>
      </p:nvGrpSpPr>
      <p:grpSpPr>
        <a:xfrm>
          <a:off x="0" y="0"/>
          <a:ext cx="0" cy="0"/>
          <a:chOff x="0" y="0"/>
          <a:chExt cx="0" cy="0"/>
        </a:xfrm>
      </p:grpSpPr>
      <p:sp>
        <p:nvSpPr>
          <p:cNvPr id="11" name="Espace réservé de la date 1">
            <a:extLst>
              <a:ext uri="{FF2B5EF4-FFF2-40B4-BE49-F238E27FC236}">
                <a16:creationId xmlns:a16="http://schemas.microsoft.com/office/drawing/2014/main" xmlns="" id="{9F5F8F36-9414-6946-BDAE-0A76E569CDF2}"/>
              </a:ext>
            </a:extLst>
          </p:cNvPr>
          <p:cNvSpPr>
            <a:spLocks noGrp="1"/>
          </p:cNvSpPr>
          <p:nvPr>
            <p:ph type="dt" sz="half" idx="10"/>
          </p:nvPr>
        </p:nvSpPr>
        <p:spPr bwMode="gray">
          <a:xfrm>
            <a:off x="6426336" y="4783500"/>
            <a:ext cx="1170000" cy="360000"/>
          </a:xfrm>
          <a:prstGeom prst="rect">
            <a:avLst/>
          </a:prstGeom>
        </p:spPr>
        <p:txBody>
          <a:bodyPr/>
          <a:lstStyle/>
          <a:p>
            <a:pPr algn="r"/>
            <a:fld id="{74A03300-A62F-4DF5-966E-3CB9D38AC02B}" type="datetime1">
              <a:rPr lang="fr-FR" cap="all" smtClean="0"/>
              <a:pPr algn="r"/>
              <a:t>10/01/2025</a:t>
            </a:fld>
            <a:endParaRPr lang="fr-FR" cap="all" dirty="0"/>
          </a:p>
        </p:txBody>
      </p:sp>
      <p:sp>
        <p:nvSpPr>
          <p:cNvPr id="3" name="Espace réservé du numéro de diapositive 7">
            <a:extLst>
              <a:ext uri="{FF2B5EF4-FFF2-40B4-BE49-F238E27FC236}">
                <a16:creationId xmlns:a16="http://schemas.microsoft.com/office/drawing/2014/main" xmlns="" id="{2354CB20-7A21-D185-F6CE-62A1EFA4E0F9}"/>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
        <p:nvSpPr>
          <p:cNvPr id="4" name="Titre 1">
            <a:extLst>
              <a:ext uri="{FF2B5EF4-FFF2-40B4-BE49-F238E27FC236}">
                <a16:creationId xmlns:a16="http://schemas.microsoft.com/office/drawing/2014/main" xmlns="" id="{77A21E3B-B8D7-F7DC-C195-ABB7173A265E}"/>
              </a:ext>
            </a:extLst>
          </p:cNvPr>
          <p:cNvSpPr>
            <a:spLocks noGrp="1"/>
          </p:cNvSpPr>
          <p:nvPr>
            <p:ph type="title" hasCustomPrompt="1"/>
          </p:nvPr>
        </p:nvSpPr>
        <p:spPr bwMode="gray">
          <a:xfrm>
            <a:off x="467543" y="900000"/>
            <a:ext cx="8208913" cy="720000"/>
          </a:xfrm>
        </p:spPr>
        <p:txBody>
          <a:bodyPr/>
          <a:lstStyle>
            <a:lvl1pPr>
              <a:defRPr>
                <a:solidFill>
                  <a:schemeClr val="tx1"/>
                </a:solidFill>
              </a:defRPr>
            </a:lvl1pPr>
          </a:lstStyle>
          <a:p>
            <a:r>
              <a:rPr lang="fr-FR" dirty="0"/>
              <a:t>Titre</a:t>
            </a:r>
          </a:p>
        </p:txBody>
      </p:sp>
      <p:sp>
        <p:nvSpPr>
          <p:cNvPr id="5" name="Espace réservé du texte 11">
            <a:extLst>
              <a:ext uri="{FF2B5EF4-FFF2-40B4-BE49-F238E27FC236}">
                <a16:creationId xmlns:a16="http://schemas.microsoft.com/office/drawing/2014/main" xmlns="" id="{4D88517F-0652-24B7-CECE-FA7727AFB41F}"/>
              </a:ext>
            </a:extLst>
          </p:cNvPr>
          <p:cNvSpPr>
            <a:spLocks noGrp="1"/>
          </p:cNvSpPr>
          <p:nvPr>
            <p:ph type="body" sz="quarter" idx="14" hasCustomPrompt="1"/>
          </p:nvPr>
        </p:nvSpPr>
        <p:spPr bwMode="gray">
          <a:xfrm>
            <a:off x="467543"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6" name="Espace réservé du texte 11">
            <a:extLst>
              <a:ext uri="{FF2B5EF4-FFF2-40B4-BE49-F238E27FC236}">
                <a16:creationId xmlns:a16="http://schemas.microsoft.com/office/drawing/2014/main" xmlns="" id="{088B7A66-D08B-A398-E00A-DCBEE9483299}"/>
              </a:ext>
            </a:extLst>
          </p:cNvPr>
          <p:cNvSpPr>
            <a:spLocks noGrp="1"/>
          </p:cNvSpPr>
          <p:nvPr>
            <p:ph type="body" sz="quarter" idx="15" hasCustomPrompt="1"/>
          </p:nvPr>
        </p:nvSpPr>
        <p:spPr bwMode="gray">
          <a:xfrm>
            <a:off x="3312000"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7" name="Espace réservé du texte 11">
            <a:extLst>
              <a:ext uri="{FF2B5EF4-FFF2-40B4-BE49-F238E27FC236}">
                <a16:creationId xmlns:a16="http://schemas.microsoft.com/office/drawing/2014/main" xmlns="" id="{B49F00CA-DD42-B9AD-65A7-C2E0B613E49F}"/>
              </a:ext>
            </a:extLst>
          </p:cNvPr>
          <p:cNvSpPr>
            <a:spLocks noGrp="1"/>
          </p:cNvSpPr>
          <p:nvPr>
            <p:ph type="body" sz="quarter" idx="16" hasCustomPrompt="1"/>
          </p:nvPr>
        </p:nvSpPr>
        <p:spPr bwMode="gray">
          <a:xfrm>
            <a:off x="6156456"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8" name="Espace réservé du texte 9">
            <a:extLst>
              <a:ext uri="{FF2B5EF4-FFF2-40B4-BE49-F238E27FC236}">
                <a16:creationId xmlns:a16="http://schemas.microsoft.com/office/drawing/2014/main" xmlns="" id="{BE58713C-7CC1-D768-942B-0C6A202C4A9A}"/>
              </a:ext>
            </a:extLst>
          </p:cNvPr>
          <p:cNvSpPr>
            <a:spLocks noGrp="1"/>
          </p:cNvSpPr>
          <p:nvPr>
            <p:ph type="body" sz="quarter" idx="13" hasCustomPrompt="1"/>
          </p:nvPr>
        </p:nvSpPr>
        <p:spPr bwMode="gray">
          <a:xfrm>
            <a:off x="3312000" y="180000"/>
            <a:ext cx="5364456" cy="360000"/>
          </a:xfrm>
        </p:spPr>
        <p:txBody>
          <a:bodyPr/>
          <a:lstStyle>
            <a:lvl1pPr marL="108000" indent="-108000" algn="r">
              <a:spcAft>
                <a:spcPts val="0"/>
              </a:spcAft>
              <a:buFont typeface="+mj-lt"/>
              <a:buAutoNum type="arabicPeriod"/>
              <a:defRPr sz="750" b="1">
                <a:solidFill>
                  <a:schemeClr val="tx1"/>
                </a:solidFill>
              </a:defRPr>
            </a:lvl1pPr>
            <a:lvl2pPr marL="108000" indent="-108000" algn="r">
              <a:spcBef>
                <a:spcPts val="0"/>
              </a:spcBef>
              <a:spcAft>
                <a:spcPts val="0"/>
              </a:spcAft>
              <a:buFont typeface="+mj-lt"/>
              <a:buAutoNum type="alphaLcPeriod"/>
              <a:defRPr sz="750">
                <a:solidFill>
                  <a:schemeClr val="tx1"/>
                </a:solidFill>
              </a:defRPr>
            </a:lvl2pPr>
          </a:lstStyle>
          <a:p>
            <a:pPr lvl="0"/>
            <a:r>
              <a:rPr lang="fr-FR" dirty="0"/>
              <a:t>Titre</a:t>
            </a:r>
          </a:p>
          <a:p>
            <a:pPr lvl="1"/>
            <a:r>
              <a:rPr lang="fr-FR" dirty="0"/>
              <a:t>Sous-titre</a:t>
            </a:r>
          </a:p>
        </p:txBody>
      </p:sp>
    </p:spTree>
    <p:extLst>
      <p:ext uri="{BB962C8B-B14F-4D97-AF65-F5344CB8AC3E}">
        <p14:creationId xmlns:p14="http://schemas.microsoft.com/office/powerpoint/2010/main" xmlns="" val="39479705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userDrawn="1">
  <p:cSld name="2_Couvertur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fld id="{CD35FC20-8278-49B4-BAA7-5618786AC5BB}" type="datetime1">
              <a:rPr lang="fr-FR" smtClean="0"/>
              <a:pPr/>
              <a:t>10/01/2025</a:t>
            </a:fld>
            <a:endParaRPr lang="fr-FR" dirty="0"/>
          </a:p>
        </p:txBody>
      </p:sp>
      <p:sp>
        <p:nvSpPr>
          <p:cNvPr id="5" name="Espace réservé du pied de page 4"/>
          <p:cNvSpPr>
            <a:spLocks noGrp="1"/>
          </p:cNvSpPr>
          <p:nvPr>
            <p:ph type="ftr" sz="quarter" idx="11"/>
          </p:nvPr>
        </p:nvSpPr>
        <p:spPr bwMode="gray">
          <a:xfrm>
            <a:off x="720000" y="3919897"/>
            <a:ext cx="3240000" cy="900000"/>
          </a:xfrm>
          <a:prstGeom prst="rect">
            <a:avLst/>
          </a:prstGeom>
        </p:spPr>
        <p:txBody>
          <a:bodyPr anchor="b" anchorCtr="0"/>
          <a:lstStyle>
            <a:lvl1pPr>
              <a:defRPr sz="1150"/>
            </a:lvl1pPr>
          </a:lstStyle>
          <a:p>
            <a:r>
              <a:rPr lang="fr-FR" dirty="0"/>
              <a:t>Intitulé de la direction/service interministérielle</a:t>
            </a:r>
          </a:p>
        </p:txBody>
      </p:sp>
      <p:sp>
        <p:nvSpPr>
          <p:cNvPr id="6" name="Espace réservé du numéro de diapositive 5"/>
          <p:cNvSpPr>
            <a:spLocks noGrp="1"/>
          </p:cNvSpPr>
          <p:nvPr>
            <p:ph type="sldNum" sz="quarter" idx="12"/>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fld id="{10C140CD-8AED-46FF-A9A2-77308F3F39AE}" type="slidenum">
              <a:rPr lang="fr-FR" smtClean="0"/>
              <a:pPr/>
              <a:t>‹N°›</a:t>
            </a:fld>
            <a:endParaRPr lang="fr-FR" dirty="0"/>
          </a:p>
        </p:txBody>
      </p:sp>
      <p:sp>
        <p:nvSpPr>
          <p:cNvPr id="7" name="Titre 6"/>
          <p:cNvSpPr>
            <a:spLocks noGrp="1"/>
          </p:cNvSpPr>
          <p:nvPr>
            <p:ph type="title" hasCustomPrompt="1"/>
          </p:nvPr>
        </p:nvSpPr>
        <p:spPr bwMode="gray">
          <a:xfrm>
            <a:off x="0" y="0"/>
            <a:ext cx="180000" cy="180000"/>
          </a:xfrm>
          <a:ln>
            <a:solidFill>
              <a:schemeClr val="tx1">
                <a:alpha val="0"/>
              </a:schemeClr>
            </a:solidFill>
          </a:ln>
        </p:spPr>
        <p:txBody>
          <a:bodyPr/>
          <a:lstStyle>
            <a:lvl1pPr>
              <a:defRPr sz="100">
                <a:solidFill>
                  <a:schemeClr val="tx1">
                    <a:alpha val="0"/>
                  </a:schemeClr>
                </a:solidFill>
              </a:defRPr>
            </a:lvl1pPr>
          </a:lstStyle>
          <a:p>
            <a:r>
              <a:rPr lang="fr-FR" dirty="0"/>
              <a:t>Titre</a:t>
            </a:r>
          </a:p>
        </p:txBody>
      </p:sp>
      <p:pic>
        <p:nvPicPr>
          <p:cNvPr id="2" name="Image 1"/>
          <p:cNvPicPr>
            <a:picLocks noChangeAspect="1"/>
          </p:cNvPicPr>
          <p:nvPr userDrawn="1"/>
        </p:nvPicPr>
        <p:blipFill>
          <a:blip r:embed="rId2">
            <a:extLst>
              <a:ext uri="{28A0092B-C50C-407E-A947-70E740481C1C}">
                <a14:useLocalDpi xmlns:a14="http://schemas.microsoft.com/office/drawing/2010/main" xmlns=""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xmlns="" val="141891398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2_Titre et contenu">
    <p:spTree>
      <p:nvGrpSpPr>
        <p:cNvPr id="1" name=""/>
        <p:cNvGrpSpPr/>
        <p:nvPr/>
      </p:nvGrpSpPr>
      <p:grpSpPr>
        <a:xfrm>
          <a:off x="0" y="0"/>
          <a:ext cx="0" cy="0"/>
          <a:chOff x="0" y="0"/>
          <a:chExt cx="0" cy="0"/>
        </a:xfrm>
      </p:grpSpPr>
      <p:sp>
        <p:nvSpPr>
          <p:cNvPr id="8" name="Espace réservé de la date 1">
            <a:extLst>
              <a:ext uri="{FF2B5EF4-FFF2-40B4-BE49-F238E27FC236}">
                <a16:creationId xmlns:a16="http://schemas.microsoft.com/office/drawing/2014/main" xmlns="" id="{48DF368D-0C4B-2743-8FE5-01F96D2C1253}"/>
              </a:ext>
            </a:extLst>
          </p:cNvPr>
          <p:cNvSpPr>
            <a:spLocks noGrp="1"/>
          </p:cNvSpPr>
          <p:nvPr>
            <p:ph type="dt" sz="half" idx="10"/>
          </p:nvPr>
        </p:nvSpPr>
        <p:spPr bwMode="gray">
          <a:xfrm>
            <a:off x="6426336" y="4783500"/>
            <a:ext cx="1170000" cy="360000"/>
          </a:xfrm>
          <a:prstGeom prst="rect">
            <a:avLst/>
          </a:prstGeom>
        </p:spPr>
        <p:txBody>
          <a:bodyPr/>
          <a:lstStyle/>
          <a:p>
            <a:pPr algn="r"/>
            <a:fld id="{6F42726C-76A3-45BB-9E3B-0F2EB6320166}" type="datetime1">
              <a:rPr lang="fr-FR" cap="all" smtClean="0"/>
              <a:pPr algn="r"/>
              <a:t>10/01/2025</a:t>
            </a:fld>
            <a:endParaRPr lang="fr-FR" cap="all" dirty="0"/>
          </a:p>
        </p:txBody>
      </p:sp>
      <p:sp>
        <p:nvSpPr>
          <p:cNvPr id="2" name="Espace réservé du numéro de diapositive 7">
            <a:extLst>
              <a:ext uri="{FF2B5EF4-FFF2-40B4-BE49-F238E27FC236}">
                <a16:creationId xmlns:a16="http://schemas.microsoft.com/office/drawing/2014/main" xmlns="" id="{5627B9E6-EB77-0A01-D53D-30EDB7418B79}"/>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
        <p:nvSpPr>
          <p:cNvPr id="3" name="Titre 3">
            <a:extLst>
              <a:ext uri="{FF2B5EF4-FFF2-40B4-BE49-F238E27FC236}">
                <a16:creationId xmlns:a16="http://schemas.microsoft.com/office/drawing/2014/main" xmlns="" id="{47857BB5-8B72-4B4D-18CA-F32ACE431C80}"/>
              </a:ext>
            </a:extLst>
          </p:cNvPr>
          <p:cNvSpPr>
            <a:spLocks noGrp="1"/>
          </p:cNvSpPr>
          <p:nvPr>
            <p:ph type="title" hasCustomPrompt="1"/>
          </p:nvPr>
        </p:nvSpPr>
        <p:spPr bwMode="gray">
          <a:xfrm>
            <a:off x="467543" y="900000"/>
            <a:ext cx="8208913" cy="720000"/>
          </a:xfrm>
        </p:spPr>
        <p:txBody>
          <a:bodyPr/>
          <a:lstStyle>
            <a:lvl1pPr>
              <a:defRPr>
                <a:solidFill>
                  <a:schemeClr val="tx1"/>
                </a:solidFill>
              </a:defRPr>
            </a:lvl1pPr>
          </a:lstStyle>
          <a:p>
            <a:r>
              <a:rPr lang="fr-FR" noProof="0" dirty="0"/>
              <a:t>Titre</a:t>
            </a:r>
            <a:endParaRPr lang="fr-FR" dirty="0"/>
          </a:p>
        </p:txBody>
      </p:sp>
      <p:sp>
        <p:nvSpPr>
          <p:cNvPr id="5" name="Espace réservé du contenu 8">
            <a:extLst>
              <a:ext uri="{FF2B5EF4-FFF2-40B4-BE49-F238E27FC236}">
                <a16:creationId xmlns:a16="http://schemas.microsoft.com/office/drawing/2014/main" xmlns="" id="{D6AC0A31-242B-827C-B5BA-CF77E9ED29D7}"/>
              </a:ext>
            </a:extLst>
          </p:cNvPr>
          <p:cNvSpPr>
            <a:spLocks noGrp="1"/>
          </p:cNvSpPr>
          <p:nvPr>
            <p:ph sz="quarter" idx="14" hasCustomPrompt="1"/>
          </p:nvPr>
        </p:nvSpPr>
        <p:spPr bwMode="gray">
          <a:xfrm>
            <a:off x="467543" y="1836000"/>
            <a:ext cx="8208914" cy="2574000"/>
          </a:xfrm>
        </p:spPr>
        <p:txBody>
          <a:bodyPr/>
          <a:lstStyle>
            <a:lvl1pPr>
              <a:defRPr>
                <a:solidFill>
                  <a:schemeClr val="tx1"/>
                </a:solidFill>
              </a:defRPr>
            </a:lvl1pPr>
            <a:lvl2pPr>
              <a:defRPr/>
            </a:lvl2pPr>
            <a:lvl3pPr>
              <a:defRPr/>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6" name="Espace réservé du texte 9">
            <a:extLst>
              <a:ext uri="{FF2B5EF4-FFF2-40B4-BE49-F238E27FC236}">
                <a16:creationId xmlns:a16="http://schemas.microsoft.com/office/drawing/2014/main" xmlns="" id="{E969AD70-87AF-3A72-8CE0-A63CF1D6C0BD}"/>
              </a:ext>
            </a:extLst>
          </p:cNvPr>
          <p:cNvSpPr>
            <a:spLocks noGrp="1"/>
          </p:cNvSpPr>
          <p:nvPr>
            <p:ph type="body" sz="quarter" idx="13" hasCustomPrompt="1"/>
          </p:nvPr>
        </p:nvSpPr>
        <p:spPr bwMode="gray">
          <a:xfrm>
            <a:off x="3312000" y="180000"/>
            <a:ext cx="5364456" cy="360000"/>
          </a:xfrm>
        </p:spPr>
        <p:txBody>
          <a:bodyPr/>
          <a:lstStyle>
            <a:lvl1pPr marL="108000" indent="-108000" algn="r">
              <a:spcAft>
                <a:spcPts val="0"/>
              </a:spcAft>
              <a:buFont typeface="+mj-lt"/>
              <a:buAutoNum type="arabicPeriod"/>
              <a:defRPr sz="750" b="1">
                <a:solidFill>
                  <a:schemeClr val="tx1"/>
                </a:solidFill>
              </a:defRPr>
            </a:lvl1pPr>
            <a:lvl2pPr marL="108000" indent="-108000" algn="r">
              <a:spcBef>
                <a:spcPts val="0"/>
              </a:spcBef>
              <a:spcAft>
                <a:spcPts val="0"/>
              </a:spcAft>
              <a:buFont typeface="+mj-lt"/>
              <a:buAutoNum type="alphaLcPeriod"/>
              <a:defRPr sz="750">
                <a:solidFill>
                  <a:schemeClr val="tx1"/>
                </a:solidFill>
              </a:defRPr>
            </a:lvl2pPr>
          </a:lstStyle>
          <a:p>
            <a:pPr lvl="0"/>
            <a:r>
              <a:rPr lang="fr-FR" dirty="0"/>
              <a:t>Titre</a:t>
            </a:r>
          </a:p>
          <a:p>
            <a:pPr lvl="1"/>
            <a:r>
              <a:rPr lang="fr-FR" dirty="0"/>
              <a:t>Sous-titre</a:t>
            </a:r>
          </a:p>
        </p:txBody>
      </p:sp>
    </p:spTree>
    <p:extLst>
      <p:ext uri="{BB962C8B-B14F-4D97-AF65-F5344CB8AC3E}">
        <p14:creationId xmlns:p14="http://schemas.microsoft.com/office/powerpoint/2010/main" xmlns="" val="79702095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2_Chapitre">
    <p:spTree>
      <p:nvGrpSpPr>
        <p:cNvPr id="1" name=""/>
        <p:cNvGrpSpPr/>
        <p:nvPr/>
      </p:nvGrpSpPr>
      <p:grpSpPr>
        <a:xfrm>
          <a:off x="0" y="0"/>
          <a:ext cx="0" cy="0"/>
          <a:chOff x="0" y="0"/>
          <a:chExt cx="0" cy="0"/>
        </a:xfrm>
      </p:grpSpPr>
      <p:sp>
        <p:nvSpPr>
          <p:cNvPr id="8" name="Espace réservé pour une image  7"/>
          <p:cNvSpPr>
            <a:spLocks noGrp="1"/>
          </p:cNvSpPr>
          <p:nvPr>
            <p:ph type="pic" sz="quarter" idx="13" hasCustomPrompt="1"/>
          </p:nvPr>
        </p:nvSpPr>
        <p:spPr bwMode="gray">
          <a:xfrm>
            <a:off x="467544" y="915566"/>
            <a:ext cx="8208912" cy="3672408"/>
          </a:xfrm>
          <a:solidFill>
            <a:schemeClr val="bg1">
              <a:lumMod val="85000"/>
            </a:schemeClr>
          </a:solidFill>
        </p:spPr>
        <p:txBody>
          <a:bodyPr tIns="1080000" anchor="ctr" anchorCtr="0"/>
          <a:lstStyle>
            <a:lvl1pPr algn="ctr">
              <a:defRPr cap="all" baseline="0"/>
            </a:lvl1pPr>
          </a:lstStyle>
          <a:p>
            <a:r>
              <a:rPr lang="fr-FR" dirty="0"/>
              <a:t>Sélectionner l’icône pour insérer une image, </a:t>
            </a:r>
            <a:br>
              <a:rPr lang="fr-FR" dirty="0"/>
            </a:br>
            <a:r>
              <a:rPr lang="fr-FR" dirty="0"/>
              <a:t>puis disposer l’image en arrière plan </a:t>
            </a:r>
            <a:br>
              <a:rPr lang="fr-FR" dirty="0"/>
            </a:br>
            <a:r>
              <a:rPr lang="fr-FR" dirty="0"/>
              <a:t>(Sélectionner l’image avec le bouton droit de la souris / </a:t>
            </a:r>
            <a:br>
              <a:rPr lang="fr-FR" dirty="0"/>
            </a:br>
            <a:r>
              <a:rPr lang="fr-FR" dirty="0"/>
              <a:t>Mettre à l’arrière plan)</a:t>
            </a:r>
          </a:p>
        </p:txBody>
      </p:sp>
      <p:sp>
        <p:nvSpPr>
          <p:cNvPr id="2" name="Titre 1"/>
          <p:cNvSpPr>
            <a:spLocks noGrp="1"/>
          </p:cNvSpPr>
          <p:nvPr>
            <p:ph type="title" hasCustomPrompt="1"/>
          </p:nvPr>
        </p:nvSpPr>
        <p:spPr bwMode="gray">
          <a:xfrm>
            <a:off x="827585" y="915566"/>
            <a:ext cx="7560840" cy="3672408"/>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noFill/>
          </a:ln>
        </p:spPr>
        <p:txBody>
          <a:bodyPr lIns="0" bIns="360000" anchor="ctr" anchorCtr="0"/>
          <a:lstStyle>
            <a:lvl1pPr marL="396000" indent="-396000">
              <a:buFont typeface="+mj-lt"/>
              <a:buAutoNum type="arabicPeriod"/>
              <a:defRPr sz="3250">
                <a:solidFill>
                  <a:schemeClr val="tx1"/>
                </a:solidFill>
              </a:defRPr>
            </a:lvl1pPr>
          </a:lstStyle>
          <a:p>
            <a:r>
              <a:rPr lang="fr-FR" dirty="0"/>
              <a:t>Titre</a:t>
            </a:r>
          </a:p>
        </p:txBody>
      </p:sp>
      <p:sp>
        <p:nvSpPr>
          <p:cNvPr id="7" name="Espace réservé de la date 1">
            <a:extLst>
              <a:ext uri="{FF2B5EF4-FFF2-40B4-BE49-F238E27FC236}">
                <a16:creationId xmlns:a16="http://schemas.microsoft.com/office/drawing/2014/main" xmlns="" id="{9748505C-3D2A-D74D-9CDB-23720A2BFF18}"/>
              </a:ext>
            </a:extLst>
          </p:cNvPr>
          <p:cNvSpPr>
            <a:spLocks noGrp="1"/>
          </p:cNvSpPr>
          <p:nvPr>
            <p:ph type="dt" sz="half" idx="10"/>
          </p:nvPr>
        </p:nvSpPr>
        <p:spPr bwMode="gray">
          <a:xfrm>
            <a:off x="6419323" y="4783500"/>
            <a:ext cx="1170000" cy="360000"/>
          </a:xfrm>
          <a:prstGeom prst="rect">
            <a:avLst/>
          </a:prstGeom>
        </p:spPr>
        <p:txBody>
          <a:bodyPr/>
          <a:lstStyle/>
          <a:p>
            <a:pPr algn="r"/>
            <a:fld id="{80708A47-EF35-45C3-8BF0-5C29E8226EDF}" type="datetime1">
              <a:rPr lang="fr-FR" cap="all" smtClean="0"/>
              <a:pPr algn="r"/>
              <a:t>10/01/2025</a:t>
            </a:fld>
            <a:endParaRPr lang="fr-FR" cap="all" dirty="0"/>
          </a:p>
        </p:txBody>
      </p:sp>
      <p:sp>
        <p:nvSpPr>
          <p:cNvPr id="3" name="Espace réservé du numéro de diapositive 7">
            <a:extLst>
              <a:ext uri="{FF2B5EF4-FFF2-40B4-BE49-F238E27FC236}">
                <a16:creationId xmlns:a16="http://schemas.microsoft.com/office/drawing/2014/main" xmlns="" id="{71C90EFA-E0FE-E045-609C-5D8B6B7B8415}"/>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Tree>
    <p:extLst>
      <p:ext uri="{BB962C8B-B14F-4D97-AF65-F5344CB8AC3E}">
        <p14:creationId xmlns:p14="http://schemas.microsoft.com/office/powerpoint/2010/main" xmlns="" val="309434779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2_Titre et textes 3 colonnes">
    <p:spTree>
      <p:nvGrpSpPr>
        <p:cNvPr id="1" name=""/>
        <p:cNvGrpSpPr/>
        <p:nvPr/>
      </p:nvGrpSpPr>
      <p:grpSpPr>
        <a:xfrm>
          <a:off x="0" y="0"/>
          <a:ext cx="0" cy="0"/>
          <a:chOff x="0" y="0"/>
          <a:chExt cx="0" cy="0"/>
        </a:xfrm>
      </p:grpSpPr>
      <p:sp>
        <p:nvSpPr>
          <p:cNvPr id="11" name="Espace réservé de la date 1">
            <a:extLst>
              <a:ext uri="{FF2B5EF4-FFF2-40B4-BE49-F238E27FC236}">
                <a16:creationId xmlns:a16="http://schemas.microsoft.com/office/drawing/2014/main" xmlns="" id="{9F5F8F36-9414-6946-BDAE-0A76E569CDF2}"/>
              </a:ext>
            </a:extLst>
          </p:cNvPr>
          <p:cNvSpPr>
            <a:spLocks noGrp="1"/>
          </p:cNvSpPr>
          <p:nvPr>
            <p:ph type="dt" sz="half" idx="10"/>
          </p:nvPr>
        </p:nvSpPr>
        <p:spPr bwMode="gray">
          <a:xfrm>
            <a:off x="6426336" y="4783500"/>
            <a:ext cx="1170000" cy="360000"/>
          </a:xfrm>
          <a:prstGeom prst="rect">
            <a:avLst/>
          </a:prstGeom>
        </p:spPr>
        <p:txBody>
          <a:bodyPr/>
          <a:lstStyle/>
          <a:p>
            <a:pPr algn="r"/>
            <a:fld id="{74A03300-A62F-4DF5-966E-3CB9D38AC02B}" type="datetime1">
              <a:rPr lang="fr-FR" cap="all" smtClean="0"/>
              <a:pPr algn="r"/>
              <a:t>10/01/2025</a:t>
            </a:fld>
            <a:endParaRPr lang="fr-FR" cap="all" dirty="0"/>
          </a:p>
        </p:txBody>
      </p:sp>
      <p:sp>
        <p:nvSpPr>
          <p:cNvPr id="3" name="Espace réservé du numéro de diapositive 7">
            <a:extLst>
              <a:ext uri="{FF2B5EF4-FFF2-40B4-BE49-F238E27FC236}">
                <a16:creationId xmlns:a16="http://schemas.microsoft.com/office/drawing/2014/main" xmlns="" id="{7FFCCFED-02DC-08EC-199E-29F138E6FD3E}"/>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
        <p:nvSpPr>
          <p:cNvPr id="4" name="Titre 1">
            <a:extLst>
              <a:ext uri="{FF2B5EF4-FFF2-40B4-BE49-F238E27FC236}">
                <a16:creationId xmlns:a16="http://schemas.microsoft.com/office/drawing/2014/main" xmlns="" id="{902FD0BE-20C2-98A4-80BF-26E2E4CE4A32}"/>
              </a:ext>
            </a:extLst>
          </p:cNvPr>
          <p:cNvSpPr>
            <a:spLocks noGrp="1"/>
          </p:cNvSpPr>
          <p:nvPr>
            <p:ph type="title" hasCustomPrompt="1"/>
          </p:nvPr>
        </p:nvSpPr>
        <p:spPr bwMode="gray">
          <a:xfrm>
            <a:off x="467543" y="900000"/>
            <a:ext cx="8208913" cy="720000"/>
          </a:xfrm>
        </p:spPr>
        <p:txBody>
          <a:bodyPr/>
          <a:lstStyle>
            <a:lvl1pPr>
              <a:defRPr>
                <a:solidFill>
                  <a:schemeClr val="tx1"/>
                </a:solidFill>
              </a:defRPr>
            </a:lvl1pPr>
          </a:lstStyle>
          <a:p>
            <a:r>
              <a:rPr lang="fr-FR" dirty="0"/>
              <a:t>Titre</a:t>
            </a:r>
          </a:p>
        </p:txBody>
      </p:sp>
      <p:sp>
        <p:nvSpPr>
          <p:cNvPr id="5" name="Espace réservé du texte 11">
            <a:extLst>
              <a:ext uri="{FF2B5EF4-FFF2-40B4-BE49-F238E27FC236}">
                <a16:creationId xmlns:a16="http://schemas.microsoft.com/office/drawing/2014/main" xmlns="" id="{D78EB4C2-0797-C1C8-2713-C16D8D7195FF}"/>
              </a:ext>
            </a:extLst>
          </p:cNvPr>
          <p:cNvSpPr>
            <a:spLocks noGrp="1"/>
          </p:cNvSpPr>
          <p:nvPr>
            <p:ph type="body" sz="quarter" idx="14" hasCustomPrompt="1"/>
          </p:nvPr>
        </p:nvSpPr>
        <p:spPr bwMode="gray">
          <a:xfrm>
            <a:off x="467543"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6" name="Espace réservé du texte 11">
            <a:extLst>
              <a:ext uri="{FF2B5EF4-FFF2-40B4-BE49-F238E27FC236}">
                <a16:creationId xmlns:a16="http://schemas.microsoft.com/office/drawing/2014/main" xmlns="" id="{1EAF8653-EBBB-E723-93E8-4EAEA88D6E8A}"/>
              </a:ext>
            </a:extLst>
          </p:cNvPr>
          <p:cNvSpPr>
            <a:spLocks noGrp="1"/>
          </p:cNvSpPr>
          <p:nvPr>
            <p:ph type="body" sz="quarter" idx="15" hasCustomPrompt="1"/>
          </p:nvPr>
        </p:nvSpPr>
        <p:spPr bwMode="gray">
          <a:xfrm>
            <a:off x="3312000"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7" name="Espace réservé du texte 11">
            <a:extLst>
              <a:ext uri="{FF2B5EF4-FFF2-40B4-BE49-F238E27FC236}">
                <a16:creationId xmlns:a16="http://schemas.microsoft.com/office/drawing/2014/main" xmlns="" id="{767BF9AD-A3E5-B2AC-B1C5-8DC87EC46ECD}"/>
              </a:ext>
            </a:extLst>
          </p:cNvPr>
          <p:cNvSpPr>
            <a:spLocks noGrp="1"/>
          </p:cNvSpPr>
          <p:nvPr>
            <p:ph type="body" sz="quarter" idx="16" hasCustomPrompt="1"/>
          </p:nvPr>
        </p:nvSpPr>
        <p:spPr bwMode="gray">
          <a:xfrm>
            <a:off x="6156456"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8" name="Espace réservé du texte 9">
            <a:extLst>
              <a:ext uri="{FF2B5EF4-FFF2-40B4-BE49-F238E27FC236}">
                <a16:creationId xmlns:a16="http://schemas.microsoft.com/office/drawing/2014/main" xmlns="" id="{D3FD874F-D58B-C7F8-80C5-06579D5E867C}"/>
              </a:ext>
            </a:extLst>
          </p:cNvPr>
          <p:cNvSpPr>
            <a:spLocks noGrp="1"/>
          </p:cNvSpPr>
          <p:nvPr>
            <p:ph type="body" sz="quarter" idx="13" hasCustomPrompt="1"/>
          </p:nvPr>
        </p:nvSpPr>
        <p:spPr bwMode="gray">
          <a:xfrm>
            <a:off x="3312000" y="180000"/>
            <a:ext cx="5364456" cy="360000"/>
          </a:xfrm>
        </p:spPr>
        <p:txBody>
          <a:bodyPr/>
          <a:lstStyle>
            <a:lvl1pPr marL="108000" indent="-108000" algn="r">
              <a:spcAft>
                <a:spcPts val="0"/>
              </a:spcAft>
              <a:buFont typeface="+mj-lt"/>
              <a:buAutoNum type="arabicPeriod"/>
              <a:defRPr sz="750" b="1">
                <a:solidFill>
                  <a:schemeClr val="tx1"/>
                </a:solidFill>
              </a:defRPr>
            </a:lvl1pPr>
            <a:lvl2pPr marL="108000" indent="-108000" algn="r">
              <a:spcBef>
                <a:spcPts val="0"/>
              </a:spcBef>
              <a:spcAft>
                <a:spcPts val="0"/>
              </a:spcAft>
              <a:buFont typeface="+mj-lt"/>
              <a:buAutoNum type="alphaLcPeriod"/>
              <a:defRPr sz="750">
                <a:solidFill>
                  <a:schemeClr val="tx1"/>
                </a:solidFill>
              </a:defRPr>
            </a:lvl2pPr>
          </a:lstStyle>
          <a:p>
            <a:pPr lvl="0"/>
            <a:r>
              <a:rPr lang="fr-FR" dirty="0"/>
              <a:t>Titre</a:t>
            </a:r>
          </a:p>
          <a:p>
            <a:pPr lvl="1"/>
            <a:r>
              <a:rPr lang="fr-FR" dirty="0"/>
              <a:t>Sous-titre</a:t>
            </a:r>
          </a:p>
        </p:txBody>
      </p:sp>
    </p:spTree>
    <p:extLst>
      <p:ext uri="{BB962C8B-B14F-4D97-AF65-F5344CB8AC3E}">
        <p14:creationId xmlns:p14="http://schemas.microsoft.com/office/powerpoint/2010/main" xmlns="" val="295983613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userDrawn="1">
  <p:cSld name="3_Couvertur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fld id="{CD35FC20-8278-49B4-BAA7-5618786AC5BB}" type="datetime1">
              <a:rPr lang="fr-FR" smtClean="0"/>
              <a:pPr/>
              <a:t>10/01/2025</a:t>
            </a:fld>
            <a:endParaRPr lang="fr-FR" dirty="0"/>
          </a:p>
        </p:txBody>
      </p:sp>
      <p:sp>
        <p:nvSpPr>
          <p:cNvPr id="5" name="Espace réservé du pied de page 4"/>
          <p:cNvSpPr>
            <a:spLocks noGrp="1"/>
          </p:cNvSpPr>
          <p:nvPr>
            <p:ph type="ftr" sz="quarter" idx="11"/>
          </p:nvPr>
        </p:nvSpPr>
        <p:spPr bwMode="gray">
          <a:xfrm>
            <a:off x="720000" y="3919897"/>
            <a:ext cx="3240000" cy="900000"/>
          </a:xfrm>
          <a:prstGeom prst="rect">
            <a:avLst/>
          </a:prstGeom>
        </p:spPr>
        <p:txBody>
          <a:bodyPr anchor="b" anchorCtr="0"/>
          <a:lstStyle>
            <a:lvl1pPr>
              <a:defRPr sz="1150"/>
            </a:lvl1pPr>
          </a:lstStyle>
          <a:p>
            <a:r>
              <a:rPr lang="fr-FR" dirty="0"/>
              <a:t>Intitulé de la direction/service interministérielle</a:t>
            </a:r>
          </a:p>
        </p:txBody>
      </p:sp>
      <p:sp>
        <p:nvSpPr>
          <p:cNvPr id="6" name="Espace réservé du numéro de diapositive 5"/>
          <p:cNvSpPr>
            <a:spLocks noGrp="1"/>
          </p:cNvSpPr>
          <p:nvPr>
            <p:ph type="sldNum" sz="quarter" idx="12"/>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fld id="{10C140CD-8AED-46FF-A9A2-77308F3F39AE}" type="slidenum">
              <a:rPr lang="fr-FR" smtClean="0"/>
              <a:pPr/>
              <a:t>‹N°›</a:t>
            </a:fld>
            <a:endParaRPr lang="fr-FR" dirty="0"/>
          </a:p>
        </p:txBody>
      </p:sp>
      <p:sp>
        <p:nvSpPr>
          <p:cNvPr id="7" name="Titre 6"/>
          <p:cNvSpPr>
            <a:spLocks noGrp="1"/>
          </p:cNvSpPr>
          <p:nvPr>
            <p:ph type="title" hasCustomPrompt="1"/>
          </p:nvPr>
        </p:nvSpPr>
        <p:spPr bwMode="gray">
          <a:xfrm>
            <a:off x="0" y="0"/>
            <a:ext cx="180000" cy="180000"/>
          </a:xfrm>
          <a:ln>
            <a:solidFill>
              <a:schemeClr val="tx1">
                <a:alpha val="0"/>
              </a:schemeClr>
            </a:solidFill>
          </a:ln>
        </p:spPr>
        <p:txBody>
          <a:bodyPr/>
          <a:lstStyle>
            <a:lvl1pPr>
              <a:defRPr sz="100">
                <a:solidFill>
                  <a:schemeClr val="tx1">
                    <a:alpha val="0"/>
                  </a:schemeClr>
                </a:solidFill>
              </a:defRPr>
            </a:lvl1pPr>
          </a:lstStyle>
          <a:p>
            <a:r>
              <a:rPr lang="fr-FR" dirty="0"/>
              <a:t>Titre</a:t>
            </a:r>
          </a:p>
        </p:txBody>
      </p:sp>
      <p:pic>
        <p:nvPicPr>
          <p:cNvPr id="2" name="Image 1"/>
          <p:cNvPicPr>
            <a:picLocks noChangeAspect="1"/>
          </p:cNvPicPr>
          <p:nvPr userDrawn="1"/>
        </p:nvPicPr>
        <p:blipFill>
          <a:blip r:embed="rId2">
            <a:extLst>
              <a:ext uri="{28A0092B-C50C-407E-A947-70E740481C1C}">
                <a14:useLocalDpi xmlns:a14="http://schemas.microsoft.com/office/drawing/2010/main" xmlns=""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xmlns="" val="370920438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3_Titre et contenu">
    <p:spTree>
      <p:nvGrpSpPr>
        <p:cNvPr id="1" name=""/>
        <p:cNvGrpSpPr/>
        <p:nvPr/>
      </p:nvGrpSpPr>
      <p:grpSpPr>
        <a:xfrm>
          <a:off x="0" y="0"/>
          <a:ext cx="0" cy="0"/>
          <a:chOff x="0" y="0"/>
          <a:chExt cx="0" cy="0"/>
        </a:xfrm>
      </p:grpSpPr>
      <p:sp>
        <p:nvSpPr>
          <p:cNvPr id="8" name="Espace réservé de la date 1">
            <a:extLst>
              <a:ext uri="{FF2B5EF4-FFF2-40B4-BE49-F238E27FC236}">
                <a16:creationId xmlns:a16="http://schemas.microsoft.com/office/drawing/2014/main" xmlns="" id="{48DF368D-0C4B-2743-8FE5-01F96D2C1253}"/>
              </a:ext>
            </a:extLst>
          </p:cNvPr>
          <p:cNvSpPr>
            <a:spLocks noGrp="1"/>
          </p:cNvSpPr>
          <p:nvPr>
            <p:ph type="dt" sz="half" idx="10"/>
          </p:nvPr>
        </p:nvSpPr>
        <p:spPr bwMode="gray">
          <a:xfrm>
            <a:off x="6426336" y="4783500"/>
            <a:ext cx="1170000" cy="360000"/>
          </a:xfrm>
          <a:prstGeom prst="rect">
            <a:avLst/>
          </a:prstGeom>
        </p:spPr>
        <p:txBody>
          <a:bodyPr/>
          <a:lstStyle/>
          <a:p>
            <a:pPr algn="r"/>
            <a:fld id="{6F42726C-76A3-45BB-9E3B-0F2EB6320166}" type="datetime1">
              <a:rPr lang="fr-FR" cap="all" smtClean="0"/>
              <a:pPr algn="r"/>
              <a:t>10/01/2025</a:t>
            </a:fld>
            <a:endParaRPr lang="fr-FR" cap="all" dirty="0"/>
          </a:p>
        </p:txBody>
      </p:sp>
      <p:sp>
        <p:nvSpPr>
          <p:cNvPr id="2" name="Espace réservé du numéro de diapositive 7">
            <a:extLst>
              <a:ext uri="{FF2B5EF4-FFF2-40B4-BE49-F238E27FC236}">
                <a16:creationId xmlns:a16="http://schemas.microsoft.com/office/drawing/2014/main" xmlns="" id="{3FEBFD50-4011-BD8E-6F33-91EE334F822A}"/>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
        <p:nvSpPr>
          <p:cNvPr id="3" name="Titre 3">
            <a:extLst>
              <a:ext uri="{FF2B5EF4-FFF2-40B4-BE49-F238E27FC236}">
                <a16:creationId xmlns:a16="http://schemas.microsoft.com/office/drawing/2014/main" xmlns="" id="{053E4752-B7BE-C251-601F-E85D791F72E5}"/>
              </a:ext>
            </a:extLst>
          </p:cNvPr>
          <p:cNvSpPr>
            <a:spLocks noGrp="1"/>
          </p:cNvSpPr>
          <p:nvPr>
            <p:ph type="title" hasCustomPrompt="1"/>
          </p:nvPr>
        </p:nvSpPr>
        <p:spPr bwMode="gray">
          <a:xfrm>
            <a:off x="467543" y="900000"/>
            <a:ext cx="8208913" cy="720000"/>
          </a:xfrm>
        </p:spPr>
        <p:txBody>
          <a:bodyPr/>
          <a:lstStyle>
            <a:lvl1pPr>
              <a:defRPr>
                <a:solidFill>
                  <a:schemeClr val="tx1"/>
                </a:solidFill>
              </a:defRPr>
            </a:lvl1pPr>
          </a:lstStyle>
          <a:p>
            <a:r>
              <a:rPr lang="fr-FR" noProof="0" dirty="0"/>
              <a:t>Titre</a:t>
            </a:r>
            <a:endParaRPr lang="fr-FR" dirty="0"/>
          </a:p>
        </p:txBody>
      </p:sp>
      <p:sp>
        <p:nvSpPr>
          <p:cNvPr id="5" name="Espace réservé du contenu 8">
            <a:extLst>
              <a:ext uri="{FF2B5EF4-FFF2-40B4-BE49-F238E27FC236}">
                <a16:creationId xmlns:a16="http://schemas.microsoft.com/office/drawing/2014/main" xmlns="" id="{7A84DCE6-CC5A-62D3-7F72-C44C2473D024}"/>
              </a:ext>
            </a:extLst>
          </p:cNvPr>
          <p:cNvSpPr>
            <a:spLocks noGrp="1"/>
          </p:cNvSpPr>
          <p:nvPr>
            <p:ph sz="quarter" idx="14" hasCustomPrompt="1"/>
          </p:nvPr>
        </p:nvSpPr>
        <p:spPr bwMode="gray">
          <a:xfrm>
            <a:off x="467543" y="1836000"/>
            <a:ext cx="8208914" cy="2574000"/>
          </a:xfrm>
        </p:spPr>
        <p:txBody>
          <a:bodyPr/>
          <a:lstStyle>
            <a:lvl1pPr>
              <a:defRPr>
                <a:solidFill>
                  <a:schemeClr val="tx1"/>
                </a:solidFill>
              </a:defRPr>
            </a:lvl1pPr>
            <a:lvl2pPr>
              <a:defRPr/>
            </a:lvl2pPr>
            <a:lvl3pPr>
              <a:defRPr/>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6" name="Espace réservé du texte 9">
            <a:extLst>
              <a:ext uri="{FF2B5EF4-FFF2-40B4-BE49-F238E27FC236}">
                <a16:creationId xmlns:a16="http://schemas.microsoft.com/office/drawing/2014/main" xmlns="" id="{B5A000C1-691E-F104-1902-9EF057D87053}"/>
              </a:ext>
            </a:extLst>
          </p:cNvPr>
          <p:cNvSpPr>
            <a:spLocks noGrp="1"/>
          </p:cNvSpPr>
          <p:nvPr>
            <p:ph type="body" sz="quarter" idx="13" hasCustomPrompt="1"/>
          </p:nvPr>
        </p:nvSpPr>
        <p:spPr bwMode="gray">
          <a:xfrm>
            <a:off x="3312000" y="180000"/>
            <a:ext cx="5364456" cy="360000"/>
          </a:xfrm>
        </p:spPr>
        <p:txBody>
          <a:bodyPr/>
          <a:lstStyle>
            <a:lvl1pPr marL="108000" indent="-108000" algn="r">
              <a:spcAft>
                <a:spcPts val="0"/>
              </a:spcAft>
              <a:buFont typeface="+mj-lt"/>
              <a:buAutoNum type="arabicPeriod"/>
              <a:defRPr sz="750" b="1">
                <a:solidFill>
                  <a:schemeClr val="tx1"/>
                </a:solidFill>
              </a:defRPr>
            </a:lvl1pPr>
            <a:lvl2pPr marL="108000" indent="-108000" algn="r">
              <a:spcBef>
                <a:spcPts val="0"/>
              </a:spcBef>
              <a:spcAft>
                <a:spcPts val="0"/>
              </a:spcAft>
              <a:buFont typeface="+mj-lt"/>
              <a:buAutoNum type="alphaLcPeriod"/>
              <a:defRPr sz="750">
                <a:solidFill>
                  <a:schemeClr val="tx1"/>
                </a:solidFill>
              </a:defRPr>
            </a:lvl2pPr>
          </a:lstStyle>
          <a:p>
            <a:pPr lvl="0"/>
            <a:r>
              <a:rPr lang="fr-FR" dirty="0"/>
              <a:t>Titre</a:t>
            </a:r>
          </a:p>
          <a:p>
            <a:pPr lvl="1"/>
            <a:r>
              <a:rPr lang="fr-FR" dirty="0"/>
              <a:t>Sous-titre</a:t>
            </a:r>
          </a:p>
        </p:txBody>
      </p:sp>
    </p:spTree>
    <p:extLst>
      <p:ext uri="{BB962C8B-B14F-4D97-AF65-F5344CB8AC3E}">
        <p14:creationId xmlns:p14="http://schemas.microsoft.com/office/powerpoint/2010/main" xmlns="" val="293098869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3_Chapitre">
    <p:spTree>
      <p:nvGrpSpPr>
        <p:cNvPr id="1" name=""/>
        <p:cNvGrpSpPr/>
        <p:nvPr/>
      </p:nvGrpSpPr>
      <p:grpSpPr>
        <a:xfrm>
          <a:off x="0" y="0"/>
          <a:ext cx="0" cy="0"/>
          <a:chOff x="0" y="0"/>
          <a:chExt cx="0" cy="0"/>
        </a:xfrm>
      </p:grpSpPr>
      <p:sp>
        <p:nvSpPr>
          <p:cNvPr id="7" name="Espace réservé de la date 1">
            <a:extLst>
              <a:ext uri="{FF2B5EF4-FFF2-40B4-BE49-F238E27FC236}">
                <a16:creationId xmlns:a16="http://schemas.microsoft.com/office/drawing/2014/main" xmlns="" id="{9748505C-3D2A-D74D-9CDB-23720A2BFF18}"/>
              </a:ext>
            </a:extLst>
          </p:cNvPr>
          <p:cNvSpPr>
            <a:spLocks noGrp="1"/>
          </p:cNvSpPr>
          <p:nvPr>
            <p:ph type="dt" sz="half" idx="10"/>
          </p:nvPr>
        </p:nvSpPr>
        <p:spPr bwMode="gray">
          <a:xfrm>
            <a:off x="6419323" y="4783500"/>
            <a:ext cx="1170000" cy="360000"/>
          </a:xfrm>
          <a:prstGeom prst="rect">
            <a:avLst/>
          </a:prstGeom>
        </p:spPr>
        <p:txBody>
          <a:bodyPr/>
          <a:lstStyle/>
          <a:p>
            <a:pPr algn="r"/>
            <a:fld id="{80708A47-EF35-45C3-8BF0-5C29E8226EDF}" type="datetime1">
              <a:rPr lang="fr-FR" cap="all" smtClean="0"/>
              <a:pPr algn="r"/>
              <a:t>10/01/2025</a:t>
            </a:fld>
            <a:endParaRPr lang="fr-FR" cap="all" dirty="0"/>
          </a:p>
        </p:txBody>
      </p:sp>
      <p:sp>
        <p:nvSpPr>
          <p:cNvPr id="3" name="Espace réservé du numéro de diapositive 7">
            <a:extLst>
              <a:ext uri="{FF2B5EF4-FFF2-40B4-BE49-F238E27FC236}">
                <a16:creationId xmlns:a16="http://schemas.microsoft.com/office/drawing/2014/main" xmlns="" id="{21EDD869-98C0-F59E-578F-8389EEA6B6DA}"/>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
        <p:nvSpPr>
          <p:cNvPr id="5" name="Espace réservé pour une image  7">
            <a:extLst>
              <a:ext uri="{FF2B5EF4-FFF2-40B4-BE49-F238E27FC236}">
                <a16:creationId xmlns:a16="http://schemas.microsoft.com/office/drawing/2014/main" xmlns="" id="{267D06C0-A8EA-E608-4A6F-B67EDDDD287E}"/>
              </a:ext>
            </a:extLst>
          </p:cNvPr>
          <p:cNvSpPr>
            <a:spLocks noGrp="1"/>
          </p:cNvSpPr>
          <p:nvPr>
            <p:ph type="pic" sz="quarter" idx="13" hasCustomPrompt="1"/>
          </p:nvPr>
        </p:nvSpPr>
        <p:spPr bwMode="gray">
          <a:xfrm>
            <a:off x="467544" y="915566"/>
            <a:ext cx="8208912" cy="3672408"/>
          </a:xfrm>
          <a:solidFill>
            <a:schemeClr val="bg1">
              <a:lumMod val="85000"/>
            </a:schemeClr>
          </a:solidFill>
        </p:spPr>
        <p:txBody>
          <a:bodyPr tIns="1080000" anchor="ctr" anchorCtr="0"/>
          <a:lstStyle>
            <a:lvl1pPr algn="ctr">
              <a:defRPr cap="all" baseline="0"/>
            </a:lvl1pPr>
          </a:lstStyle>
          <a:p>
            <a:r>
              <a:rPr lang="fr-FR" dirty="0"/>
              <a:t>Sélectionner l’icône pour insérer une image, </a:t>
            </a:r>
            <a:br>
              <a:rPr lang="fr-FR" dirty="0"/>
            </a:br>
            <a:r>
              <a:rPr lang="fr-FR" dirty="0"/>
              <a:t>puis disposer l’image en arrière plan </a:t>
            </a:r>
            <a:br>
              <a:rPr lang="fr-FR" dirty="0"/>
            </a:br>
            <a:r>
              <a:rPr lang="fr-FR" dirty="0"/>
              <a:t>(Sélectionner l’image avec le bouton droit de la souris / </a:t>
            </a:r>
            <a:br>
              <a:rPr lang="fr-FR" dirty="0"/>
            </a:br>
            <a:r>
              <a:rPr lang="fr-FR" dirty="0"/>
              <a:t>Mettre à l’arrière plan)</a:t>
            </a:r>
          </a:p>
        </p:txBody>
      </p:sp>
      <p:sp>
        <p:nvSpPr>
          <p:cNvPr id="6" name="Titre 1">
            <a:extLst>
              <a:ext uri="{FF2B5EF4-FFF2-40B4-BE49-F238E27FC236}">
                <a16:creationId xmlns:a16="http://schemas.microsoft.com/office/drawing/2014/main" xmlns="" id="{F25B2DE6-0EBC-ACE2-BF9B-00ABA60A7E75}"/>
              </a:ext>
            </a:extLst>
          </p:cNvPr>
          <p:cNvSpPr>
            <a:spLocks noGrp="1"/>
          </p:cNvSpPr>
          <p:nvPr>
            <p:ph type="title" hasCustomPrompt="1"/>
          </p:nvPr>
        </p:nvSpPr>
        <p:spPr bwMode="gray">
          <a:xfrm>
            <a:off x="827585" y="915566"/>
            <a:ext cx="7560840" cy="3672408"/>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noFill/>
          </a:ln>
        </p:spPr>
        <p:txBody>
          <a:bodyPr lIns="0" bIns="360000" anchor="ctr" anchorCtr="0"/>
          <a:lstStyle>
            <a:lvl1pPr marL="396000" indent="-396000">
              <a:buFont typeface="+mj-lt"/>
              <a:buAutoNum type="arabicPeriod"/>
              <a:defRPr sz="3250">
                <a:solidFill>
                  <a:schemeClr val="tx1"/>
                </a:solidFill>
              </a:defRPr>
            </a:lvl1pPr>
          </a:lstStyle>
          <a:p>
            <a:r>
              <a:rPr lang="fr-FR" dirty="0"/>
              <a:t>Titre</a:t>
            </a:r>
          </a:p>
        </p:txBody>
      </p:sp>
    </p:spTree>
    <p:extLst>
      <p:ext uri="{BB962C8B-B14F-4D97-AF65-F5344CB8AC3E}">
        <p14:creationId xmlns:p14="http://schemas.microsoft.com/office/powerpoint/2010/main" xmlns="" val="1439887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3_Titre et textes 3 colonnes">
    <p:spTree>
      <p:nvGrpSpPr>
        <p:cNvPr id="1" name=""/>
        <p:cNvGrpSpPr/>
        <p:nvPr/>
      </p:nvGrpSpPr>
      <p:grpSpPr>
        <a:xfrm>
          <a:off x="0" y="0"/>
          <a:ext cx="0" cy="0"/>
          <a:chOff x="0" y="0"/>
          <a:chExt cx="0" cy="0"/>
        </a:xfrm>
      </p:grpSpPr>
      <p:sp>
        <p:nvSpPr>
          <p:cNvPr id="11" name="Espace réservé de la date 1">
            <a:extLst>
              <a:ext uri="{FF2B5EF4-FFF2-40B4-BE49-F238E27FC236}">
                <a16:creationId xmlns:a16="http://schemas.microsoft.com/office/drawing/2014/main" xmlns="" id="{9F5F8F36-9414-6946-BDAE-0A76E569CDF2}"/>
              </a:ext>
            </a:extLst>
          </p:cNvPr>
          <p:cNvSpPr>
            <a:spLocks noGrp="1"/>
          </p:cNvSpPr>
          <p:nvPr>
            <p:ph type="dt" sz="half" idx="10"/>
          </p:nvPr>
        </p:nvSpPr>
        <p:spPr bwMode="gray">
          <a:xfrm>
            <a:off x="6426336" y="4783500"/>
            <a:ext cx="1170000" cy="360000"/>
          </a:xfrm>
          <a:prstGeom prst="rect">
            <a:avLst/>
          </a:prstGeom>
        </p:spPr>
        <p:txBody>
          <a:bodyPr/>
          <a:lstStyle/>
          <a:p>
            <a:pPr algn="r"/>
            <a:fld id="{74A03300-A62F-4DF5-966E-3CB9D38AC02B}" type="datetime1">
              <a:rPr lang="fr-FR" cap="all" smtClean="0"/>
              <a:pPr algn="r"/>
              <a:t>10/01/2025</a:t>
            </a:fld>
            <a:endParaRPr lang="fr-FR" cap="all" dirty="0"/>
          </a:p>
        </p:txBody>
      </p:sp>
      <p:sp>
        <p:nvSpPr>
          <p:cNvPr id="3" name="Espace réservé du numéro de diapositive 7">
            <a:extLst>
              <a:ext uri="{FF2B5EF4-FFF2-40B4-BE49-F238E27FC236}">
                <a16:creationId xmlns:a16="http://schemas.microsoft.com/office/drawing/2014/main" xmlns="" id="{C713303D-957D-C3FF-65F8-AC7AE214D0E7}"/>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
        <p:nvSpPr>
          <p:cNvPr id="4" name="Titre 1">
            <a:extLst>
              <a:ext uri="{FF2B5EF4-FFF2-40B4-BE49-F238E27FC236}">
                <a16:creationId xmlns:a16="http://schemas.microsoft.com/office/drawing/2014/main" xmlns="" id="{C6099BCD-2997-F0EE-6D31-BF84EA2CF9D6}"/>
              </a:ext>
            </a:extLst>
          </p:cNvPr>
          <p:cNvSpPr>
            <a:spLocks noGrp="1"/>
          </p:cNvSpPr>
          <p:nvPr>
            <p:ph type="title" hasCustomPrompt="1"/>
          </p:nvPr>
        </p:nvSpPr>
        <p:spPr bwMode="gray">
          <a:xfrm>
            <a:off x="467543" y="900000"/>
            <a:ext cx="8208913" cy="720000"/>
          </a:xfrm>
        </p:spPr>
        <p:txBody>
          <a:bodyPr/>
          <a:lstStyle>
            <a:lvl1pPr>
              <a:defRPr>
                <a:solidFill>
                  <a:schemeClr val="tx1"/>
                </a:solidFill>
              </a:defRPr>
            </a:lvl1pPr>
          </a:lstStyle>
          <a:p>
            <a:r>
              <a:rPr lang="fr-FR" dirty="0"/>
              <a:t>Titre</a:t>
            </a:r>
          </a:p>
        </p:txBody>
      </p:sp>
      <p:sp>
        <p:nvSpPr>
          <p:cNvPr id="5" name="Espace réservé du texte 11">
            <a:extLst>
              <a:ext uri="{FF2B5EF4-FFF2-40B4-BE49-F238E27FC236}">
                <a16:creationId xmlns:a16="http://schemas.microsoft.com/office/drawing/2014/main" xmlns="" id="{CE9E1EE3-B96E-FEEE-9B11-160E25A960C5}"/>
              </a:ext>
            </a:extLst>
          </p:cNvPr>
          <p:cNvSpPr>
            <a:spLocks noGrp="1"/>
          </p:cNvSpPr>
          <p:nvPr>
            <p:ph type="body" sz="quarter" idx="14" hasCustomPrompt="1"/>
          </p:nvPr>
        </p:nvSpPr>
        <p:spPr bwMode="gray">
          <a:xfrm>
            <a:off x="467543"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6" name="Espace réservé du texte 11">
            <a:extLst>
              <a:ext uri="{FF2B5EF4-FFF2-40B4-BE49-F238E27FC236}">
                <a16:creationId xmlns:a16="http://schemas.microsoft.com/office/drawing/2014/main" xmlns="" id="{0623D511-8F3A-BC6C-8B9A-4A61EB517828}"/>
              </a:ext>
            </a:extLst>
          </p:cNvPr>
          <p:cNvSpPr>
            <a:spLocks noGrp="1"/>
          </p:cNvSpPr>
          <p:nvPr>
            <p:ph type="body" sz="quarter" idx="15" hasCustomPrompt="1"/>
          </p:nvPr>
        </p:nvSpPr>
        <p:spPr bwMode="gray">
          <a:xfrm>
            <a:off x="3312000"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7" name="Espace réservé du texte 11">
            <a:extLst>
              <a:ext uri="{FF2B5EF4-FFF2-40B4-BE49-F238E27FC236}">
                <a16:creationId xmlns:a16="http://schemas.microsoft.com/office/drawing/2014/main" xmlns="" id="{F86BDA20-4BE9-39FB-F411-8371EDBFAA68}"/>
              </a:ext>
            </a:extLst>
          </p:cNvPr>
          <p:cNvSpPr>
            <a:spLocks noGrp="1"/>
          </p:cNvSpPr>
          <p:nvPr>
            <p:ph type="body" sz="quarter" idx="16" hasCustomPrompt="1"/>
          </p:nvPr>
        </p:nvSpPr>
        <p:spPr bwMode="gray">
          <a:xfrm>
            <a:off x="6156456"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8" name="Espace réservé du texte 9">
            <a:extLst>
              <a:ext uri="{FF2B5EF4-FFF2-40B4-BE49-F238E27FC236}">
                <a16:creationId xmlns:a16="http://schemas.microsoft.com/office/drawing/2014/main" xmlns="" id="{40D48E26-A627-507B-7D1B-FCA789939791}"/>
              </a:ext>
            </a:extLst>
          </p:cNvPr>
          <p:cNvSpPr>
            <a:spLocks noGrp="1"/>
          </p:cNvSpPr>
          <p:nvPr>
            <p:ph type="body" sz="quarter" idx="13" hasCustomPrompt="1"/>
          </p:nvPr>
        </p:nvSpPr>
        <p:spPr bwMode="gray">
          <a:xfrm>
            <a:off x="3312000" y="180000"/>
            <a:ext cx="5364456" cy="360000"/>
          </a:xfrm>
        </p:spPr>
        <p:txBody>
          <a:bodyPr/>
          <a:lstStyle>
            <a:lvl1pPr marL="108000" indent="-108000" algn="r">
              <a:spcAft>
                <a:spcPts val="0"/>
              </a:spcAft>
              <a:buFont typeface="+mj-lt"/>
              <a:buAutoNum type="arabicPeriod"/>
              <a:defRPr sz="750" b="1">
                <a:solidFill>
                  <a:schemeClr val="tx1"/>
                </a:solidFill>
              </a:defRPr>
            </a:lvl1pPr>
            <a:lvl2pPr marL="108000" indent="-108000" algn="r">
              <a:spcBef>
                <a:spcPts val="0"/>
              </a:spcBef>
              <a:spcAft>
                <a:spcPts val="0"/>
              </a:spcAft>
              <a:buFont typeface="+mj-lt"/>
              <a:buAutoNum type="alphaLcPeriod"/>
              <a:defRPr sz="750">
                <a:solidFill>
                  <a:schemeClr val="tx1"/>
                </a:solidFill>
              </a:defRPr>
            </a:lvl2pPr>
          </a:lstStyle>
          <a:p>
            <a:pPr lvl="0"/>
            <a:r>
              <a:rPr lang="fr-FR" dirty="0"/>
              <a:t>Titre</a:t>
            </a:r>
          </a:p>
          <a:p>
            <a:pPr lvl="1"/>
            <a:r>
              <a:rPr lang="fr-FR" dirty="0"/>
              <a:t>Sous-titre</a:t>
            </a:r>
          </a:p>
        </p:txBody>
      </p:sp>
    </p:spTree>
    <p:extLst>
      <p:ext uri="{BB962C8B-B14F-4D97-AF65-F5344CB8AC3E}">
        <p14:creationId xmlns:p14="http://schemas.microsoft.com/office/powerpoint/2010/main" xmlns="" val="247068981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userDrawn="1">
  <p:cSld name="4_Couvertur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fld id="{CD35FC20-8278-49B4-BAA7-5618786AC5BB}" type="datetime1">
              <a:rPr lang="fr-FR" smtClean="0"/>
              <a:pPr/>
              <a:t>10/01/2025</a:t>
            </a:fld>
            <a:endParaRPr lang="fr-FR" dirty="0"/>
          </a:p>
        </p:txBody>
      </p:sp>
      <p:sp>
        <p:nvSpPr>
          <p:cNvPr id="5" name="Espace réservé du pied de page 4"/>
          <p:cNvSpPr>
            <a:spLocks noGrp="1"/>
          </p:cNvSpPr>
          <p:nvPr>
            <p:ph type="ftr" sz="quarter" idx="11"/>
          </p:nvPr>
        </p:nvSpPr>
        <p:spPr bwMode="gray">
          <a:xfrm>
            <a:off x="720000" y="3919897"/>
            <a:ext cx="3240000" cy="900000"/>
          </a:xfrm>
          <a:prstGeom prst="rect">
            <a:avLst/>
          </a:prstGeom>
        </p:spPr>
        <p:txBody>
          <a:bodyPr anchor="b" anchorCtr="0"/>
          <a:lstStyle>
            <a:lvl1pPr>
              <a:defRPr sz="1150"/>
            </a:lvl1pPr>
          </a:lstStyle>
          <a:p>
            <a:r>
              <a:rPr lang="fr-FR" dirty="0"/>
              <a:t>Intitulé de la direction/service interministérielle</a:t>
            </a:r>
          </a:p>
        </p:txBody>
      </p:sp>
      <p:sp>
        <p:nvSpPr>
          <p:cNvPr id="6" name="Espace réservé du numéro de diapositive 5"/>
          <p:cNvSpPr>
            <a:spLocks noGrp="1"/>
          </p:cNvSpPr>
          <p:nvPr>
            <p:ph type="sldNum" sz="quarter" idx="12"/>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fld id="{10C140CD-8AED-46FF-A9A2-77308F3F39AE}" type="slidenum">
              <a:rPr lang="fr-FR" smtClean="0"/>
              <a:pPr/>
              <a:t>‹N°›</a:t>
            </a:fld>
            <a:endParaRPr lang="fr-FR" dirty="0"/>
          </a:p>
        </p:txBody>
      </p:sp>
      <p:sp>
        <p:nvSpPr>
          <p:cNvPr id="7" name="Titre 6"/>
          <p:cNvSpPr>
            <a:spLocks noGrp="1"/>
          </p:cNvSpPr>
          <p:nvPr>
            <p:ph type="title" hasCustomPrompt="1"/>
          </p:nvPr>
        </p:nvSpPr>
        <p:spPr bwMode="gray">
          <a:xfrm>
            <a:off x="0" y="0"/>
            <a:ext cx="180000" cy="180000"/>
          </a:xfrm>
          <a:ln>
            <a:solidFill>
              <a:schemeClr val="tx1">
                <a:alpha val="0"/>
              </a:schemeClr>
            </a:solidFill>
          </a:ln>
        </p:spPr>
        <p:txBody>
          <a:bodyPr/>
          <a:lstStyle>
            <a:lvl1pPr>
              <a:defRPr sz="100">
                <a:solidFill>
                  <a:schemeClr val="tx1">
                    <a:alpha val="0"/>
                  </a:schemeClr>
                </a:solidFill>
              </a:defRPr>
            </a:lvl1pPr>
          </a:lstStyle>
          <a:p>
            <a:r>
              <a:rPr lang="fr-FR" dirty="0"/>
              <a:t>Titre</a:t>
            </a:r>
          </a:p>
        </p:txBody>
      </p:sp>
      <p:pic>
        <p:nvPicPr>
          <p:cNvPr id="2" name="Image 1"/>
          <p:cNvPicPr>
            <a:picLocks noChangeAspect="1"/>
          </p:cNvPicPr>
          <p:nvPr userDrawn="1"/>
        </p:nvPicPr>
        <p:blipFill>
          <a:blip r:embed="rId2">
            <a:extLst>
              <a:ext uri="{28A0092B-C50C-407E-A947-70E740481C1C}">
                <a14:useLocalDpi xmlns:a14="http://schemas.microsoft.com/office/drawing/2010/main" xmlns=""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xmlns="" val="12987880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re et sous-titre">
    <p:spTree>
      <p:nvGrpSpPr>
        <p:cNvPr id="1" name=""/>
        <p:cNvGrpSpPr/>
        <p:nvPr/>
      </p:nvGrpSpPr>
      <p:grpSpPr>
        <a:xfrm>
          <a:off x="0" y="0"/>
          <a:ext cx="0" cy="0"/>
          <a:chOff x="0" y="0"/>
          <a:chExt cx="0" cy="0"/>
        </a:xfrm>
      </p:grpSpPr>
      <p:sp>
        <p:nvSpPr>
          <p:cNvPr id="7" name="Titre 6"/>
          <p:cNvSpPr>
            <a:spLocks noGrp="1"/>
          </p:cNvSpPr>
          <p:nvPr>
            <p:ph type="title" hasCustomPrompt="1"/>
          </p:nvPr>
        </p:nvSpPr>
        <p:spPr bwMode="gray">
          <a:xfrm>
            <a:off x="0" y="0"/>
            <a:ext cx="180000" cy="180000"/>
          </a:xfrm>
          <a:ln>
            <a:solidFill>
              <a:schemeClr val="tx1">
                <a:alpha val="0"/>
              </a:schemeClr>
            </a:solidFill>
          </a:ln>
        </p:spPr>
        <p:txBody>
          <a:bodyPr/>
          <a:lstStyle>
            <a:lvl1pPr>
              <a:defRPr sz="100">
                <a:solidFill>
                  <a:schemeClr val="tx1">
                    <a:alpha val="0"/>
                  </a:schemeClr>
                </a:solidFill>
              </a:defRPr>
            </a:lvl1pPr>
          </a:lstStyle>
          <a:p>
            <a:r>
              <a:rPr lang="fr-FR" dirty="0"/>
              <a:t>Titre</a:t>
            </a:r>
          </a:p>
        </p:txBody>
      </p:sp>
      <p:sp>
        <p:nvSpPr>
          <p:cNvPr id="2" name="Espace réservé de la date 1"/>
          <p:cNvSpPr>
            <a:spLocks noGrp="1"/>
          </p:cNvSpPr>
          <p:nvPr>
            <p:ph type="dt" sz="half" idx="10"/>
          </p:nvPr>
        </p:nvSpPr>
        <p:spPr bwMode="gray">
          <a:xfrm>
            <a:off x="6426336" y="4783500"/>
            <a:ext cx="1170000" cy="360000"/>
          </a:xfrm>
          <a:prstGeom prst="rect">
            <a:avLst/>
          </a:prstGeom>
        </p:spPr>
        <p:txBody>
          <a:bodyPr/>
          <a:lstStyle>
            <a:lvl1pPr>
              <a:defRPr/>
            </a:lvl1pPr>
          </a:lstStyle>
          <a:p>
            <a:pPr algn="r"/>
            <a:fld id="{4840C8CD-47A6-46D1-834E-8B717424291A}" type="datetime1">
              <a:rPr lang="fr-FR" cap="all" smtClean="0"/>
              <a:pPr algn="r"/>
              <a:t>10/01/2025</a:t>
            </a:fld>
            <a:endParaRPr lang="fr-FR" cap="all" dirty="0"/>
          </a:p>
        </p:txBody>
      </p:sp>
      <p:sp>
        <p:nvSpPr>
          <p:cNvPr id="8" name="Espace réservé du numéro de diapositive 7"/>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
        <p:nvSpPr>
          <p:cNvPr id="11" name="Espace réservé du texte 10"/>
          <p:cNvSpPr>
            <a:spLocks noGrp="1"/>
          </p:cNvSpPr>
          <p:nvPr>
            <p:ph type="body" sz="quarter" idx="13" hasCustomPrompt="1"/>
          </p:nvPr>
        </p:nvSpPr>
        <p:spPr bwMode="gray">
          <a:xfrm>
            <a:off x="467544" y="2346046"/>
            <a:ext cx="8208912" cy="2077200"/>
          </a:xfrm>
        </p:spPr>
        <p:txBody>
          <a:bodyPr/>
          <a:lstStyle>
            <a:lvl1pPr>
              <a:lnSpc>
                <a:spcPct val="90000"/>
              </a:lnSpc>
              <a:spcAft>
                <a:spcPts val="0"/>
              </a:spcAft>
              <a:defRPr sz="3200" b="1" cap="none" baseline="0">
                <a:solidFill>
                  <a:schemeClr val="tx1"/>
                </a:solidFill>
              </a:defRPr>
            </a:lvl1pPr>
            <a:lvl2pPr marL="0" indent="0">
              <a:spcBef>
                <a:spcPts val="500"/>
              </a:spcBef>
              <a:spcAft>
                <a:spcPts val="0"/>
              </a:spcAft>
              <a:buNone/>
              <a:defRPr sz="1800"/>
            </a:lvl2pPr>
          </a:lstStyle>
          <a:p>
            <a:pPr lvl="0"/>
            <a:r>
              <a:rPr lang="fr-FR" dirty="0"/>
              <a:t>Titre</a:t>
            </a:r>
          </a:p>
          <a:p>
            <a:pPr lvl="1"/>
            <a:r>
              <a:rPr lang="fr-FR" dirty="0"/>
              <a:t>Sous-titre</a:t>
            </a:r>
          </a:p>
        </p:txBody>
      </p:sp>
    </p:spTree>
    <p:extLst>
      <p:ext uri="{BB962C8B-B14F-4D97-AF65-F5344CB8AC3E}">
        <p14:creationId xmlns:p14="http://schemas.microsoft.com/office/powerpoint/2010/main" xmlns="" val="348390452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4_Titre et contenu">
    <p:spTree>
      <p:nvGrpSpPr>
        <p:cNvPr id="1" name=""/>
        <p:cNvGrpSpPr/>
        <p:nvPr/>
      </p:nvGrpSpPr>
      <p:grpSpPr>
        <a:xfrm>
          <a:off x="0" y="0"/>
          <a:ext cx="0" cy="0"/>
          <a:chOff x="0" y="0"/>
          <a:chExt cx="0" cy="0"/>
        </a:xfrm>
      </p:grpSpPr>
      <p:sp>
        <p:nvSpPr>
          <p:cNvPr id="8" name="Espace réservé de la date 1">
            <a:extLst>
              <a:ext uri="{FF2B5EF4-FFF2-40B4-BE49-F238E27FC236}">
                <a16:creationId xmlns:a16="http://schemas.microsoft.com/office/drawing/2014/main" xmlns="" id="{48DF368D-0C4B-2743-8FE5-01F96D2C1253}"/>
              </a:ext>
            </a:extLst>
          </p:cNvPr>
          <p:cNvSpPr>
            <a:spLocks noGrp="1"/>
          </p:cNvSpPr>
          <p:nvPr>
            <p:ph type="dt" sz="half" idx="10"/>
          </p:nvPr>
        </p:nvSpPr>
        <p:spPr bwMode="gray">
          <a:xfrm>
            <a:off x="6426336" y="4783500"/>
            <a:ext cx="1170000" cy="360000"/>
          </a:xfrm>
          <a:prstGeom prst="rect">
            <a:avLst/>
          </a:prstGeom>
        </p:spPr>
        <p:txBody>
          <a:bodyPr/>
          <a:lstStyle/>
          <a:p>
            <a:pPr algn="r"/>
            <a:fld id="{6F42726C-76A3-45BB-9E3B-0F2EB6320166}" type="datetime1">
              <a:rPr lang="fr-FR" cap="all" smtClean="0"/>
              <a:pPr algn="r"/>
              <a:t>10/01/2025</a:t>
            </a:fld>
            <a:endParaRPr lang="fr-FR" cap="all" dirty="0"/>
          </a:p>
        </p:txBody>
      </p:sp>
      <p:sp>
        <p:nvSpPr>
          <p:cNvPr id="2" name="Espace réservé du numéro de diapositive 7">
            <a:extLst>
              <a:ext uri="{FF2B5EF4-FFF2-40B4-BE49-F238E27FC236}">
                <a16:creationId xmlns:a16="http://schemas.microsoft.com/office/drawing/2014/main" xmlns="" id="{D3D6716E-35E6-9A46-3401-322FD6C560B3}"/>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
        <p:nvSpPr>
          <p:cNvPr id="3" name="Titre 3">
            <a:extLst>
              <a:ext uri="{FF2B5EF4-FFF2-40B4-BE49-F238E27FC236}">
                <a16:creationId xmlns:a16="http://schemas.microsoft.com/office/drawing/2014/main" xmlns="" id="{DDB6F684-FFF0-9BFF-F28E-73B95625953A}"/>
              </a:ext>
            </a:extLst>
          </p:cNvPr>
          <p:cNvSpPr>
            <a:spLocks noGrp="1"/>
          </p:cNvSpPr>
          <p:nvPr>
            <p:ph type="title" hasCustomPrompt="1"/>
          </p:nvPr>
        </p:nvSpPr>
        <p:spPr bwMode="gray">
          <a:xfrm>
            <a:off x="467543" y="900000"/>
            <a:ext cx="8208913" cy="720000"/>
          </a:xfrm>
        </p:spPr>
        <p:txBody>
          <a:bodyPr/>
          <a:lstStyle>
            <a:lvl1pPr>
              <a:defRPr>
                <a:solidFill>
                  <a:schemeClr val="tx1"/>
                </a:solidFill>
              </a:defRPr>
            </a:lvl1pPr>
          </a:lstStyle>
          <a:p>
            <a:r>
              <a:rPr lang="fr-FR" noProof="0" dirty="0"/>
              <a:t>Titre</a:t>
            </a:r>
            <a:endParaRPr lang="fr-FR" dirty="0"/>
          </a:p>
        </p:txBody>
      </p:sp>
      <p:sp>
        <p:nvSpPr>
          <p:cNvPr id="5" name="Espace réservé du contenu 8">
            <a:extLst>
              <a:ext uri="{FF2B5EF4-FFF2-40B4-BE49-F238E27FC236}">
                <a16:creationId xmlns:a16="http://schemas.microsoft.com/office/drawing/2014/main" xmlns="" id="{D4B03BF3-C378-2FE2-8D59-9E342E83CE0E}"/>
              </a:ext>
            </a:extLst>
          </p:cNvPr>
          <p:cNvSpPr>
            <a:spLocks noGrp="1"/>
          </p:cNvSpPr>
          <p:nvPr>
            <p:ph sz="quarter" idx="14" hasCustomPrompt="1"/>
          </p:nvPr>
        </p:nvSpPr>
        <p:spPr bwMode="gray">
          <a:xfrm>
            <a:off x="467543" y="1836000"/>
            <a:ext cx="8208914" cy="2574000"/>
          </a:xfrm>
        </p:spPr>
        <p:txBody>
          <a:bodyPr/>
          <a:lstStyle>
            <a:lvl1pPr>
              <a:defRPr>
                <a:solidFill>
                  <a:schemeClr val="tx1"/>
                </a:solidFill>
              </a:defRPr>
            </a:lvl1pPr>
            <a:lvl2pPr>
              <a:defRPr/>
            </a:lvl2pPr>
            <a:lvl3pPr>
              <a:defRPr/>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6" name="Espace réservé du texte 9">
            <a:extLst>
              <a:ext uri="{FF2B5EF4-FFF2-40B4-BE49-F238E27FC236}">
                <a16:creationId xmlns:a16="http://schemas.microsoft.com/office/drawing/2014/main" xmlns="" id="{372358B2-A1B9-F1AD-6A34-48FD17F0F3CB}"/>
              </a:ext>
            </a:extLst>
          </p:cNvPr>
          <p:cNvSpPr>
            <a:spLocks noGrp="1"/>
          </p:cNvSpPr>
          <p:nvPr>
            <p:ph type="body" sz="quarter" idx="13" hasCustomPrompt="1"/>
          </p:nvPr>
        </p:nvSpPr>
        <p:spPr bwMode="gray">
          <a:xfrm>
            <a:off x="3312000" y="180000"/>
            <a:ext cx="5364456" cy="360000"/>
          </a:xfrm>
        </p:spPr>
        <p:txBody>
          <a:bodyPr/>
          <a:lstStyle>
            <a:lvl1pPr marL="108000" indent="-108000" algn="r">
              <a:spcAft>
                <a:spcPts val="0"/>
              </a:spcAft>
              <a:buFont typeface="+mj-lt"/>
              <a:buAutoNum type="arabicPeriod"/>
              <a:defRPr sz="750" b="1">
                <a:solidFill>
                  <a:schemeClr val="tx1"/>
                </a:solidFill>
              </a:defRPr>
            </a:lvl1pPr>
            <a:lvl2pPr marL="108000" indent="-108000" algn="r">
              <a:spcBef>
                <a:spcPts val="0"/>
              </a:spcBef>
              <a:spcAft>
                <a:spcPts val="0"/>
              </a:spcAft>
              <a:buFont typeface="+mj-lt"/>
              <a:buAutoNum type="alphaLcPeriod"/>
              <a:defRPr sz="750">
                <a:solidFill>
                  <a:schemeClr val="tx1"/>
                </a:solidFill>
              </a:defRPr>
            </a:lvl2pPr>
          </a:lstStyle>
          <a:p>
            <a:pPr lvl="0"/>
            <a:r>
              <a:rPr lang="fr-FR" dirty="0"/>
              <a:t>Titre</a:t>
            </a:r>
          </a:p>
          <a:p>
            <a:pPr lvl="1"/>
            <a:r>
              <a:rPr lang="fr-FR" dirty="0"/>
              <a:t>Sous-titre</a:t>
            </a:r>
          </a:p>
        </p:txBody>
      </p:sp>
    </p:spTree>
    <p:extLst>
      <p:ext uri="{BB962C8B-B14F-4D97-AF65-F5344CB8AC3E}">
        <p14:creationId xmlns:p14="http://schemas.microsoft.com/office/powerpoint/2010/main" xmlns="" val="194764351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4_Chapitre">
    <p:spTree>
      <p:nvGrpSpPr>
        <p:cNvPr id="1" name=""/>
        <p:cNvGrpSpPr/>
        <p:nvPr/>
      </p:nvGrpSpPr>
      <p:grpSpPr>
        <a:xfrm>
          <a:off x="0" y="0"/>
          <a:ext cx="0" cy="0"/>
          <a:chOff x="0" y="0"/>
          <a:chExt cx="0" cy="0"/>
        </a:xfrm>
      </p:grpSpPr>
      <p:sp>
        <p:nvSpPr>
          <p:cNvPr id="7" name="Espace réservé de la date 1">
            <a:extLst>
              <a:ext uri="{FF2B5EF4-FFF2-40B4-BE49-F238E27FC236}">
                <a16:creationId xmlns:a16="http://schemas.microsoft.com/office/drawing/2014/main" xmlns="" id="{9748505C-3D2A-D74D-9CDB-23720A2BFF18}"/>
              </a:ext>
            </a:extLst>
          </p:cNvPr>
          <p:cNvSpPr>
            <a:spLocks noGrp="1"/>
          </p:cNvSpPr>
          <p:nvPr>
            <p:ph type="dt" sz="half" idx="10"/>
          </p:nvPr>
        </p:nvSpPr>
        <p:spPr bwMode="gray">
          <a:xfrm>
            <a:off x="6419323" y="4783500"/>
            <a:ext cx="1170000" cy="360000"/>
          </a:xfrm>
          <a:prstGeom prst="rect">
            <a:avLst/>
          </a:prstGeom>
        </p:spPr>
        <p:txBody>
          <a:bodyPr/>
          <a:lstStyle/>
          <a:p>
            <a:pPr algn="r"/>
            <a:fld id="{80708A47-EF35-45C3-8BF0-5C29E8226EDF}" type="datetime1">
              <a:rPr lang="fr-FR" cap="all" smtClean="0"/>
              <a:pPr algn="r"/>
              <a:t>10/01/2025</a:t>
            </a:fld>
            <a:endParaRPr lang="fr-FR" cap="all" dirty="0"/>
          </a:p>
        </p:txBody>
      </p:sp>
      <p:sp>
        <p:nvSpPr>
          <p:cNvPr id="3" name="Espace réservé du numéro de diapositive 7">
            <a:extLst>
              <a:ext uri="{FF2B5EF4-FFF2-40B4-BE49-F238E27FC236}">
                <a16:creationId xmlns:a16="http://schemas.microsoft.com/office/drawing/2014/main" xmlns="" id="{D2261B49-61BC-08FD-F4D5-755ADDBDF97D}"/>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
        <p:nvSpPr>
          <p:cNvPr id="4" name="Espace réservé pour une image  7">
            <a:extLst>
              <a:ext uri="{FF2B5EF4-FFF2-40B4-BE49-F238E27FC236}">
                <a16:creationId xmlns:a16="http://schemas.microsoft.com/office/drawing/2014/main" xmlns="" id="{19FE17F8-3961-56C2-F560-271C7C130BC7}"/>
              </a:ext>
            </a:extLst>
          </p:cNvPr>
          <p:cNvSpPr>
            <a:spLocks noGrp="1"/>
          </p:cNvSpPr>
          <p:nvPr>
            <p:ph type="pic" sz="quarter" idx="13" hasCustomPrompt="1"/>
          </p:nvPr>
        </p:nvSpPr>
        <p:spPr bwMode="gray">
          <a:xfrm>
            <a:off x="467544" y="915566"/>
            <a:ext cx="8208912" cy="3672408"/>
          </a:xfrm>
          <a:solidFill>
            <a:schemeClr val="bg1">
              <a:lumMod val="85000"/>
            </a:schemeClr>
          </a:solidFill>
        </p:spPr>
        <p:txBody>
          <a:bodyPr tIns="1080000" anchor="ctr" anchorCtr="0"/>
          <a:lstStyle>
            <a:lvl1pPr algn="ctr">
              <a:defRPr cap="all" baseline="0"/>
            </a:lvl1pPr>
          </a:lstStyle>
          <a:p>
            <a:r>
              <a:rPr lang="fr-FR" dirty="0"/>
              <a:t>Sélectionner l’icône pour insérer une image, </a:t>
            </a:r>
            <a:br>
              <a:rPr lang="fr-FR" dirty="0"/>
            </a:br>
            <a:r>
              <a:rPr lang="fr-FR" dirty="0"/>
              <a:t>puis disposer l’image en arrière plan </a:t>
            </a:r>
            <a:br>
              <a:rPr lang="fr-FR" dirty="0"/>
            </a:br>
            <a:r>
              <a:rPr lang="fr-FR" dirty="0"/>
              <a:t>(Sélectionner l’image avec le bouton droit de la souris / </a:t>
            </a:r>
            <a:br>
              <a:rPr lang="fr-FR" dirty="0"/>
            </a:br>
            <a:r>
              <a:rPr lang="fr-FR" dirty="0"/>
              <a:t>Mettre à l’arrière plan)</a:t>
            </a:r>
          </a:p>
        </p:txBody>
      </p:sp>
      <p:sp>
        <p:nvSpPr>
          <p:cNvPr id="5" name="Titre 1">
            <a:extLst>
              <a:ext uri="{FF2B5EF4-FFF2-40B4-BE49-F238E27FC236}">
                <a16:creationId xmlns:a16="http://schemas.microsoft.com/office/drawing/2014/main" xmlns="" id="{FAD2F008-B2DE-BF59-0EF6-5FE51C2BB01C}"/>
              </a:ext>
            </a:extLst>
          </p:cNvPr>
          <p:cNvSpPr>
            <a:spLocks noGrp="1"/>
          </p:cNvSpPr>
          <p:nvPr>
            <p:ph type="title" hasCustomPrompt="1"/>
          </p:nvPr>
        </p:nvSpPr>
        <p:spPr bwMode="gray">
          <a:xfrm>
            <a:off x="827585" y="915566"/>
            <a:ext cx="7560840" cy="3672408"/>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noFill/>
          </a:ln>
        </p:spPr>
        <p:txBody>
          <a:bodyPr lIns="0" bIns="360000" anchor="ctr" anchorCtr="0"/>
          <a:lstStyle>
            <a:lvl1pPr marL="396000" indent="-396000">
              <a:buFont typeface="+mj-lt"/>
              <a:buAutoNum type="arabicPeriod"/>
              <a:defRPr sz="3250">
                <a:solidFill>
                  <a:schemeClr val="tx1"/>
                </a:solidFill>
              </a:defRPr>
            </a:lvl1pPr>
          </a:lstStyle>
          <a:p>
            <a:r>
              <a:rPr lang="fr-FR" dirty="0"/>
              <a:t>Titre</a:t>
            </a:r>
          </a:p>
        </p:txBody>
      </p:sp>
    </p:spTree>
    <p:extLst>
      <p:ext uri="{BB962C8B-B14F-4D97-AF65-F5344CB8AC3E}">
        <p14:creationId xmlns:p14="http://schemas.microsoft.com/office/powerpoint/2010/main" xmlns="" val="200662382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4_Titre et textes 3 colonnes">
    <p:spTree>
      <p:nvGrpSpPr>
        <p:cNvPr id="1" name=""/>
        <p:cNvGrpSpPr/>
        <p:nvPr/>
      </p:nvGrpSpPr>
      <p:grpSpPr>
        <a:xfrm>
          <a:off x="0" y="0"/>
          <a:ext cx="0" cy="0"/>
          <a:chOff x="0" y="0"/>
          <a:chExt cx="0" cy="0"/>
        </a:xfrm>
      </p:grpSpPr>
      <p:sp>
        <p:nvSpPr>
          <p:cNvPr id="11" name="Espace réservé de la date 1">
            <a:extLst>
              <a:ext uri="{FF2B5EF4-FFF2-40B4-BE49-F238E27FC236}">
                <a16:creationId xmlns:a16="http://schemas.microsoft.com/office/drawing/2014/main" xmlns="" id="{9F5F8F36-9414-6946-BDAE-0A76E569CDF2}"/>
              </a:ext>
            </a:extLst>
          </p:cNvPr>
          <p:cNvSpPr>
            <a:spLocks noGrp="1"/>
          </p:cNvSpPr>
          <p:nvPr>
            <p:ph type="dt" sz="half" idx="10"/>
          </p:nvPr>
        </p:nvSpPr>
        <p:spPr bwMode="gray">
          <a:xfrm>
            <a:off x="6426336" y="4783500"/>
            <a:ext cx="1170000" cy="360000"/>
          </a:xfrm>
          <a:prstGeom prst="rect">
            <a:avLst/>
          </a:prstGeom>
        </p:spPr>
        <p:txBody>
          <a:bodyPr/>
          <a:lstStyle/>
          <a:p>
            <a:pPr algn="r"/>
            <a:fld id="{74A03300-A62F-4DF5-966E-3CB9D38AC02B}" type="datetime1">
              <a:rPr lang="fr-FR" cap="all" smtClean="0"/>
              <a:pPr algn="r"/>
              <a:t>10/01/2025</a:t>
            </a:fld>
            <a:endParaRPr lang="fr-FR" cap="all" dirty="0"/>
          </a:p>
        </p:txBody>
      </p:sp>
      <p:sp>
        <p:nvSpPr>
          <p:cNvPr id="3" name="Espace réservé du numéro de diapositive 7">
            <a:extLst>
              <a:ext uri="{FF2B5EF4-FFF2-40B4-BE49-F238E27FC236}">
                <a16:creationId xmlns:a16="http://schemas.microsoft.com/office/drawing/2014/main" xmlns="" id="{B90D4875-6211-D712-5823-AC28DCEDD361}"/>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
        <p:nvSpPr>
          <p:cNvPr id="4" name="Titre 1">
            <a:extLst>
              <a:ext uri="{FF2B5EF4-FFF2-40B4-BE49-F238E27FC236}">
                <a16:creationId xmlns:a16="http://schemas.microsoft.com/office/drawing/2014/main" xmlns="" id="{C3E13540-A18A-96B0-6A60-14EAD0037620}"/>
              </a:ext>
            </a:extLst>
          </p:cNvPr>
          <p:cNvSpPr>
            <a:spLocks noGrp="1"/>
          </p:cNvSpPr>
          <p:nvPr>
            <p:ph type="title" hasCustomPrompt="1"/>
          </p:nvPr>
        </p:nvSpPr>
        <p:spPr bwMode="gray">
          <a:xfrm>
            <a:off x="467543" y="900000"/>
            <a:ext cx="8208913" cy="720000"/>
          </a:xfrm>
        </p:spPr>
        <p:txBody>
          <a:bodyPr/>
          <a:lstStyle>
            <a:lvl1pPr>
              <a:defRPr>
                <a:solidFill>
                  <a:schemeClr val="tx1"/>
                </a:solidFill>
              </a:defRPr>
            </a:lvl1pPr>
          </a:lstStyle>
          <a:p>
            <a:r>
              <a:rPr lang="fr-FR" dirty="0"/>
              <a:t>Titre</a:t>
            </a:r>
          </a:p>
        </p:txBody>
      </p:sp>
      <p:sp>
        <p:nvSpPr>
          <p:cNvPr id="5" name="Espace réservé du texte 11">
            <a:extLst>
              <a:ext uri="{FF2B5EF4-FFF2-40B4-BE49-F238E27FC236}">
                <a16:creationId xmlns:a16="http://schemas.microsoft.com/office/drawing/2014/main" xmlns="" id="{FD8B63AE-DF04-8B65-882C-7D2998FF32C1}"/>
              </a:ext>
            </a:extLst>
          </p:cNvPr>
          <p:cNvSpPr>
            <a:spLocks noGrp="1"/>
          </p:cNvSpPr>
          <p:nvPr>
            <p:ph type="body" sz="quarter" idx="14" hasCustomPrompt="1"/>
          </p:nvPr>
        </p:nvSpPr>
        <p:spPr bwMode="gray">
          <a:xfrm>
            <a:off x="467543"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6" name="Espace réservé du texte 11">
            <a:extLst>
              <a:ext uri="{FF2B5EF4-FFF2-40B4-BE49-F238E27FC236}">
                <a16:creationId xmlns:a16="http://schemas.microsoft.com/office/drawing/2014/main" xmlns="" id="{60733CAB-28DE-FA77-DF74-BC7D5FD70951}"/>
              </a:ext>
            </a:extLst>
          </p:cNvPr>
          <p:cNvSpPr>
            <a:spLocks noGrp="1"/>
          </p:cNvSpPr>
          <p:nvPr>
            <p:ph type="body" sz="quarter" idx="15" hasCustomPrompt="1"/>
          </p:nvPr>
        </p:nvSpPr>
        <p:spPr bwMode="gray">
          <a:xfrm>
            <a:off x="3312000"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7" name="Espace réservé du texte 11">
            <a:extLst>
              <a:ext uri="{FF2B5EF4-FFF2-40B4-BE49-F238E27FC236}">
                <a16:creationId xmlns:a16="http://schemas.microsoft.com/office/drawing/2014/main" xmlns="" id="{C77177D9-F143-9BEF-8488-7BDBDDA84EBB}"/>
              </a:ext>
            </a:extLst>
          </p:cNvPr>
          <p:cNvSpPr>
            <a:spLocks noGrp="1"/>
          </p:cNvSpPr>
          <p:nvPr>
            <p:ph type="body" sz="quarter" idx="16" hasCustomPrompt="1"/>
          </p:nvPr>
        </p:nvSpPr>
        <p:spPr bwMode="gray">
          <a:xfrm>
            <a:off x="6156456"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8" name="Espace réservé du texte 9">
            <a:extLst>
              <a:ext uri="{FF2B5EF4-FFF2-40B4-BE49-F238E27FC236}">
                <a16:creationId xmlns:a16="http://schemas.microsoft.com/office/drawing/2014/main" xmlns="" id="{C50B2D90-1933-7507-D820-8E312EB3B786}"/>
              </a:ext>
            </a:extLst>
          </p:cNvPr>
          <p:cNvSpPr>
            <a:spLocks noGrp="1"/>
          </p:cNvSpPr>
          <p:nvPr>
            <p:ph type="body" sz="quarter" idx="13" hasCustomPrompt="1"/>
          </p:nvPr>
        </p:nvSpPr>
        <p:spPr bwMode="gray">
          <a:xfrm>
            <a:off x="3312000" y="180000"/>
            <a:ext cx="5364456" cy="360000"/>
          </a:xfrm>
        </p:spPr>
        <p:txBody>
          <a:bodyPr/>
          <a:lstStyle>
            <a:lvl1pPr marL="108000" indent="-108000" algn="r">
              <a:spcAft>
                <a:spcPts val="0"/>
              </a:spcAft>
              <a:buFont typeface="+mj-lt"/>
              <a:buAutoNum type="arabicPeriod"/>
              <a:defRPr sz="750" b="1">
                <a:solidFill>
                  <a:schemeClr val="tx1"/>
                </a:solidFill>
              </a:defRPr>
            </a:lvl1pPr>
            <a:lvl2pPr marL="108000" indent="-108000" algn="r">
              <a:spcBef>
                <a:spcPts val="0"/>
              </a:spcBef>
              <a:spcAft>
                <a:spcPts val="0"/>
              </a:spcAft>
              <a:buFont typeface="+mj-lt"/>
              <a:buAutoNum type="alphaLcPeriod"/>
              <a:defRPr sz="750">
                <a:solidFill>
                  <a:schemeClr val="tx1"/>
                </a:solidFill>
              </a:defRPr>
            </a:lvl2pPr>
          </a:lstStyle>
          <a:p>
            <a:pPr lvl="0"/>
            <a:r>
              <a:rPr lang="fr-FR" dirty="0"/>
              <a:t>Titre</a:t>
            </a:r>
          </a:p>
          <a:p>
            <a:pPr lvl="1"/>
            <a:r>
              <a:rPr lang="fr-FR" dirty="0"/>
              <a:t>Sous-titre</a:t>
            </a:r>
          </a:p>
        </p:txBody>
      </p:sp>
    </p:spTree>
    <p:extLst>
      <p:ext uri="{BB962C8B-B14F-4D97-AF65-F5344CB8AC3E}">
        <p14:creationId xmlns:p14="http://schemas.microsoft.com/office/powerpoint/2010/main" xmlns="" val="383833471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woObj">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p:cNvSpPr>
            <a:spLocks noGrp="1"/>
          </p:cNvSpPr>
          <p:nvPr>
            <p:ph type="dt" sz="half" idx="10"/>
          </p:nvPr>
        </p:nvSpPr>
        <p:spPr/>
        <p:txBody>
          <a:bodyPr/>
          <a:lstStyle/>
          <a:p>
            <a:fld id="{02A6FDA7-1731-5D4F-A32D-EBE68F7B4DDF}" type="datetimeFigureOut">
              <a:rPr lang="fr-FR" smtClean="0"/>
              <a:pPr/>
              <a:t>10/01/2025</a:t>
            </a:fld>
            <a:endParaRPr lang="fr-FR"/>
          </a:p>
        </p:txBody>
      </p:sp>
      <p:sp>
        <p:nvSpPr>
          <p:cNvPr id="6" name="Espace réservé du pied de page 5"/>
          <p:cNvSpPr>
            <a:spLocks noGrp="1"/>
          </p:cNvSpPr>
          <p:nvPr>
            <p:ph type="ftr" sz="quarter" idx="11"/>
          </p:nvPr>
        </p:nvSpPr>
        <p:spPr>
          <a:xfrm>
            <a:off x="3124200" y="4767263"/>
            <a:ext cx="2895600" cy="273844"/>
          </a:xfrm>
          <a:prstGeom prst="rect">
            <a:avLst/>
          </a:prstGeom>
        </p:spPr>
        <p:txBody>
          <a:bodyPr/>
          <a:lstStyle/>
          <a:p>
            <a:endParaRPr lang="fr-FR"/>
          </a:p>
        </p:txBody>
      </p:sp>
      <p:sp>
        <p:nvSpPr>
          <p:cNvPr id="7" name="Espace réservé du numéro de diapositive 6"/>
          <p:cNvSpPr>
            <a:spLocks noGrp="1"/>
          </p:cNvSpPr>
          <p:nvPr>
            <p:ph type="sldNum" sz="quarter" idx="12"/>
          </p:nvPr>
        </p:nvSpPr>
        <p:spPr/>
        <p:txBody>
          <a:bodyPr/>
          <a:lstStyle/>
          <a:p>
            <a:fld id="{4F9C1BD0-95C3-764A-9034-D9C4F5E5BA7E}" type="slidenum">
              <a:rPr lang="fr-FR" smtClean="0"/>
              <a:pPr/>
              <a:t>‹N°›</a:t>
            </a:fld>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ommaire">
    <p:spTree>
      <p:nvGrpSpPr>
        <p:cNvPr id="1" name=""/>
        <p:cNvGrpSpPr/>
        <p:nvPr/>
      </p:nvGrpSpPr>
      <p:grpSpPr>
        <a:xfrm>
          <a:off x="0" y="0"/>
          <a:ext cx="0" cy="0"/>
          <a:chOff x="0" y="0"/>
          <a:chExt cx="0" cy="0"/>
        </a:xfrm>
      </p:grpSpPr>
      <p:sp>
        <p:nvSpPr>
          <p:cNvPr id="2" name="Titre 1"/>
          <p:cNvSpPr>
            <a:spLocks noGrp="1"/>
          </p:cNvSpPr>
          <p:nvPr>
            <p:ph type="title" hasCustomPrompt="1"/>
          </p:nvPr>
        </p:nvSpPr>
        <p:spPr bwMode="gray">
          <a:xfrm>
            <a:off x="467543" y="900000"/>
            <a:ext cx="8208913" cy="720000"/>
          </a:xfrm>
        </p:spPr>
        <p:txBody>
          <a:bodyPr/>
          <a:lstStyle>
            <a:lvl1pPr>
              <a:defRPr sz="2500">
                <a:solidFill>
                  <a:schemeClr val="tx1"/>
                </a:solidFill>
              </a:defRPr>
            </a:lvl1pPr>
          </a:lstStyle>
          <a:p>
            <a:r>
              <a:rPr lang="fr-FR" dirty="0"/>
              <a:t>Titre</a:t>
            </a:r>
          </a:p>
        </p:txBody>
      </p:sp>
      <p:sp>
        <p:nvSpPr>
          <p:cNvPr id="8" name="Espace réservé du texte 7"/>
          <p:cNvSpPr>
            <a:spLocks noGrp="1"/>
          </p:cNvSpPr>
          <p:nvPr>
            <p:ph type="body" sz="quarter" idx="13" hasCustomPrompt="1"/>
          </p:nvPr>
        </p:nvSpPr>
        <p:spPr bwMode="gray">
          <a:xfrm>
            <a:off x="467543" y="1891968"/>
            <a:ext cx="2520000" cy="2530800"/>
          </a:xfrm>
        </p:spPr>
        <p:txBody>
          <a:bodyPr/>
          <a:lstStyle>
            <a:lvl1pPr marL="144000" indent="-144000">
              <a:spcBef>
                <a:spcPts val="400"/>
              </a:spcBef>
              <a:spcAft>
                <a:spcPts val="800"/>
              </a:spcAft>
              <a:buFont typeface="+mj-lt"/>
              <a:buAutoNum type="arabicPeriod"/>
              <a:defRPr b="1">
                <a:solidFill>
                  <a:schemeClr val="tx1"/>
                </a:solidFill>
              </a:defRPr>
            </a:lvl1pPr>
            <a:lvl2pPr marL="324000" indent="-144000">
              <a:spcBef>
                <a:spcPts val="600"/>
              </a:spcBef>
              <a:spcAft>
                <a:spcPts val="800"/>
              </a:spcAft>
              <a:buFont typeface="+mj-lt"/>
              <a:buAutoNum type="alphaLcPeriod"/>
              <a:defRPr>
                <a:solidFill>
                  <a:srgbClr val="EC130E"/>
                </a:solidFill>
              </a:defRPr>
            </a:lvl2pPr>
          </a:lstStyle>
          <a:p>
            <a:pPr lvl="0"/>
            <a:r>
              <a:rPr lang="fr-FR" dirty="0"/>
              <a:t>Titre de la partie</a:t>
            </a:r>
          </a:p>
          <a:p>
            <a:pPr lvl="1"/>
            <a:r>
              <a:rPr lang="fr-FR" dirty="0"/>
              <a:t>Deuxième niveau</a:t>
            </a:r>
          </a:p>
        </p:txBody>
      </p:sp>
      <p:sp>
        <p:nvSpPr>
          <p:cNvPr id="9" name="Espace réservé du texte 7"/>
          <p:cNvSpPr>
            <a:spLocks noGrp="1"/>
          </p:cNvSpPr>
          <p:nvPr>
            <p:ph type="body" sz="quarter" idx="14" hasCustomPrompt="1"/>
          </p:nvPr>
        </p:nvSpPr>
        <p:spPr bwMode="gray">
          <a:xfrm>
            <a:off x="3312000" y="1893600"/>
            <a:ext cx="2520000" cy="2530800"/>
          </a:xfrm>
        </p:spPr>
        <p:txBody>
          <a:bodyPr/>
          <a:lstStyle>
            <a:lvl1pPr marL="144000" indent="-144000">
              <a:spcBef>
                <a:spcPts val="400"/>
              </a:spcBef>
              <a:spcAft>
                <a:spcPts val="800"/>
              </a:spcAft>
              <a:buFont typeface="+mj-lt"/>
              <a:buAutoNum type="arabicPeriod"/>
              <a:defRPr b="1">
                <a:solidFill>
                  <a:schemeClr val="tx1"/>
                </a:solidFill>
              </a:defRPr>
            </a:lvl1pPr>
            <a:lvl2pPr marL="324000" indent="-144000">
              <a:spcBef>
                <a:spcPts val="600"/>
              </a:spcBef>
              <a:spcAft>
                <a:spcPts val="800"/>
              </a:spcAft>
              <a:buFont typeface="+mj-lt"/>
              <a:buAutoNum type="alphaLcPeriod"/>
              <a:defRPr>
                <a:solidFill>
                  <a:srgbClr val="EC130E"/>
                </a:solidFill>
              </a:defRPr>
            </a:lvl2pPr>
          </a:lstStyle>
          <a:p>
            <a:pPr lvl="0"/>
            <a:r>
              <a:rPr lang="fr-FR" dirty="0"/>
              <a:t>Titre de la partie</a:t>
            </a:r>
          </a:p>
          <a:p>
            <a:pPr lvl="1"/>
            <a:r>
              <a:rPr lang="fr-FR" dirty="0"/>
              <a:t>Deuxième niveau</a:t>
            </a:r>
          </a:p>
        </p:txBody>
      </p:sp>
      <p:sp>
        <p:nvSpPr>
          <p:cNvPr id="10" name="Espace réservé du texte 7"/>
          <p:cNvSpPr>
            <a:spLocks noGrp="1"/>
          </p:cNvSpPr>
          <p:nvPr>
            <p:ph type="body" sz="quarter" idx="15" hasCustomPrompt="1"/>
          </p:nvPr>
        </p:nvSpPr>
        <p:spPr bwMode="gray">
          <a:xfrm>
            <a:off x="6156456" y="1893600"/>
            <a:ext cx="2520000" cy="2530800"/>
          </a:xfrm>
        </p:spPr>
        <p:txBody>
          <a:bodyPr/>
          <a:lstStyle>
            <a:lvl1pPr marL="144000" indent="-144000">
              <a:spcBef>
                <a:spcPts val="400"/>
              </a:spcBef>
              <a:spcAft>
                <a:spcPts val="800"/>
              </a:spcAft>
              <a:buFont typeface="+mj-lt"/>
              <a:buAutoNum type="arabicPeriod"/>
              <a:defRPr b="1">
                <a:solidFill>
                  <a:schemeClr val="tx1"/>
                </a:solidFill>
              </a:defRPr>
            </a:lvl1pPr>
            <a:lvl2pPr marL="324000" indent="-144000">
              <a:spcBef>
                <a:spcPts val="600"/>
              </a:spcBef>
              <a:spcAft>
                <a:spcPts val="800"/>
              </a:spcAft>
              <a:buFont typeface="+mj-lt"/>
              <a:buAutoNum type="alphaLcPeriod"/>
              <a:defRPr>
                <a:solidFill>
                  <a:srgbClr val="EC130E"/>
                </a:solidFill>
              </a:defRPr>
            </a:lvl2pPr>
          </a:lstStyle>
          <a:p>
            <a:pPr lvl="0"/>
            <a:r>
              <a:rPr lang="fr-FR" dirty="0"/>
              <a:t>Titre de la partie</a:t>
            </a:r>
          </a:p>
          <a:p>
            <a:pPr lvl="1"/>
            <a:r>
              <a:rPr lang="fr-FR" dirty="0"/>
              <a:t>Deuxième niveau</a:t>
            </a:r>
          </a:p>
        </p:txBody>
      </p:sp>
      <p:sp>
        <p:nvSpPr>
          <p:cNvPr id="11" name="Espace réservé de la date 1">
            <a:extLst>
              <a:ext uri="{FF2B5EF4-FFF2-40B4-BE49-F238E27FC236}">
                <a16:creationId xmlns:a16="http://schemas.microsoft.com/office/drawing/2014/main" xmlns="" id="{FB55AB75-56F3-004E-8A4E-57EB4CAB795F}"/>
              </a:ext>
            </a:extLst>
          </p:cNvPr>
          <p:cNvSpPr>
            <a:spLocks noGrp="1"/>
          </p:cNvSpPr>
          <p:nvPr>
            <p:ph type="dt" sz="half" idx="10"/>
          </p:nvPr>
        </p:nvSpPr>
        <p:spPr bwMode="gray">
          <a:xfrm>
            <a:off x="6426336" y="4783500"/>
            <a:ext cx="1170000" cy="360000"/>
          </a:xfrm>
          <a:prstGeom prst="rect">
            <a:avLst/>
          </a:prstGeom>
        </p:spPr>
        <p:txBody>
          <a:bodyPr/>
          <a:lstStyle/>
          <a:p>
            <a:pPr algn="r"/>
            <a:fld id="{48A1FCF9-6FFD-4635-A651-75F724D18F81}" type="datetime1">
              <a:rPr lang="fr-FR" cap="all" smtClean="0"/>
              <a:pPr algn="r"/>
              <a:t>10/01/2025</a:t>
            </a:fld>
            <a:endParaRPr lang="fr-FR" cap="all" dirty="0"/>
          </a:p>
        </p:txBody>
      </p:sp>
      <p:sp>
        <p:nvSpPr>
          <p:cNvPr id="12" name="Espace réservé du numéro de diapositive 7">
            <a:extLst>
              <a:ext uri="{FF2B5EF4-FFF2-40B4-BE49-F238E27FC236}">
                <a16:creationId xmlns:a16="http://schemas.microsoft.com/office/drawing/2014/main" xmlns="" id="{4527032A-C74F-2941-8AD5-E7F64BD5B044}"/>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Tree>
    <p:extLst>
      <p:ext uri="{BB962C8B-B14F-4D97-AF65-F5344CB8AC3E}">
        <p14:creationId xmlns:p14="http://schemas.microsoft.com/office/powerpoint/2010/main" xmlns="" val="16410304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hapitre">
    <p:spTree>
      <p:nvGrpSpPr>
        <p:cNvPr id="1" name=""/>
        <p:cNvGrpSpPr/>
        <p:nvPr/>
      </p:nvGrpSpPr>
      <p:grpSpPr>
        <a:xfrm>
          <a:off x="0" y="0"/>
          <a:ext cx="0" cy="0"/>
          <a:chOff x="0" y="0"/>
          <a:chExt cx="0" cy="0"/>
        </a:xfrm>
      </p:grpSpPr>
      <p:sp>
        <p:nvSpPr>
          <p:cNvPr id="7" name="Espace réservé de la date 1">
            <a:extLst>
              <a:ext uri="{FF2B5EF4-FFF2-40B4-BE49-F238E27FC236}">
                <a16:creationId xmlns:a16="http://schemas.microsoft.com/office/drawing/2014/main" xmlns="" id="{9748505C-3D2A-D74D-9CDB-23720A2BFF18}"/>
              </a:ext>
            </a:extLst>
          </p:cNvPr>
          <p:cNvSpPr>
            <a:spLocks noGrp="1"/>
          </p:cNvSpPr>
          <p:nvPr>
            <p:ph type="dt" sz="half" idx="10"/>
          </p:nvPr>
        </p:nvSpPr>
        <p:spPr bwMode="gray">
          <a:xfrm>
            <a:off x="6419323" y="4783500"/>
            <a:ext cx="1170000" cy="360000"/>
          </a:xfrm>
          <a:prstGeom prst="rect">
            <a:avLst/>
          </a:prstGeom>
        </p:spPr>
        <p:txBody>
          <a:bodyPr/>
          <a:lstStyle/>
          <a:p>
            <a:pPr algn="r"/>
            <a:fld id="{80708A47-EF35-45C3-8BF0-5C29E8226EDF}" type="datetime1">
              <a:rPr lang="fr-FR" cap="all" smtClean="0"/>
              <a:pPr algn="r"/>
              <a:t>10/01/2025</a:t>
            </a:fld>
            <a:endParaRPr lang="fr-FR" cap="all" dirty="0"/>
          </a:p>
        </p:txBody>
      </p:sp>
      <p:sp>
        <p:nvSpPr>
          <p:cNvPr id="3" name="Espace réservé pour une image  7">
            <a:extLst>
              <a:ext uri="{FF2B5EF4-FFF2-40B4-BE49-F238E27FC236}">
                <a16:creationId xmlns:a16="http://schemas.microsoft.com/office/drawing/2014/main" xmlns="" id="{55E8919A-91DF-308C-6983-D0C2960095CE}"/>
              </a:ext>
            </a:extLst>
          </p:cNvPr>
          <p:cNvSpPr>
            <a:spLocks noGrp="1"/>
          </p:cNvSpPr>
          <p:nvPr>
            <p:ph type="pic" sz="quarter" idx="13" hasCustomPrompt="1"/>
          </p:nvPr>
        </p:nvSpPr>
        <p:spPr bwMode="gray">
          <a:xfrm>
            <a:off x="467544" y="915566"/>
            <a:ext cx="8208912" cy="3672408"/>
          </a:xfrm>
          <a:solidFill>
            <a:schemeClr val="bg1">
              <a:lumMod val="85000"/>
            </a:schemeClr>
          </a:solidFill>
        </p:spPr>
        <p:txBody>
          <a:bodyPr tIns="1080000" anchor="ctr" anchorCtr="0"/>
          <a:lstStyle>
            <a:lvl1pPr algn="ctr">
              <a:defRPr cap="all" baseline="0"/>
            </a:lvl1pPr>
          </a:lstStyle>
          <a:p>
            <a:r>
              <a:rPr lang="fr-FR" dirty="0"/>
              <a:t>Sélectionner l’icône pour insérer une image, </a:t>
            </a:r>
            <a:br>
              <a:rPr lang="fr-FR" dirty="0"/>
            </a:br>
            <a:r>
              <a:rPr lang="fr-FR" dirty="0"/>
              <a:t>puis disposer l’image en arrière plan </a:t>
            </a:r>
            <a:br>
              <a:rPr lang="fr-FR" dirty="0"/>
            </a:br>
            <a:r>
              <a:rPr lang="fr-FR" dirty="0"/>
              <a:t>(Sélectionner l’image avec le bouton droit de la souris / </a:t>
            </a:r>
            <a:br>
              <a:rPr lang="fr-FR" dirty="0"/>
            </a:br>
            <a:r>
              <a:rPr lang="fr-FR" dirty="0"/>
              <a:t>Mettre à l’arrière plan)</a:t>
            </a:r>
          </a:p>
        </p:txBody>
      </p:sp>
      <p:sp>
        <p:nvSpPr>
          <p:cNvPr id="4" name="Titre 1">
            <a:extLst>
              <a:ext uri="{FF2B5EF4-FFF2-40B4-BE49-F238E27FC236}">
                <a16:creationId xmlns:a16="http://schemas.microsoft.com/office/drawing/2014/main" xmlns="" id="{A3279743-2313-328C-9CAD-4BCAC0AD9A4A}"/>
              </a:ext>
            </a:extLst>
          </p:cNvPr>
          <p:cNvSpPr>
            <a:spLocks noGrp="1"/>
          </p:cNvSpPr>
          <p:nvPr>
            <p:ph type="title" hasCustomPrompt="1"/>
          </p:nvPr>
        </p:nvSpPr>
        <p:spPr bwMode="gray">
          <a:xfrm>
            <a:off x="827585" y="915566"/>
            <a:ext cx="7560840" cy="3672408"/>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noFill/>
          </a:ln>
        </p:spPr>
        <p:txBody>
          <a:bodyPr lIns="0" bIns="360000" anchor="ctr" anchorCtr="0"/>
          <a:lstStyle>
            <a:lvl1pPr marL="396000" indent="-396000">
              <a:buFont typeface="+mj-lt"/>
              <a:buAutoNum type="arabicPeriod"/>
              <a:defRPr sz="3250">
                <a:solidFill>
                  <a:schemeClr val="tx1"/>
                </a:solidFill>
              </a:defRPr>
            </a:lvl1pPr>
          </a:lstStyle>
          <a:p>
            <a:r>
              <a:rPr lang="fr-FR" dirty="0"/>
              <a:t>Titre</a:t>
            </a:r>
          </a:p>
        </p:txBody>
      </p:sp>
      <p:sp>
        <p:nvSpPr>
          <p:cNvPr id="5" name="Espace réservé du numéro de diapositive 7">
            <a:extLst>
              <a:ext uri="{FF2B5EF4-FFF2-40B4-BE49-F238E27FC236}">
                <a16:creationId xmlns:a16="http://schemas.microsoft.com/office/drawing/2014/main" xmlns="" id="{E23B90F1-215F-7EF3-5D58-DC5482A30459}"/>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Tree>
    <p:extLst>
      <p:ext uri="{BB962C8B-B14F-4D97-AF65-F5344CB8AC3E}">
        <p14:creationId xmlns:p14="http://schemas.microsoft.com/office/powerpoint/2010/main" xmlns="" val="19085968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re et textes 3 colonnes">
    <p:spTree>
      <p:nvGrpSpPr>
        <p:cNvPr id="1" name=""/>
        <p:cNvGrpSpPr/>
        <p:nvPr/>
      </p:nvGrpSpPr>
      <p:grpSpPr>
        <a:xfrm>
          <a:off x="0" y="0"/>
          <a:ext cx="0" cy="0"/>
          <a:chOff x="0" y="0"/>
          <a:chExt cx="0" cy="0"/>
        </a:xfrm>
      </p:grpSpPr>
      <p:sp>
        <p:nvSpPr>
          <p:cNvPr id="2" name="Titre 1"/>
          <p:cNvSpPr>
            <a:spLocks noGrp="1"/>
          </p:cNvSpPr>
          <p:nvPr>
            <p:ph type="title" hasCustomPrompt="1"/>
          </p:nvPr>
        </p:nvSpPr>
        <p:spPr bwMode="gray">
          <a:xfrm>
            <a:off x="467543" y="900000"/>
            <a:ext cx="8208913" cy="720000"/>
          </a:xfrm>
        </p:spPr>
        <p:txBody>
          <a:bodyPr/>
          <a:lstStyle>
            <a:lvl1pPr>
              <a:defRPr>
                <a:solidFill>
                  <a:schemeClr val="tx1"/>
                </a:solidFill>
              </a:defRPr>
            </a:lvl1pPr>
          </a:lstStyle>
          <a:p>
            <a:r>
              <a:rPr lang="fr-FR" dirty="0"/>
              <a:t>Titre</a:t>
            </a:r>
          </a:p>
        </p:txBody>
      </p:sp>
      <p:sp>
        <p:nvSpPr>
          <p:cNvPr id="10" name="Espace réservé du texte 9"/>
          <p:cNvSpPr>
            <a:spLocks noGrp="1"/>
          </p:cNvSpPr>
          <p:nvPr>
            <p:ph type="body" sz="quarter" idx="13" hasCustomPrompt="1"/>
          </p:nvPr>
        </p:nvSpPr>
        <p:spPr bwMode="gray">
          <a:xfrm>
            <a:off x="3312000" y="180000"/>
            <a:ext cx="5364456" cy="360000"/>
          </a:xfrm>
        </p:spPr>
        <p:txBody>
          <a:bodyPr/>
          <a:lstStyle>
            <a:lvl1pPr marL="108000" indent="-108000" algn="r">
              <a:spcAft>
                <a:spcPts val="0"/>
              </a:spcAft>
              <a:buFont typeface="+mj-lt"/>
              <a:buAutoNum type="arabicPeriod"/>
              <a:defRPr sz="750" b="1">
                <a:solidFill>
                  <a:schemeClr val="tx1"/>
                </a:solidFill>
              </a:defRPr>
            </a:lvl1pPr>
            <a:lvl2pPr marL="108000" indent="-108000" algn="r">
              <a:spcBef>
                <a:spcPts val="0"/>
              </a:spcBef>
              <a:spcAft>
                <a:spcPts val="0"/>
              </a:spcAft>
              <a:buFont typeface="+mj-lt"/>
              <a:buAutoNum type="alphaLcPeriod"/>
              <a:defRPr sz="750">
                <a:solidFill>
                  <a:schemeClr val="tx1"/>
                </a:solidFill>
              </a:defRPr>
            </a:lvl2pPr>
          </a:lstStyle>
          <a:p>
            <a:pPr lvl="0"/>
            <a:r>
              <a:rPr lang="fr-FR" dirty="0"/>
              <a:t>Titre</a:t>
            </a:r>
          </a:p>
          <a:p>
            <a:pPr lvl="1"/>
            <a:r>
              <a:rPr lang="fr-FR" dirty="0"/>
              <a:t>Sous-titre</a:t>
            </a:r>
          </a:p>
        </p:txBody>
      </p:sp>
      <p:sp>
        <p:nvSpPr>
          <p:cNvPr id="12" name="Espace réservé du texte 11"/>
          <p:cNvSpPr>
            <a:spLocks noGrp="1"/>
          </p:cNvSpPr>
          <p:nvPr>
            <p:ph type="body" sz="quarter" idx="14" hasCustomPrompt="1"/>
          </p:nvPr>
        </p:nvSpPr>
        <p:spPr bwMode="gray">
          <a:xfrm>
            <a:off x="467543"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3" name="Espace réservé du texte 11"/>
          <p:cNvSpPr>
            <a:spLocks noGrp="1"/>
          </p:cNvSpPr>
          <p:nvPr>
            <p:ph type="body" sz="quarter" idx="15" hasCustomPrompt="1"/>
          </p:nvPr>
        </p:nvSpPr>
        <p:spPr bwMode="gray">
          <a:xfrm>
            <a:off x="3312000"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4" name="Espace réservé du texte 11"/>
          <p:cNvSpPr>
            <a:spLocks noGrp="1"/>
          </p:cNvSpPr>
          <p:nvPr>
            <p:ph type="body" sz="quarter" idx="16" hasCustomPrompt="1"/>
          </p:nvPr>
        </p:nvSpPr>
        <p:spPr bwMode="gray">
          <a:xfrm>
            <a:off x="6156456"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1" name="Espace réservé de la date 1">
            <a:extLst>
              <a:ext uri="{FF2B5EF4-FFF2-40B4-BE49-F238E27FC236}">
                <a16:creationId xmlns:a16="http://schemas.microsoft.com/office/drawing/2014/main" xmlns="" id="{9F5F8F36-9414-6946-BDAE-0A76E569CDF2}"/>
              </a:ext>
            </a:extLst>
          </p:cNvPr>
          <p:cNvSpPr>
            <a:spLocks noGrp="1"/>
          </p:cNvSpPr>
          <p:nvPr>
            <p:ph type="dt" sz="half" idx="10"/>
          </p:nvPr>
        </p:nvSpPr>
        <p:spPr bwMode="gray">
          <a:xfrm>
            <a:off x="6426336" y="4783500"/>
            <a:ext cx="1170000" cy="360000"/>
          </a:xfrm>
          <a:prstGeom prst="rect">
            <a:avLst/>
          </a:prstGeom>
        </p:spPr>
        <p:txBody>
          <a:bodyPr/>
          <a:lstStyle/>
          <a:p>
            <a:pPr algn="r"/>
            <a:fld id="{74A03300-A62F-4DF5-966E-3CB9D38AC02B}" type="datetime1">
              <a:rPr lang="fr-FR" cap="all" smtClean="0"/>
              <a:pPr algn="r"/>
              <a:t>10/01/2025</a:t>
            </a:fld>
            <a:endParaRPr lang="fr-FR" cap="all" dirty="0"/>
          </a:p>
        </p:txBody>
      </p:sp>
      <p:sp>
        <p:nvSpPr>
          <p:cNvPr id="15" name="Espace réservé du numéro de diapositive 7">
            <a:extLst>
              <a:ext uri="{FF2B5EF4-FFF2-40B4-BE49-F238E27FC236}">
                <a16:creationId xmlns:a16="http://schemas.microsoft.com/office/drawing/2014/main" xmlns="" id="{39B13F4C-6D78-BF47-94DF-EE7823417253}"/>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Tree>
    <p:extLst>
      <p:ext uri="{BB962C8B-B14F-4D97-AF65-F5344CB8AC3E}">
        <p14:creationId xmlns:p14="http://schemas.microsoft.com/office/powerpoint/2010/main" xmlns="" val="38404549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Titre et contenu">
    <p:spTree>
      <p:nvGrpSpPr>
        <p:cNvPr id="1" name=""/>
        <p:cNvGrpSpPr/>
        <p:nvPr/>
      </p:nvGrpSpPr>
      <p:grpSpPr>
        <a:xfrm>
          <a:off x="0" y="0"/>
          <a:ext cx="0" cy="0"/>
          <a:chOff x="0" y="0"/>
          <a:chExt cx="0" cy="0"/>
        </a:xfrm>
      </p:grpSpPr>
      <p:sp>
        <p:nvSpPr>
          <p:cNvPr id="4" name="Titre 3"/>
          <p:cNvSpPr>
            <a:spLocks noGrp="1"/>
          </p:cNvSpPr>
          <p:nvPr>
            <p:ph type="title" hasCustomPrompt="1"/>
          </p:nvPr>
        </p:nvSpPr>
        <p:spPr bwMode="gray">
          <a:xfrm>
            <a:off x="467543" y="900000"/>
            <a:ext cx="8208913" cy="720000"/>
          </a:xfrm>
        </p:spPr>
        <p:txBody>
          <a:bodyPr/>
          <a:lstStyle>
            <a:lvl1pPr>
              <a:defRPr>
                <a:solidFill>
                  <a:schemeClr val="tx1"/>
                </a:solidFill>
              </a:defRPr>
            </a:lvl1pPr>
          </a:lstStyle>
          <a:p>
            <a:r>
              <a:rPr lang="fr-FR" noProof="0" dirty="0"/>
              <a:t>Titre</a:t>
            </a:r>
            <a:endParaRPr lang="fr-FR" dirty="0"/>
          </a:p>
        </p:txBody>
      </p:sp>
      <p:sp>
        <p:nvSpPr>
          <p:cNvPr id="9" name="Espace réservé du contenu 8"/>
          <p:cNvSpPr>
            <a:spLocks noGrp="1"/>
          </p:cNvSpPr>
          <p:nvPr>
            <p:ph sz="quarter" idx="14" hasCustomPrompt="1"/>
          </p:nvPr>
        </p:nvSpPr>
        <p:spPr bwMode="gray">
          <a:xfrm>
            <a:off x="467543" y="1836000"/>
            <a:ext cx="8208914" cy="2574000"/>
          </a:xfrm>
        </p:spPr>
        <p:txBody>
          <a:bodyPr/>
          <a:lstStyle>
            <a:lvl1pPr>
              <a:defRPr>
                <a:solidFill>
                  <a:schemeClr val="tx1"/>
                </a:solidFill>
              </a:defRPr>
            </a:lvl1pPr>
            <a:lvl2pPr>
              <a:defRPr/>
            </a:lvl2pPr>
            <a:lvl3pPr>
              <a:defRPr/>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5" name="Espace réservé du texte 9"/>
          <p:cNvSpPr>
            <a:spLocks noGrp="1"/>
          </p:cNvSpPr>
          <p:nvPr>
            <p:ph type="body" sz="quarter" idx="13" hasCustomPrompt="1"/>
          </p:nvPr>
        </p:nvSpPr>
        <p:spPr bwMode="gray">
          <a:xfrm>
            <a:off x="3312000" y="180000"/>
            <a:ext cx="5364456" cy="360000"/>
          </a:xfrm>
        </p:spPr>
        <p:txBody>
          <a:bodyPr/>
          <a:lstStyle>
            <a:lvl1pPr marL="108000" indent="-108000" algn="r">
              <a:spcAft>
                <a:spcPts val="0"/>
              </a:spcAft>
              <a:buFont typeface="+mj-lt"/>
              <a:buAutoNum type="arabicPeriod"/>
              <a:defRPr sz="750" b="1">
                <a:solidFill>
                  <a:schemeClr val="tx1"/>
                </a:solidFill>
              </a:defRPr>
            </a:lvl1pPr>
            <a:lvl2pPr marL="108000" indent="-108000" algn="r">
              <a:spcBef>
                <a:spcPts val="0"/>
              </a:spcBef>
              <a:spcAft>
                <a:spcPts val="0"/>
              </a:spcAft>
              <a:buFont typeface="+mj-lt"/>
              <a:buAutoNum type="alphaLcPeriod"/>
              <a:defRPr sz="750">
                <a:solidFill>
                  <a:schemeClr val="tx1"/>
                </a:solidFill>
              </a:defRPr>
            </a:lvl2pPr>
          </a:lstStyle>
          <a:p>
            <a:pPr lvl="0"/>
            <a:r>
              <a:rPr lang="fr-FR" dirty="0"/>
              <a:t>Titre</a:t>
            </a:r>
          </a:p>
          <a:p>
            <a:pPr lvl="1"/>
            <a:r>
              <a:rPr lang="fr-FR" dirty="0"/>
              <a:t>Sous-titre</a:t>
            </a:r>
          </a:p>
        </p:txBody>
      </p:sp>
      <p:sp>
        <p:nvSpPr>
          <p:cNvPr id="8" name="Espace réservé de la date 1">
            <a:extLst>
              <a:ext uri="{FF2B5EF4-FFF2-40B4-BE49-F238E27FC236}">
                <a16:creationId xmlns:a16="http://schemas.microsoft.com/office/drawing/2014/main" xmlns="" id="{48DF368D-0C4B-2743-8FE5-01F96D2C1253}"/>
              </a:ext>
            </a:extLst>
          </p:cNvPr>
          <p:cNvSpPr>
            <a:spLocks noGrp="1"/>
          </p:cNvSpPr>
          <p:nvPr>
            <p:ph type="dt" sz="half" idx="10"/>
          </p:nvPr>
        </p:nvSpPr>
        <p:spPr bwMode="gray">
          <a:xfrm>
            <a:off x="6426336" y="4783500"/>
            <a:ext cx="1170000" cy="360000"/>
          </a:xfrm>
          <a:prstGeom prst="rect">
            <a:avLst/>
          </a:prstGeom>
        </p:spPr>
        <p:txBody>
          <a:bodyPr/>
          <a:lstStyle/>
          <a:p>
            <a:pPr algn="r"/>
            <a:fld id="{6F42726C-76A3-45BB-9E3B-0F2EB6320166}" type="datetime1">
              <a:rPr lang="fr-FR" cap="all" smtClean="0"/>
              <a:pPr algn="r"/>
              <a:t>10/01/2025</a:t>
            </a:fld>
            <a:endParaRPr lang="fr-FR" cap="all" dirty="0"/>
          </a:p>
        </p:txBody>
      </p:sp>
      <p:sp>
        <p:nvSpPr>
          <p:cNvPr id="2" name="Espace réservé du numéro de diapositive 7">
            <a:extLst>
              <a:ext uri="{FF2B5EF4-FFF2-40B4-BE49-F238E27FC236}">
                <a16:creationId xmlns:a16="http://schemas.microsoft.com/office/drawing/2014/main" xmlns="" id="{941CB1A8-BC18-0DA8-0320-F9B87D50D1D8}"/>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userDrawn="1">
  <p:cSld name="1_Couvertur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fld id="{CD35FC20-8278-49B4-BAA7-5618786AC5BB}" type="datetime1">
              <a:rPr lang="fr-FR" smtClean="0"/>
              <a:pPr/>
              <a:t>10/01/2025</a:t>
            </a:fld>
            <a:endParaRPr lang="fr-FR" dirty="0"/>
          </a:p>
        </p:txBody>
      </p:sp>
      <p:sp>
        <p:nvSpPr>
          <p:cNvPr id="5" name="Espace réservé du pied de page 4"/>
          <p:cNvSpPr>
            <a:spLocks noGrp="1"/>
          </p:cNvSpPr>
          <p:nvPr>
            <p:ph type="ftr" sz="quarter" idx="11"/>
          </p:nvPr>
        </p:nvSpPr>
        <p:spPr bwMode="gray">
          <a:xfrm>
            <a:off x="720000" y="3919897"/>
            <a:ext cx="3240000" cy="900000"/>
          </a:xfrm>
          <a:prstGeom prst="rect">
            <a:avLst/>
          </a:prstGeom>
        </p:spPr>
        <p:txBody>
          <a:bodyPr anchor="b" anchorCtr="0"/>
          <a:lstStyle>
            <a:lvl1pPr>
              <a:defRPr sz="1150"/>
            </a:lvl1pPr>
          </a:lstStyle>
          <a:p>
            <a:r>
              <a:rPr lang="fr-FR" dirty="0"/>
              <a:t>Intitulé de la direction/service interministérielle</a:t>
            </a:r>
          </a:p>
        </p:txBody>
      </p:sp>
      <p:sp>
        <p:nvSpPr>
          <p:cNvPr id="6" name="Espace réservé du numéro de diapositive 5"/>
          <p:cNvSpPr>
            <a:spLocks noGrp="1"/>
          </p:cNvSpPr>
          <p:nvPr>
            <p:ph type="sldNum" sz="quarter" idx="12"/>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fld id="{10C140CD-8AED-46FF-A9A2-77308F3F39AE}" type="slidenum">
              <a:rPr lang="fr-FR" smtClean="0"/>
              <a:pPr/>
              <a:t>‹N°›</a:t>
            </a:fld>
            <a:endParaRPr lang="fr-FR" dirty="0"/>
          </a:p>
        </p:txBody>
      </p:sp>
      <p:sp>
        <p:nvSpPr>
          <p:cNvPr id="7" name="Titre 6"/>
          <p:cNvSpPr>
            <a:spLocks noGrp="1"/>
          </p:cNvSpPr>
          <p:nvPr>
            <p:ph type="title" hasCustomPrompt="1"/>
          </p:nvPr>
        </p:nvSpPr>
        <p:spPr bwMode="gray">
          <a:xfrm>
            <a:off x="0" y="0"/>
            <a:ext cx="180000" cy="180000"/>
          </a:xfrm>
          <a:ln>
            <a:solidFill>
              <a:schemeClr val="tx1">
                <a:alpha val="0"/>
              </a:schemeClr>
            </a:solidFill>
          </a:ln>
        </p:spPr>
        <p:txBody>
          <a:bodyPr/>
          <a:lstStyle>
            <a:lvl1pPr>
              <a:defRPr sz="100">
                <a:solidFill>
                  <a:schemeClr val="tx1">
                    <a:alpha val="0"/>
                  </a:schemeClr>
                </a:solidFill>
              </a:defRPr>
            </a:lvl1pPr>
          </a:lstStyle>
          <a:p>
            <a:r>
              <a:rPr lang="fr-FR" dirty="0"/>
              <a:t>Titre</a:t>
            </a:r>
          </a:p>
        </p:txBody>
      </p:sp>
      <p:pic>
        <p:nvPicPr>
          <p:cNvPr id="2" name="Image 1"/>
          <p:cNvPicPr>
            <a:picLocks noChangeAspect="1"/>
          </p:cNvPicPr>
          <p:nvPr userDrawn="1"/>
        </p:nvPicPr>
        <p:blipFill>
          <a:blip r:embed="rId2">
            <a:extLst>
              <a:ext uri="{28A0092B-C50C-407E-A947-70E740481C1C}">
                <a14:useLocalDpi xmlns:a14="http://schemas.microsoft.com/office/drawing/2010/main" xmlns=""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xmlns="" val="10301726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1_Titre et contenu">
    <p:spTree>
      <p:nvGrpSpPr>
        <p:cNvPr id="1" name=""/>
        <p:cNvGrpSpPr/>
        <p:nvPr/>
      </p:nvGrpSpPr>
      <p:grpSpPr>
        <a:xfrm>
          <a:off x="0" y="0"/>
          <a:ext cx="0" cy="0"/>
          <a:chOff x="0" y="0"/>
          <a:chExt cx="0" cy="0"/>
        </a:xfrm>
      </p:grpSpPr>
      <p:sp>
        <p:nvSpPr>
          <p:cNvPr id="8" name="Espace réservé de la date 1">
            <a:extLst>
              <a:ext uri="{FF2B5EF4-FFF2-40B4-BE49-F238E27FC236}">
                <a16:creationId xmlns:a16="http://schemas.microsoft.com/office/drawing/2014/main" xmlns="" id="{48DF368D-0C4B-2743-8FE5-01F96D2C1253}"/>
              </a:ext>
            </a:extLst>
          </p:cNvPr>
          <p:cNvSpPr>
            <a:spLocks noGrp="1"/>
          </p:cNvSpPr>
          <p:nvPr>
            <p:ph type="dt" sz="half" idx="10"/>
          </p:nvPr>
        </p:nvSpPr>
        <p:spPr bwMode="gray">
          <a:xfrm>
            <a:off x="6426336" y="4783500"/>
            <a:ext cx="1170000" cy="360000"/>
          </a:xfrm>
          <a:prstGeom prst="rect">
            <a:avLst/>
          </a:prstGeom>
        </p:spPr>
        <p:txBody>
          <a:bodyPr/>
          <a:lstStyle/>
          <a:p>
            <a:pPr algn="r"/>
            <a:fld id="{6F42726C-76A3-45BB-9E3B-0F2EB6320166}" type="datetime1">
              <a:rPr lang="fr-FR" cap="all" smtClean="0"/>
              <a:pPr algn="r"/>
              <a:t>10/01/2025</a:t>
            </a:fld>
            <a:endParaRPr lang="fr-FR" cap="all" dirty="0"/>
          </a:p>
        </p:txBody>
      </p:sp>
      <p:sp>
        <p:nvSpPr>
          <p:cNvPr id="2" name="Espace réservé du numéro de diapositive 7">
            <a:extLst>
              <a:ext uri="{FF2B5EF4-FFF2-40B4-BE49-F238E27FC236}">
                <a16:creationId xmlns:a16="http://schemas.microsoft.com/office/drawing/2014/main" xmlns="" id="{612AD668-5605-0B84-EA9A-52941CBBB539}"/>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
        <p:nvSpPr>
          <p:cNvPr id="3" name="Titre 3">
            <a:extLst>
              <a:ext uri="{FF2B5EF4-FFF2-40B4-BE49-F238E27FC236}">
                <a16:creationId xmlns:a16="http://schemas.microsoft.com/office/drawing/2014/main" xmlns="" id="{B48BACCF-B43B-FD48-8507-2AE58579F486}"/>
              </a:ext>
            </a:extLst>
          </p:cNvPr>
          <p:cNvSpPr>
            <a:spLocks noGrp="1"/>
          </p:cNvSpPr>
          <p:nvPr>
            <p:ph type="title" hasCustomPrompt="1"/>
          </p:nvPr>
        </p:nvSpPr>
        <p:spPr bwMode="gray">
          <a:xfrm>
            <a:off x="467543" y="900000"/>
            <a:ext cx="8208913" cy="720000"/>
          </a:xfrm>
        </p:spPr>
        <p:txBody>
          <a:bodyPr/>
          <a:lstStyle>
            <a:lvl1pPr>
              <a:defRPr>
                <a:solidFill>
                  <a:schemeClr val="tx1"/>
                </a:solidFill>
              </a:defRPr>
            </a:lvl1pPr>
          </a:lstStyle>
          <a:p>
            <a:r>
              <a:rPr lang="fr-FR" noProof="0" dirty="0"/>
              <a:t>Titre</a:t>
            </a:r>
            <a:endParaRPr lang="fr-FR" dirty="0"/>
          </a:p>
        </p:txBody>
      </p:sp>
      <p:sp>
        <p:nvSpPr>
          <p:cNvPr id="5" name="Espace réservé du contenu 8">
            <a:extLst>
              <a:ext uri="{FF2B5EF4-FFF2-40B4-BE49-F238E27FC236}">
                <a16:creationId xmlns:a16="http://schemas.microsoft.com/office/drawing/2014/main" xmlns="" id="{CD5C58DF-C09C-D6BD-75E3-7222C9048AEE}"/>
              </a:ext>
            </a:extLst>
          </p:cNvPr>
          <p:cNvSpPr>
            <a:spLocks noGrp="1"/>
          </p:cNvSpPr>
          <p:nvPr>
            <p:ph sz="quarter" idx="14" hasCustomPrompt="1"/>
          </p:nvPr>
        </p:nvSpPr>
        <p:spPr bwMode="gray">
          <a:xfrm>
            <a:off x="467543" y="1836000"/>
            <a:ext cx="8208914" cy="2574000"/>
          </a:xfrm>
        </p:spPr>
        <p:txBody>
          <a:bodyPr/>
          <a:lstStyle>
            <a:lvl1pPr>
              <a:defRPr>
                <a:solidFill>
                  <a:schemeClr val="tx1"/>
                </a:solidFill>
              </a:defRPr>
            </a:lvl1pPr>
            <a:lvl2pPr>
              <a:defRPr/>
            </a:lvl2pPr>
            <a:lvl3pPr>
              <a:defRPr/>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6" name="Espace réservé du texte 9">
            <a:extLst>
              <a:ext uri="{FF2B5EF4-FFF2-40B4-BE49-F238E27FC236}">
                <a16:creationId xmlns:a16="http://schemas.microsoft.com/office/drawing/2014/main" xmlns="" id="{17705B73-EB86-1315-9143-5893B3935B33}"/>
              </a:ext>
            </a:extLst>
          </p:cNvPr>
          <p:cNvSpPr>
            <a:spLocks noGrp="1"/>
          </p:cNvSpPr>
          <p:nvPr>
            <p:ph type="body" sz="quarter" idx="13" hasCustomPrompt="1"/>
          </p:nvPr>
        </p:nvSpPr>
        <p:spPr bwMode="gray">
          <a:xfrm>
            <a:off x="3312000" y="180000"/>
            <a:ext cx="5364456" cy="360000"/>
          </a:xfrm>
        </p:spPr>
        <p:txBody>
          <a:bodyPr/>
          <a:lstStyle>
            <a:lvl1pPr marL="108000" indent="-108000" algn="r">
              <a:spcAft>
                <a:spcPts val="0"/>
              </a:spcAft>
              <a:buFont typeface="+mj-lt"/>
              <a:buAutoNum type="arabicPeriod"/>
              <a:defRPr sz="750" b="1">
                <a:solidFill>
                  <a:schemeClr val="tx1"/>
                </a:solidFill>
              </a:defRPr>
            </a:lvl1pPr>
            <a:lvl2pPr marL="108000" indent="-108000" algn="r">
              <a:spcBef>
                <a:spcPts val="0"/>
              </a:spcBef>
              <a:spcAft>
                <a:spcPts val="0"/>
              </a:spcAft>
              <a:buFont typeface="+mj-lt"/>
              <a:buAutoNum type="alphaLcPeriod"/>
              <a:defRPr sz="750">
                <a:solidFill>
                  <a:schemeClr val="tx1"/>
                </a:solidFill>
              </a:defRPr>
            </a:lvl2pPr>
          </a:lstStyle>
          <a:p>
            <a:pPr lvl="0"/>
            <a:r>
              <a:rPr lang="fr-FR" dirty="0"/>
              <a:t>Titre</a:t>
            </a:r>
          </a:p>
          <a:p>
            <a:pPr lvl="1"/>
            <a:r>
              <a:rPr lang="fr-FR" dirty="0"/>
              <a:t>Sous-titre</a:t>
            </a:r>
          </a:p>
        </p:txBody>
      </p:sp>
    </p:spTree>
    <p:extLst>
      <p:ext uri="{BB962C8B-B14F-4D97-AF65-F5344CB8AC3E}">
        <p14:creationId xmlns:p14="http://schemas.microsoft.com/office/powerpoint/2010/main" xmlns="" val="106661227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1_Chapitre">
    <p:spTree>
      <p:nvGrpSpPr>
        <p:cNvPr id="1" name=""/>
        <p:cNvGrpSpPr/>
        <p:nvPr/>
      </p:nvGrpSpPr>
      <p:grpSpPr>
        <a:xfrm>
          <a:off x="0" y="0"/>
          <a:ext cx="0" cy="0"/>
          <a:chOff x="0" y="0"/>
          <a:chExt cx="0" cy="0"/>
        </a:xfrm>
      </p:grpSpPr>
      <p:sp>
        <p:nvSpPr>
          <p:cNvPr id="8" name="Espace réservé pour une image  7"/>
          <p:cNvSpPr>
            <a:spLocks noGrp="1"/>
          </p:cNvSpPr>
          <p:nvPr>
            <p:ph type="pic" sz="quarter" idx="13" hasCustomPrompt="1"/>
          </p:nvPr>
        </p:nvSpPr>
        <p:spPr bwMode="gray">
          <a:xfrm>
            <a:off x="467544" y="915566"/>
            <a:ext cx="8208912" cy="3672408"/>
          </a:xfrm>
          <a:solidFill>
            <a:schemeClr val="bg1">
              <a:lumMod val="85000"/>
            </a:schemeClr>
          </a:solidFill>
        </p:spPr>
        <p:txBody>
          <a:bodyPr tIns="1080000" anchor="ctr" anchorCtr="0"/>
          <a:lstStyle>
            <a:lvl1pPr algn="ctr">
              <a:defRPr cap="all" baseline="0"/>
            </a:lvl1pPr>
          </a:lstStyle>
          <a:p>
            <a:r>
              <a:rPr lang="fr-FR" dirty="0"/>
              <a:t>Sélectionner l’icône pour insérer une image, </a:t>
            </a:r>
            <a:br>
              <a:rPr lang="fr-FR" dirty="0"/>
            </a:br>
            <a:r>
              <a:rPr lang="fr-FR" dirty="0"/>
              <a:t>puis disposer l’image en arrière plan </a:t>
            </a:r>
            <a:br>
              <a:rPr lang="fr-FR" dirty="0"/>
            </a:br>
            <a:r>
              <a:rPr lang="fr-FR" dirty="0"/>
              <a:t>(Sélectionner l’image avec le bouton droit de la souris / </a:t>
            </a:r>
            <a:br>
              <a:rPr lang="fr-FR" dirty="0"/>
            </a:br>
            <a:r>
              <a:rPr lang="fr-FR" dirty="0"/>
              <a:t>Mettre à l’arrière plan)</a:t>
            </a:r>
          </a:p>
        </p:txBody>
      </p:sp>
      <p:sp>
        <p:nvSpPr>
          <p:cNvPr id="2" name="Titre 1"/>
          <p:cNvSpPr>
            <a:spLocks noGrp="1"/>
          </p:cNvSpPr>
          <p:nvPr>
            <p:ph type="title" hasCustomPrompt="1"/>
          </p:nvPr>
        </p:nvSpPr>
        <p:spPr bwMode="gray">
          <a:xfrm>
            <a:off x="827585" y="915566"/>
            <a:ext cx="7560840" cy="3672408"/>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noFill/>
          </a:ln>
        </p:spPr>
        <p:txBody>
          <a:bodyPr lIns="0" bIns="360000" anchor="ctr" anchorCtr="0"/>
          <a:lstStyle>
            <a:lvl1pPr marL="396000" indent="-396000">
              <a:buFont typeface="+mj-lt"/>
              <a:buAutoNum type="arabicPeriod"/>
              <a:defRPr sz="3250">
                <a:solidFill>
                  <a:schemeClr val="tx1"/>
                </a:solidFill>
              </a:defRPr>
            </a:lvl1pPr>
          </a:lstStyle>
          <a:p>
            <a:r>
              <a:rPr lang="fr-FR" dirty="0"/>
              <a:t>Titre</a:t>
            </a:r>
          </a:p>
        </p:txBody>
      </p:sp>
      <p:sp>
        <p:nvSpPr>
          <p:cNvPr id="7" name="Espace réservé de la date 1">
            <a:extLst>
              <a:ext uri="{FF2B5EF4-FFF2-40B4-BE49-F238E27FC236}">
                <a16:creationId xmlns:a16="http://schemas.microsoft.com/office/drawing/2014/main" xmlns="" id="{9748505C-3D2A-D74D-9CDB-23720A2BFF18}"/>
              </a:ext>
            </a:extLst>
          </p:cNvPr>
          <p:cNvSpPr>
            <a:spLocks noGrp="1"/>
          </p:cNvSpPr>
          <p:nvPr>
            <p:ph type="dt" sz="half" idx="10"/>
          </p:nvPr>
        </p:nvSpPr>
        <p:spPr bwMode="gray">
          <a:xfrm>
            <a:off x="6419323" y="4783500"/>
            <a:ext cx="1170000" cy="360000"/>
          </a:xfrm>
          <a:prstGeom prst="rect">
            <a:avLst/>
          </a:prstGeom>
        </p:spPr>
        <p:txBody>
          <a:bodyPr/>
          <a:lstStyle/>
          <a:p>
            <a:pPr algn="r"/>
            <a:fld id="{80708A47-EF35-45C3-8BF0-5C29E8226EDF}" type="datetime1">
              <a:rPr lang="fr-FR" cap="all" smtClean="0"/>
              <a:pPr algn="r"/>
              <a:t>10/01/2025</a:t>
            </a:fld>
            <a:endParaRPr lang="fr-FR" cap="all" dirty="0"/>
          </a:p>
        </p:txBody>
      </p:sp>
      <p:sp>
        <p:nvSpPr>
          <p:cNvPr id="3" name="Espace réservé du numéro de diapositive 7">
            <a:extLst>
              <a:ext uri="{FF2B5EF4-FFF2-40B4-BE49-F238E27FC236}">
                <a16:creationId xmlns:a16="http://schemas.microsoft.com/office/drawing/2014/main" xmlns="" id="{1940E8B4-C46B-0CD5-4E5C-AC62375365F3}"/>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Tree>
    <p:extLst>
      <p:ext uri="{BB962C8B-B14F-4D97-AF65-F5344CB8AC3E}">
        <p14:creationId xmlns:p14="http://schemas.microsoft.com/office/powerpoint/2010/main" xmlns="" val="20780284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image" Target="../media/image1.jpeg"/><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bwMode="gray">
          <a:xfrm>
            <a:off x="359999" y="900000"/>
            <a:ext cx="8424000" cy="720000"/>
          </a:xfrm>
          <a:prstGeom prst="rect">
            <a:avLst/>
          </a:prstGeom>
        </p:spPr>
        <p:txBody>
          <a:bodyPr vert="horz" lIns="0" tIns="0" rIns="0" bIns="0" rtlCol="0" anchor="t" anchorCtr="0">
            <a:noAutofit/>
          </a:bodyPr>
          <a:lstStyle/>
          <a:p>
            <a:r>
              <a:rPr lang="fr-FR" noProof="0" dirty="0"/>
              <a:t>Titre</a:t>
            </a:r>
          </a:p>
        </p:txBody>
      </p:sp>
      <p:sp>
        <p:nvSpPr>
          <p:cNvPr id="3" name="Espace réservé du texte 2"/>
          <p:cNvSpPr>
            <a:spLocks noGrp="1"/>
          </p:cNvSpPr>
          <p:nvPr>
            <p:ph type="body" idx="1"/>
          </p:nvPr>
        </p:nvSpPr>
        <p:spPr bwMode="gray">
          <a:xfrm>
            <a:off x="359999" y="1836000"/>
            <a:ext cx="8424000" cy="2574000"/>
          </a:xfrm>
          <a:prstGeom prst="rect">
            <a:avLst/>
          </a:prstGeom>
        </p:spPr>
        <p:txBody>
          <a:bodyPr vert="horz" lIns="0" tIns="0" rIns="0" bIns="0" rtlCol="0" anchor="t" anchorCtr="0">
            <a:noAutofit/>
          </a:bodyPr>
          <a:lstStyle/>
          <a:p>
            <a:pPr lvl="0"/>
            <a:r>
              <a:rPr lang="fr-FR" noProof="0" dirty="0"/>
              <a:t>Texte de niveau 1</a:t>
            </a:r>
          </a:p>
          <a:p>
            <a:pPr lvl="1"/>
            <a:r>
              <a:rPr lang="fr-FR" noProof="0" dirty="0"/>
              <a:t>Texte de niveau 2</a:t>
            </a:r>
          </a:p>
          <a:p>
            <a:pPr lvl="2"/>
            <a:r>
              <a:rPr lang="fr-FR" noProof="0" dirty="0"/>
              <a:t>Texte de niveau 3</a:t>
            </a:r>
          </a:p>
          <a:p>
            <a:pPr lvl="3"/>
            <a:r>
              <a:rPr lang="fr-FR" noProof="0" dirty="0"/>
              <a:t>Texte de niveau 4</a:t>
            </a:r>
          </a:p>
          <a:p>
            <a:pPr lvl="4"/>
            <a:r>
              <a:rPr lang="fr-FR" noProof="0" dirty="0"/>
              <a:t>Texte de niveau 5</a:t>
            </a:r>
          </a:p>
        </p:txBody>
      </p:sp>
      <p:sp>
        <p:nvSpPr>
          <p:cNvPr id="15" name="Espace réservé de la date 1">
            <a:extLst>
              <a:ext uri="{FF2B5EF4-FFF2-40B4-BE49-F238E27FC236}">
                <a16:creationId xmlns:a16="http://schemas.microsoft.com/office/drawing/2014/main" xmlns="" id="{516EDC64-47E8-C044-91BA-F715A5EFFEFD}"/>
              </a:ext>
            </a:extLst>
          </p:cNvPr>
          <p:cNvSpPr>
            <a:spLocks noGrp="1"/>
          </p:cNvSpPr>
          <p:nvPr>
            <p:ph type="dt" sz="half" idx="2"/>
          </p:nvPr>
        </p:nvSpPr>
        <p:spPr bwMode="gray">
          <a:xfrm>
            <a:off x="6426336" y="4783500"/>
            <a:ext cx="1170000" cy="360000"/>
          </a:xfrm>
          <a:prstGeom prst="rect">
            <a:avLst/>
          </a:prstGeom>
        </p:spPr>
        <p:txBody>
          <a:bodyPr/>
          <a:lstStyle>
            <a:lvl1pPr>
              <a:defRPr sz="750"/>
            </a:lvl1pPr>
          </a:lstStyle>
          <a:p>
            <a:pPr algn="r"/>
            <a:fld id="{8A1DF097-7559-4E94-9B57-B932F2611400}" type="datetime1">
              <a:rPr lang="fr-FR" cap="all" smtClean="0"/>
              <a:pPr algn="r"/>
              <a:t>10/01/2025</a:t>
            </a:fld>
            <a:endParaRPr lang="fr-FR" cap="all" dirty="0"/>
          </a:p>
        </p:txBody>
      </p:sp>
      <p:sp>
        <p:nvSpPr>
          <p:cNvPr id="16" name="Espace réservé du numéro de diapositive 7">
            <a:extLst>
              <a:ext uri="{FF2B5EF4-FFF2-40B4-BE49-F238E27FC236}">
                <a16:creationId xmlns:a16="http://schemas.microsoft.com/office/drawing/2014/main" xmlns="" id="{C6D56E85-7DD2-5140-A94B-D4C7F30901C6}"/>
              </a:ext>
            </a:extLst>
          </p:cNvPr>
          <p:cNvSpPr>
            <a:spLocks noGrp="1"/>
          </p:cNvSpPr>
          <p:nvPr>
            <p:ph type="sldNum" sz="quarter" idx="4"/>
          </p:nvPr>
        </p:nvSpPr>
        <p:spPr bwMode="gray">
          <a:xfrm>
            <a:off x="7596336" y="4783500"/>
            <a:ext cx="1170000" cy="360000"/>
          </a:xfrm>
          <a:prstGeom prst="rect">
            <a:avLst/>
          </a:prstGeom>
        </p:spPr>
        <p:txBody>
          <a:bodyPr/>
          <a:lstStyle>
            <a:lvl1pPr algn="r">
              <a:defRPr sz="1600">
                <a:solidFill>
                  <a:srgbClr val="FF0000"/>
                </a:solidFill>
              </a:defRPr>
            </a:lvl1pPr>
          </a:lstStyle>
          <a:p>
            <a:fld id="{733122C9-A0B9-462F-8757-0847AD287B63}" type="slidenum">
              <a:rPr lang="fr-FR" smtClean="0"/>
              <a:pPr/>
              <a:t>‹N°›</a:t>
            </a:fld>
            <a:endParaRPr lang="fr-FR" dirty="0"/>
          </a:p>
        </p:txBody>
      </p:sp>
      <p:pic>
        <p:nvPicPr>
          <p:cNvPr id="4" name="Image 3"/>
          <p:cNvPicPr>
            <a:picLocks noChangeAspect="1"/>
          </p:cNvPicPr>
          <p:nvPr userDrawn="1"/>
        </p:nvPicPr>
        <p:blipFill>
          <a:blip r:embed="rId25">
            <a:extLst>
              <a:ext uri="{28A0092B-C50C-407E-A947-70E740481C1C}">
                <a14:useLocalDpi xmlns:a14="http://schemas.microsoft.com/office/drawing/2010/main" xmlns="" val="0"/>
              </a:ext>
            </a:extLst>
          </a:blip>
          <a:stretch>
            <a:fillRect/>
          </a:stretch>
        </p:blipFill>
        <p:spPr>
          <a:xfrm>
            <a:off x="0" y="0"/>
            <a:ext cx="9144000" cy="5143500"/>
          </a:xfrm>
          <a:prstGeom prst="rect">
            <a:avLst/>
          </a:prstGeom>
        </p:spPr>
      </p:pic>
    </p:spTree>
  </p:cSld>
  <p:clrMap bg1="lt1" tx1="dk1" bg2="lt2" tx2="dk2" accent1="accent1" accent2="accent2" accent3="accent3" accent4="accent4" accent5="accent5" accent6="accent6" hlink="hlink" folHlink="folHlink"/>
  <p:sldLayoutIdLst>
    <p:sldLayoutId id="2147483808" r:id="rId1"/>
    <p:sldLayoutId id="2147483812" r:id="rId2"/>
    <p:sldLayoutId id="2147483810" r:id="rId3"/>
    <p:sldLayoutId id="2147483811" r:id="rId4"/>
    <p:sldLayoutId id="2147483809" r:id="rId5"/>
    <p:sldLayoutId id="2147483798" r:id="rId6"/>
    <p:sldLayoutId id="2147483831" r:id="rId7"/>
    <p:sldLayoutId id="2147483832" r:id="rId8"/>
    <p:sldLayoutId id="2147483833" r:id="rId9"/>
    <p:sldLayoutId id="2147483834" r:id="rId10"/>
    <p:sldLayoutId id="2147483847" r:id="rId11"/>
    <p:sldLayoutId id="2147483848" r:id="rId12"/>
    <p:sldLayoutId id="2147483849" r:id="rId13"/>
    <p:sldLayoutId id="2147483850" r:id="rId14"/>
    <p:sldLayoutId id="2147483891" r:id="rId15"/>
    <p:sldLayoutId id="2147483892" r:id="rId16"/>
    <p:sldLayoutId id="2147483893" r:id="rId17"/>
    <p:sldLayoutId id="2147483894" r:id="rId18"/>
    <p:sldLayoutId id="2147483907" r:id="rId19"/>
    <p:sldLayoutId id="2147483908" r:id="rId20"/>
    <p:sldLayoutId id="2147483909" r:id="rId21"/>
    <p:sldLayoutId id="2147483910" r:id="rId22"/>
    <p:sldLayoutId id="2147483912" r:id="rId23"/>
  </p:sldLayoutIdLst>
  <p:hf hdr="0"/>
  <p:txStyles>
    <p:titleStyle>
      <a:lvl1pPr algn="l" defTabSz="914400" rtl="0" eaLnBrk="1" latinLnBrk="0" hangingPunct="1">
        <a:lnSpc>
          <a:spcPct val="90000"/>
        </a:lnSpc>
        <a:spcBef>
          <a:spcPct val="0"/>
        </a:spcBef>
        <a:buNone/>
        <a:defRPr sz="2550" b="1" kern="1200">
          <a:solidFill>
            <a:srgbClr val="0C5076"/>
          </a:solidFill>
          <a:latin typeface="+mj-lt"/>
          <a:ea typeface="+mj-ea"/>
          <a:cs typeface="+mj-cs"/>
        </a:defRPr>
      </a:lvl1pPr>
    </p:titleStyle>
    <p:bodyStyle>
      <a:lvl1pPr marL="0" indent="0" algn="l" defTabSz="914400" rtl="0" eaLnBrk="1" latinLnBrk="0" hangingPunct="1">
        <a:lnSpc>
          <a:spcPct val="100000"/>
        </a:lnSpc>
        <a:spcBef>
          <a:spcPts val="0"/>
        </a:spcBef>
        <a:spcAft>
          <a:spcPts val="500"/>
        </a:spcAft>
        <a:buFont typeface="Arial" pitchFamily="34" charset="0"/>
        <a:buNone/>
        <a:defRPr sz="1050" b="0" kern="1200">
          <a:solidFill>
            <a:srgbClr val="0C5076"/>
          </a:solidFill>
          <a:latin typeface="+mn-lt"/>
          <a:ea typeface="+mn-ea"/>
          <a:cs typeface="+mn-cs"/>
        </a:defRPr>
      </a:lvl1pPr>
      <a:lvl2pPr marL="252000" indent="-72000" algn="l" defTabSz="914400" rtl="0" eaLnBrk="1" latinLnBrk="0" hangingPunct="1">
        <a:lnSpc>
          <a:spcPct val="100000"/>
        </a:lnSpc>
        <a:spcBef>
          <a:spcPts val="600"/>
        </a:spcBef>
        <a:spcAft>
          <a:spcPts val="600"/>
        </a:spcAft>
        <a:buFont typeface="Arial" pitchFamily="34" charset="0"/>
        <a:buChar char="•"/>
        <a:defRPr sz="950" kern="1200">
          <a:solidFill>
            <a:schemeClr val="tx1"/>
          </a:solidFill>
          <a:latin typeface="+mn-lt"/>
          <a:ea typeface="+mn-ea"/>
          <a:cs typeface="+mn-cs"/>
        </a:defRPr>
      </a:lvl2pPr>
      <a:lvl3pPr marL="432000" indent="-72000" algn="l" defTabSz="914400" rtl="0" eaLnBrk="1" latinLnBrk="0" hangingPunct="1">
        <a:lnSpc>
          <a:spcPct val="100000"/>
        </a:lnSpc>
        <a:spcBef>
          <a:spcPts val="100"/>
        </a:spcBef>
        <a:spcAft>
          <a:spcPts val="100"/>
        </a:spcAft>
        <a:buSzPct val="100000"/>
        <a:buFont typeface="Arial" pitchFamily="34" charset="0"/>
        <a:buChar char="•"/>
        <a:defRPr sz="850" kern="1200">
          <a:solidFill>
            <a:schemeClr val="tx1"/>
          </a:solidFill>
          <a:latin typeface="+mn-lt"/>
          <a:ea typeface="+mn-ea"/>
          <a:cs typeface="+mn-cs"/>
        </a:defRPr>
      </a:lvl3pPr>
      <a:lvl4pPr marL="612000" indent="-72000" algn="l" defTabSz="914400" rtl="0" eaLnBrk="1" latinLnBrk="0" hangingPunct="1">
        <a:lnSpc>
          <a:spcPct val="100000"/>
        </a:lnSpc>
        <a:spcBef>
          <a:spcPts val="100"/>
        </a:spcBef>
        <a:spcAft>
          <a:spcPts val="100"/>
        </a:spcAft>
        <a:buSzPct val="100000"/>
        <a:buFont typeface="Arial" pitchFamily="34" charset="0"/>
        <a:buChar char="•"/>
        <a:defRPr sz="750" kern="1200">
          <a:solidFill>
            <a:schemeClr val="tx1"/>
          </a:solidFill>
          <a:latin typeface="+mn-lt"/>
          <a:ea typeface="+mn-ea"/>
          <a:cs typeface="+mn-cs"/>
        </a:defRPr>
      </a:lvl4pPr>
      <a:lvl5pPr marL="828000" indent="-72000" algn="l" defTabSz="914400" rtl="0" eaLnBrk="1" latinLnBrk="0" hangingPunct="1">
        <a:lnSpc>
          <a:spcPct val="100000"/>
        </a:lnSpc>
        <a:spcBef>
          <a:spcPts val="100"/>
        </a:spcBef>
        <a:spcAft>
          <a:spcPts val="100"/>
        </a:spcAft>
        <a:buSzPct val="100000"/>
        <a:buFont typeface="Arial" pitchFamily="34" charset="0"/>
        <a:buChar char="•"/>
        <a:defRPr sz="7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3" Type="http://schemas.openxmlformats.org/officeDocument/2006/relationships/hyperlink" Target="https://www.lescrous.fr/nos-services/simulateur-de-bourse/" TargetMode="External"/><Relationship Id="rId2" Type="http://schemas.openxmlformats.org/officeDocument/2006/relationships/hyperlink" Target="https://messervices.etudiant.gouv.fr/" TargetMode="External"/><Relationship Id="rId1" Type="http://schemas.openxmlformats.org/officeDocument/2006/relationships/slideLayout" Target="../slideLayouts/slideLayout8.xml"/><Relationship Id="rId5" Type="http://schemas.openxmlformats.org/officeDocument/2006/relationships/hyperlink" Target="https://www.mesdroitssociaux.gouv.fr/accueil/" TargetMode="External"/><Relationship Id="rId4" Type="http://schemas.openxmlformats.org/officeDocument/2006/relationships/hyperlink" Target="https://trouverunlogement.lescrous.fr/"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3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4.xml"/><Relationship Id="rId1" Type="http://schemas.openxmlformats.org/officeDocument/2006/relationships/slideLayout" Target="../slideLayouts/slideLayout23.xml"/><Relationship Id="rId4" Type="http://schemas.openxmlformats.org/officeDocument/2006/relationships/image" Target="../media/image12.jpeg"/></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5.xml"/><Relationship Id="rId4" Type="http://schemas.microsoft.com/office/2018/10/relationships/comments" Target="../comments/modernComment_16F_3047243E.xml"/></Relationships>
</file>

<file path=ppt/slides/_rels/slide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Espace réservé de la date 6"/>
          <p:cNvSpPr>
            <a:spLocks noGrp="1"/>
          </p:cNvSpPr>
          <p:nvPr>
            <p:ph type="dt" sz="half" idx="10"/>
          </p:nvPr>
        </p:nvSpPr>
        <p:spPr/>
        <p:txBody>
          <a:bodyPr/>
          <a:lstStyle/>
          <a:p>
            <a:fld id="{5EC3D008-DD61-4C4F-93BD-9E371E593F35}" type="datetime1">
              <a:rPr lang="fr-FR" smtClean="0"/>
              <a:pPr/>
              <a:t>10/01/2025</a:t>
            </a:fld>
            <a:endParaRPr lang="fr-FR" dirty="0"/>
          </a:p>
        </p:txBody>
      </p:sp>
      <p:sp>
        <p:nvSpPr>
          <p:cNvPr id="9" name="Espace réservé du numéro de diapositive 8"/>
          <p:cNvSpPr>
            <a:spLocks noGrp="1"/>
          </p:cNvSpPr>
          <p:nvPr>
            <p:ph type="sldNum" sz="quarter" idx="12"/>
          </p:nvPr>
        </p:nvSpPr>
        <p:spPr/>
        <p:txBody>
          <a:bodyPr/>
          <a:lstStyle/>
          <a:p>
            <a:fld id="{10C140CD-8AED-46FF-A9A2-77308F3F39AE}" type="slidenum">
              <a:rPr lang="fr-FR" smtClean="0"/>
              <a:pPr/>
              <a:t>1</a:t>
            </a:fld>
            <a:endParaRPr lang="fr-FR" dirty="0"/>
          </a:p>
        </p:txBody>
      </p:sp>
      <p:sp>
        <p:nvSpPr>
          <p:cNvPr id="6" name="Titre 5"/>
          <p:cNvSpPr>
            <a:spLocks noGrp="1"/>
          </p:cNvSpPr>
          <p:nvPr>
            <p:ph type="title"/>
          </p:nvPr>
        </p:nvSpPr>
        <p:spPr/>
        <p:txBody>
          <a:bodyPr/>
          <a:lstStyle/>
          <a:p>
            <a:r>
              <a:rPr lang="fr-FR" dirty="0"/>
              <a:t>w</a:t>
            </a:r>
          </a:p>
        </p:txBody>
      </p:sp>
    </p:spTree>
    <p:extLst>
      <p:ext uri="{BB962C8B-B14F-4D97-AF65-F5344CB8AC3E}">
        <p14:creationId xmlns:p14="http://schemas.microsoft.com/office/powerpoint/2010/main" xmlns="" val="62429691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67543" y="900000"/>
            <a:ext cx="8208913" cy="562500"/>
          </a:xfrm>
        </p:spPr>
        <p:txBody>
          <a:bodyPr/>
          <a:lstStyle/>
          <a:p>
            <a:r>
              <a:rPr lang="fr-FR" sz="2200" dirty="0"/>
              <a:t>S’inscrire sur Parcoursup </a:t>
            </a:r>
          </a:p>
        </p:txBody>
      </p:sp>
      <p:sp>
        <p:nvSpPr>
          <p:cNvPr id="3" name="Espace réservé du contenu 2"/>
          <p:cNvSpPr>
            <a:spLocks noGrp="1"/>
          </p:cNvSpPr>
          <p:nvPr>
            <p:ph sz="quarter" idx="4294967295"/>
          </p:nvPr>
        </p:nvSpPr>
        <p:spPr>
          <a:xfrm>
            <a:off x="467542" y="1419622"/>
            <a:ext cx="8208914" cy="3327300"/>
          </a:xfrm>
        </p:spPr>
        <p:txBody>
          <a:bodyPr/>
          <a:lstStyle/>
          <a:p>
            <a:pPr marL="285750" lvl="0" indent="-285750" algn="just" defTabSz="457200">
              <a:spcBef>
                <a:spcPts val="600"/>
              </a:spcBef>
              <a:spcAft>
                <a:spcPts val="600"/>
              </a:spcAft>
              <a:buClr>
                <a:srgbClr val="FF0000"/>
              </a:buClr>
              <a:buSzPct val="100000"/>
            </a:pPr>
            <a:r>
              <a:rPr lang="fr-FR" sz="1400" dirty="0" smtClean="0">
                <a:solidFill>
                  <a:schemeClr val="bg1"/>
                </a:solidFill>
              </a:rPr>
              <a:t> U</a:t>
            </a:r>
            <a:r>
              <a:rPr lang="fr-FR" sz="1400" dirty="0" smtClean="0">
                <a:solidFill>
                  <a:schemeClr val="bg1"/>
                </a:solidFill>
                <a:sym typeface="Wingdings 3"/>
              </a:rPr>
              <a:t></a:t>
            </a:r>
            <a:r>
              <a:rPr lang="fr-FR" sz="1600" b="1" i="1" dirty="0" smtClean="0">
                <a:solidFill>
                  <a:schemeClr val="accent1"/>
                </a:solidFill>
              </a:rPr>
              <a:t>* </a:t>
            </a:r>
            <a:r>
              <a:rPr lang="fr-FR" sz="1600" b="1" i="1" u="sng" dirty="0" smtClean="0">
                <a:solidFill>
                  <a:schemeClr val="accent1"/>
                </a:solidFill>
              </a:rPr>
              <a:t>Une adresse mail valide et consultée régulièrement</a:t>
            </a:r>
            <a:r>
              <a:rPr lang="fr-FR" sz="1600" b="1" i="1" dirty="0" smtClean="0">
                <a:solidFill>
                  <a:schemeClr val="accent1"/>
                </a:solidFill>
              </a:rPr>
              <a:t> </a:t>
            </a:r>
            <a:r>
              <a:rPr lang="fr-FR" sz="1400" dirty="0" smtClean="0">
                <a:solidFill>
                  <a:schemeClr val="accent1"/>
                </a:solidFill>
              </a:rPr>
              <a:t>: pour </a:t>
            </a:r>
            <a:r>
              <a:rPr lang="fr-FR" sz="1400" dirty="0">
                <a:solidFill>
                  <a:schemeClr val="accent1"/>
                </a:solidFill>
              </a:rPr>
              <a:t>échanger et recevoir les informations </a:t>
            </a:r>
            <a:r>
              <a:rPr lang="fr-FR" sz="1400" dirty="0" smtClean="0">
                <a:solidFill>
                  <a:schemeClr val="accent1"/>
                </a:solidFill>
              </a:rPr>
              <a:t>sur votre </a:t>
            </a:r>
            <a:r>
              <a:rPr lang="fr-FR" sz="1400" dirty="0">
                <a:solidFill>
                  <a:schemeClr val="accent1"/>
                </a:solidFill>
              </a:rPr>
              <a:t>dossier</a:t>
            </a:r>
          </a:p>
          <a:p>
            <a:pPr lvl="0" algn="just" defTabSz="457200">
              <a:spcBef>
                <a:spcPts val="600"/>
              </a:spcBef>
              <a:spcAft>
                <a:spcPts val="600"/>
              </a:spcAft>
              <a:buClr>
                <a:srgbClr val="FF0000"/>
              </a:buClr>
              <a:buSzPct val="100000"/>
            </a:pPr>
            <a:endParaRPr lang="fr-FR" sz="1400" dirty="0">
              <a:solidFill>
                <a:srgbClr val="3D566E"/>
              </a:solidFill>
            </a:endParaRPr>
          </a:p>
          <a:p>
            <a:pPr marL="285750" lvl="0" indent="-285750" algn="just" defTabSz="457200">
              <a:spcBef>
                <a:spcPts val="600"/>
              </a:spcBef>
              <a:spcAft>
                <a:spcPts val="600"/>
              </a:spcAft>
              <a:buClr>
                <a:srgbClr val="FF0000"/>
              </a:buClr>
              <a:buSzPct val="100000"/>
            </a:pPr>
            <a:r>
              <a:rPr lang="fr-FR" sz="1400" b="1" dirty="0" smtClean="0">
                <a:solidFill>
                  <a:schemeClr val="bg1"/>
                </a:solidFill>
                <a:highlight>
                  <a:srgbClr val="0000FF"/>
                </a:highlight>
              </a:rPr>
              <a:t>       </a:t>
            </a:r>
            <a:r>
              <a:rPr lang="fr-FR" sz="1400" b="1" dirty="0" smtClean="0">
                <a:solidFill>
                  <a:srgbClr val="3D566E"/>
                </a:solidFill>
              </a:rPr>
              <a:t> </a:t>
            </a:r>
            <a:r>
              <a:rPr lang="fr-FR" sz="1600" b="1" i="1" dirty="0" smtClean="0">
                <a:solidFill>
                  <a:srgbClr val="3D566E"/>
                </a:solidFill>
              </a:rPr>
              <a:t>*</a:t>
            </a:r>
            <a:r>
              <a:rPr lang="fr-FR" sz="1400" b="1" i="1" dirty="0" smtClean="0">
                <a:solidFill>
                  <a:srgbClr val="3D566E"/>
                </a:solidFill>
              </a:rPr>
              <a:t> </a:t>
            </a:r>
            <a:r>
              <a:rPr lang="fr-FR" sz="1600" b="1" i="1" u="sng" dirty="0" smtClean="0">
                <a:solidFill>
                  <a:schemeClr val="accent1"/>
                </a:solidFill>
              </a:rPr>
              <a:t>L’INE</a:t>
            </a:r>
            <a:r>
              <a:rPr lang="fr-FR" sz="1400" b="1" dirty="0" smtClean="0">
                <a:solidFill>
                  <a:srgbClr val="3D566E"/>
                </a:solidFill>
              </a:rPr>
              <a:t> </a:t>
            </a:r>
            <a:r>
              <a:rPr lang="fr-FR" sz="1400" dirty="0" smtClean="0">
                <a:solidFill>
                  <a:schemeClr val="accent1"/>
                </a:solidFill>
              </a:rPr>
              <a:t>(identifiant </a:t>
            </a:r>
            <a:r>
              <a:rPr lang="fr-FR" sz="1400" dirty="0">
                <a:solidFill>
                  <a:schemeClr val="accent1"/>
                </a:solidFill>
              </a:rPr>
              <a:t>national élève en lycée général, technologique ou professionnel) ou</a:t>
            </a:r>
            <a:r>
              <a:rPr lang="fr-FR" sz="1400" dirty="0"/>
              <a:t> </a:t>
            </a:r>
            <a:r>
              <a:rPr lang="fr-FR" sz="1400" b="1" dirty="0">
                <a:solidFill>
                  <a:srgbClr val="F28E65"/>
                </a:solidFill>
              </a:rPr>
              <a:t>INAA</a:t>
            </a:r>
            <a:r>
              <a:rPr lang="fr-FR" sz="1400" dirty="0">
                <a:solidFill>
                  <a:schemeClr val="accent1"/>
                </a:solidFill>
              </a:rPr>
              <a:t> (en lycée agricole) : sur les bulletins scolaires ou le relevé de notes des épreuves anticipées du baccalauréat. </a:t>
            </a:r>
          </a:p>
          <a:p>
            <a:pPr lvl="0" algn="just" defTabSz="457200">
              <a:spcBef>
                <a:spcPts val="600"/>
              </a:spcBef>
              <a:spcAft>
                <a:spcPts val="600"/>
              </a:spcAft>
              <a:buClr>
                <a:srgbClr val="FF0000"/>
              </a:buClr>
              <a:buSzPct val="100000"/>
            </a:pPr>
            <a:r>
              <a:rPr lang="fr-FR" sz="1400" b="1" dirty="0">
                <a:solidFill>
                  <a:schemeClr val="accent1"/>
                </a:solidFill>
              </a:rPr>
              <a:t>À noter pour les lycées français à l’étranger </a:t>
            </a:r>
            <a:r>
              <a:rPr lang="fr-FR" sz="1400" dirty="0">
                <a:solidFill>
                  <a:schemeClr val="accent1"/>
                </a:solidFill>
              </a:rPr>
              <a:t>: l’établissement fournit l’identifiant à utiliser pour créer son dossier.</a:t>
            </a:r>
          </a:p>
          <a:p>
            <a:pPr lvl="0" defTabSz="457200">
              <a:spcBef>
                <a:spcPct val="20000"/>
              </a:spcBef>
              <a:spcAft>
                <a:spcPts val="0"/>
              </a:spcAft>
              <a:buClr>
                <a:srgbClr val="FF0000"/>
              </a:buClr>
              <a:buSzPct val="100000"/>
            </a:pPr>
            <a:endParaRPr lang="fr-FR" sz="2000" dirty="0">
              <a:solidFill>
                <a:srgbClr val="3D566E"/>
              </a:solidFill>
            </a:endParaRPr>
          </a:p>
          <a:p>
            <a:endParaRPr lang="fr-FR" dirty="0"/>
          </a:p>
        </p:txBody>
      </p:sp>
      <p:sp>
        <p:nvSpPr>
          <p:cNvPr id="6" name="Espace réservé du numéro de diapositive 5"/>
          <p:cNvSpPr>
            <a:spLocks noGrp="1"/>
          </p:cNvSpPr>
          <p:nvPr>
            <p:ph type="sldNum" sz="quarter" idx="12"/>
          </p:nvPr>
        </p:nvSpPr>
        <p:spPr>
          <a:xfrm>
            <a:off x="7596336" y="4783500"/>
            <a:ext cx="1170000" cy="360000"/>
          </a:xfrm>
        </p:spPr>
        <p:txBody>
          <a:bodyPr/>
          <a:lstStyle/>
          <a:p>
            <a:fld id="{733122C9-A0B9-462F-8757-0847AD287B63}" type="slidenum">
              <a:rPr lang="fr-FR" smtClean="0"/>
              <a:pPr/>
              <a:t>10</a:t>
            </a:fld>
            <a:endParaRPr lang="fr-FR"/>
          </a:p>
        </p:txBody>
      </p:sp>
      <p:sp>
        <p:nvSpPr>
          <p:cNvPr id="4" name="Rectangle à coins arrondis 6">
            <a:extLst>
              <a:ext uri="{FF2B5EF4-FFF2-40B4-BE49-F238E27FC236}">
                <a16:creationId xmlns:a16="http://schemas.microsoft.com/office/drawing/2014/main" xmlns="" id="{E56E5DD1-54B1-42E8-B0C1-E07FC118E1D7}"/>
              </a:ext>
            </a:extLst>
          </p:cNvPr>
          <p:cNvSpPr/>
          <p:nvPr/>
        </p:nvSpPr>
        <p:spPr>
          <a:xfrm>
            <a:off x="6115795" y="195486"/>
            <a:ext cx="2555093" cy="344514"/>
          </a:xfrm>
          <a:prstGeom prst="roundRect">
            <a:avLst/>
          </a:prstGeom>
          <a:solidFill>
            <a:schemeClr val="accent6">
              <a:alpha val="69804"/>
            </a:schemeClr>
          </a:solidFill>
          <a:ln w="127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b="1" dirty="0">
                <a:solidFill>
                  <a:schemeClr val="tx1"/>
                </a:solidFill>
              </a:rPr>
              <a:t>À partir du </a:t>
            </a:r>
            <a:r>
              <a:rPr lang="fr-FR" sz="1400" b="1" dirty="0" smtClean="0">
                <a:solidFill>
                  <a:schemeClr val="tx1"/>
                </a:solidFill>
              </a:rPr>
              <a:t>15 </a:t>
            </a:r>
            <a:r>
              <a:rPr lang="fr-FR" sz="1400" b="1" dirty="0">
                <a:solidFill>
                  <a:schemeClr val="tx1"/>
                </a:solidFill>
              </a:rPr>
              <a:t>janvier </a:t>
            </a:r>
          </a:p>
        </p:txBody>
      </p:sp>
      <p:sp>
        <p:nvSpPr>
          <p:cNvPr id="5" name="Rectangle à coins arrondis 4"/>
          <p:cNvSpPr/>
          <p:nvPr/>
        </p:nvSpPr>
        <p:spPr>
          <a:xfrm>
            <a:off x="500034" y="3714758"/>
            <a:ext cx="8288279" cy="914400"/>
          </a:xfrm>
          <a:prstGeom prst="roundRect">
            <a:avLst/>
          </a:prstGeom>
          <a:solidFill>
            <a:srgbClr val="A558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lvl="1" indent="0" algn="just" defTabSz="457200">
              <a:lnSpc>
                <a:spcPct val="90000"/>
              </a:lnSpc>
              <a:spcBef>
                <a:spcPts val="0"/>
              </a:spcBef>
              <a:spcAft>
                <a:spcPts val="0"/>
              </a:spcAft>
              <a:buSzPct val="100000"/>
              <a:buNone/>
              <a:defRPr/>
            </a:pPr>
            <a:r>
              <a:rPr lang="fr-FR" sz="1300" b="1" i="1" u="sng" dirty="0">
                <a:solidFill>
                  <a:schemeClr val="bg1"/>
                </a:solidFill>
              </a:rPr>
              <a:t>Conseil aux parents ou tuteurs légaux</a:t>
            </a:r>
            <a:r>
              <a:rPr lang="fr-FR" sz="1300" b="1" i="1" dirty="0">
                <a:solidFill>
                  <a:schemeClr val="bg1"/>
                </a:solidFill>
              </a:rPr>
              <a:t> </a:t>
            </a:r>
            <a:r>
              <a:rPr lang="fr-FR" sz="1300" b="1" dirty="0">
                <a:solidFill>
                  <a:schemeClr val="bg1"/>
                </a:solidFill>
              </a:rPr>
              <a:t>: </a:t>
            </a:r>
            <a:r>
              <a:rPr lang="fr-FR" sz="1300" dirty="0">
                <a:solidFill>
                  <a:schemeClr val="bg1"/>
                </a:solidFill>
              </a:rPr>
              <a:t>vous pouvez également renseigner votre email et numéro de portable dans le dossier de votre enfant pour recevoir messages et alertes Parcoursup. Vous pourrez également recevoir des formations qui organisent des épreuves écrites/orales le rappel des échéances. </a:t>
            </a:r>
          </a:p>
        </p:txBody>
      </p:sp>
      <p:sp>
        <p:nvSpPr>
          <p:cNvPr id="9" name="Rectangle à coins arrondis 8"/>
          <p:cNvSpPr/>
          <p:nvPr/>
        </p:nvSpPr>
        <p:spPr>
          <a:xfrm>
            <a:off x="468358" y="1894577"/>
            <a:ext cx="8352928" cy="394994"/>
          </a:xfrm>
          <a:prstGeom prst="roundRect">
            <a:avLst/>
          </a:prstGeom>
          <a:solidFill>
            <a:srgbClr val="A558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lvl="1" algn="just" defTabSz="457200">
              <a:lnSpc>
                <a:spcPct val="90000"/>
              </a:lnSpc>
              <a:buSzPct val="100000"/>
            </a:pPr>
            <a:r>
              <a:rPr lang="fr-FR" sz="1300" b="1" i="1" dirty="0">
                <a:solidFill>
                  <a:schemeClr val="bg1"/>
                </a:solidFill>
              </a:rPr>
              <a:t>Important : renseignez un numéro de portable pour recevoir les alertes envoyées par la plateforme. </a:t>
            </a:r>
          </a:p>
        </p:txBody>
      </p:sp>
    </p:spTree>
    <p:extLst>
      <p:ext uri="{BB962C8B-B14F-4D97-AF65-F5344CB8AC3E}">
        <p14:creationId xmlns:p14="http://schemas.microsoft.com/office/powerpoint/2010/main" xmlns="" val="7449050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sz="quarter" idx="4294967295"/>
          </p:nvPr>
        </p:nvSpPr>
        <p:spPr>
          <a:xfrm>
            <a:off x="467545" y="843558"/>
            <a:ext cx="8496943" cy="4104456"/>
          </a:xfrm>
        </p:spPr>
        <p:txBody>
          <a:bodyPr>
            <a:noAutofit/>
          </a:bodyPr>
          <a:lstStyle/>
          <a:p>
            <a:pPr marL="285750" indent="-285750">
              <a:buClr>
                <a:schemeClr val="bg2"/>
              </a:buClr>
              <a:buFont typeface="Courier New" panose="02070309020205020404" pitchFamily="49" charset="0"/>
              <a:buChar char="o"/>
            </a:pPr>
            <a:r>
              <a:rPr lang="fr-FR" sz="1400" dirty="0">
                <a:solidFill>
                  <a:schemeClr val="accent1"/>
                </a:solidFill>
              </a:rPr>
              <a:t>Jusqu’à </a:t>
            </a:r>
            <a:r>
              <a:rPr lang="fr-FR" sz="1400" b="1" dirty="0">
                <a:solidFill>
                  <a:schemeClr val="bg1"/>
                </a:solidFill>
                <a:highlight>
                  <a:srgbClr val="0000FF"/>
                </a:highlight>
              </a:rPr>
              <a:t>10 vœux et 10 vœux supplémentaires</a:t>
            </a:r>
            <a:r>
              <a:rPr lang="fr-FR" sz="1400" dirty="0">
                <a:solidFill>
                  <a:schemeClr val="accent1"/>
                </a:solidFill>
              </a:rPr>
              <a:t> pour des formations en apprentissage</a:t>
            </a:r>
          </a:p>
          <a:p>
            <a:pPr marL="285750" indent="-285750">
              <a:buClr>
                <a:schemeClr val="bg2"/>
              </a:buClr>
              <a:buFont typeface="Courier New" panose="02070309020205020404" pitchFamily="49" charset="0"/>
              <a:buChar char="o"/>
            </a:pPr>
            <a:endParaRPr lang="fr-FR" sz="1400" b="1" dirty="0">
              <a:solidFill>
                <a:schemeClr val="accent1"/>
              </a:solidFill>
            </a:endParaRPr>
          </a:p>
          <a:p>
            <a:pPr marL="285750" indent="-285750">
              <a:buClr>
                <a:schemeClr val="bg2"/>
              </a:buClr>
              <a:buFont typeface="Courier New" panose="02070309020205020404" pitchFamily="49" charset="0"/>
              <a:buChar char="o"/>
            </a:pPr>
            <a:r>
              <a:rPr lang="fr-FR" sz="1400" dirty="0">
                <a:solidFill>
                  <a:schemeClr val="accent1"/>
                </a:solidFill>
              </a:rPr>
              <a:t>Possibilité de faire </a:t>
            </a:r>
            <a:r>
              <a:rPr lang="fr-FR" sz="1400" b="1" dirty="0">
                <a:solidFill>
                  <a:schemeClr val="bg1"/>
                </a:solidFill>
                <a:highlight>
                  <a:srgbClr val="0000FF"/>
                </a:highlight>
              </a:rPr>
              <a:t>des sous-vœux pour certaines filières</a:t>
            </a:r>
            <a:r>
              <a:rPr lang="fr-FR" sz="1400" dirty="0">
                <a:solidFill>
                  <a:schemeClr val="accent1"/>
                </a:solidFill>
              </a:rPr>
              <a:t> (classes prépa, BTS, BUT, école de commerce, d'ingénieurs, IFSI…) </a:t>
            </a:r>
          </a:p>
          <a:p>
            <a:pPr marL="285750" indent="-285750" algn="just">
              <a:buClr>
                <a:schemeClr val="bg2"/>
              </a:buClr>
              <a:buFont typeface="Courier New" panose="02070309020205020404" pitchFamily="49" charset="0"/>
              <a:buChar char="o"/>
            </a:pPr>
            <a:endParaRPr lang="fr-FR" sz="1400" b="1" dirty="0">
              <a:solidFill>
                <a:schemeClr val="accent1"/>
              </a:solidFill>
            </a:endParaRPr>
          </a:p>
          <a:p>
            <a:pPr marL="285750" indent="-285750">
              <a:buClr>
                <a:schemeClr val="bg2"/>
              </a:buClr>
              <a:buFont typeface="Courier New" panose="02070309020205020404" pitchFamily="49" charset="0"/>
              <a:buChar char="o"/>
            </a:pPr>
            <a:r>
              <a:rPr lang="fr-FR" sz="1400" b="1" dirty="0">
                <a:solidFill>
                  <a:schemeClr val="bg1"/>
                </a:solidFill>
                <a:highlight>
                  <a:srgbClr val="0000FF"/>
                </a:highlight>
              </a:rPr>
              <a:t>Les vœux sont formulés librement par les candidats (pas de classement par ordre de priorité) </a:t>
            </a:r>
            <a:r>
              <a:rPr lang="fr-FR" sz="1400" dirty="0">
                <a:solidFill>
                  <a:schemeClr val="accent1"/>
                </a:solidFill>
              </a:rPr>
              <a:t>: une réponse </a:t>
            </a:r>
            <a:r>
              <a:rPr lang="fr-FR" sz="1400" dirty="0" smtClean="0">
                <a:solidFill>
                  <a:schemeClr val="accent1"/>
                </a:solidFill>
              </a:rPr>
              <a:t>pour </a:t>
            </a:r>
            <a:r>
              <a:rPr lang="fr-FR" sz="1400" dirty="0">
                <a:solidFill>
                  <a:schemeClr val="accent1"/>
                </a:solidFill>
              </a:rPr>
              <a:t>chaque vœu formulé</a:t>
            </a:r>
          </a:p>
          <a:p>
            <a:pPr marL="285750" indent="-285750" algn="just">
              <a:buClr>
                <a:schemeClr val="bg2"/>
              </a:buClr>
              <a:buFont typeface="Courier New" panose="02070309020205020404" pitchFamily="49" charset="0"/>
              <a:buChar char="o"/>
            </a:pPr>
            <a:endParaRPr lang="fr-FR" sz="1400" b="1" dirty="0">
              <a:solidFill>
                <a:schemeClr val="accent1"/>
              </a:solidFill>
            </a:endParaRPr>
          </a:p>
          <a:p>
            <a:pPr marL="285750" indent="-285750">
              <a:buClr>
                <a:schemeClr val="bg2"/>
              </a:buClr>
              <a:buFont typeface="Courier New" panose="02070309020205020404" pitchFamily="49" charset="0"/>
              <a:buChar char="o"/>
            </a:pPr>
            <a:r>
              <a:rPr lang="fr-FR" sz="1400" b="1" dirty="0">
                <a:solidFill>
                  <a:schemeClr val="bg1"/>
                </a:solidFill>
                <a:highlight>
                  <a:srgbClr val="0000FF"/>
                </a:highlight>
              </a:rPr>
              <a:t>La date de formulation du vœu n’est pas prise en compte </a:t>
            </a:r>
            <a:r>
              <a:rPr lang="fr-FR" sz="1400" b="1" dirty="0" smtClean="0">
                <a:solidFill>
                  <a:schemeClr val="bg1"/>
                </a:solidFill>
                <a:highlight>
                  <a:srgbClr val="0000FF"/>
                </a:highlight>
              </a:rPr>
              <a:t> </a:t>
            </a:r>
            <a:r>
              <a:rPr lang="fr-FR" sz="1400" dirty="0" smtClean="0">
                <a:solidFill>
                  <a:schemeClr val="accent1"/>
                </a:solidFill>
              </a:rPr>
              <a:t>pour </a:t>
            </a:r>
            <a:r>
              <a:rPr lang="fr-FR" sz="1400" dirty="0">
                <a:solidFill>
                  <a:schemeClr val="accent1"/>
                </a:solidFill>
              </a:rPr>
              <a:t>l’examen du dossier </a:t>
            </a:r>
          </a:p>
          <a:p>
            <a:pPr marL="285750" indent="-285750" algn="just">
              <a:buClr>
                <a:schemeClr val="bg2"/>
              </a:buClr>
              <a:buFont typeface="Courier New" panose="02070309020205020404" pitchFamily="49" charset="0"/>
              <a:buChar char="o"/>
            </a:pPr>
            <a:endParaRPr lang="fr-FR" sz="1400" b="1" dirty="0">
              <a:solidFill>
                <a:schemeClr val="accent1"/>
              </a:solidFill>
            </a:endParaRPr>
          </a:p>
          <a:p>
            <a:pPr marL="285750" indent="-285750">
              <a:buClr>
                <a:schemeClr val="bg2"/>
              </a:buClr>
              <a:buFont typeface="Courier New" panose="02070309020205020404" pitchFamily="49" charset="0"/>
              <a:buChar char="o"/>
            </a:pPr>
            <a:r>
              <a:rPr lang="fr-FR" sz="1400" b="1" dirty="0">
                <a:solidFill>
                  <a:schemeClr val="bg1"/>
                </a:solidFill>
                <a:highlight>
                  <a:srgbClr val="0000FF"/>
                </a:highlight>
              </a:rPr>
              <a:t>Chaque formation n’a connaissance que des vœux formulés pour elle </a:t>
            </a:r>
            <a:br>
              <a:rPr lang="fr-FR" sz="1400" b="1" dirty="0">
                <a:solidFill>
                  <a:schemeClr val="bg1"/>
                </a:solidFill>
                <a:highlight>
                  <a:srgbClr val="0000FF"/>
                </a:highlight>
              </a:rPr>
            </a:br>
            <a:r>
              <a:rPr lang="fr-FR" sz="1400" dirty="0">
                <a:solidFill>
                  <a:schemeClr val="accent1"/>
                </a:solidFill>
              </a:rPr>
              <a:t>(elle ne connait pas les autres vœux formulés </a:t>
            </a:r>
            <a:r>
              <a:rPr lang="fr-FR" sz="1400" dirty="0" smtClean="0">
                <a:solidFill>
                  <a:schemeClr val="accent1"/>
                </a:solidFill>
              </a:rPr>
              <a:t>par </a:t>
            </a:r>
            <a:r>
              <a:rPr lang="fr-FR" sz="1400" dirty="0">
                <a:solidFill>
                  <a:schemeClr val="accent1"/>
                </a:solidFill>
              </a:rPr>
              <a:t>les candidats)</a:t>
            </a:r>
          </a:p>
          <a:p>
            <a:pPr marL="285750" indent="-285750" algn="just">
              <a:buClr>
                <a:schemeClr val="bg2"/>
              </a:buClr>
              <a:buFont typeface="Courier New" panose="02070309020205020404" pitchFamily="49" charset="0"/>
              <a:buChar char="o"/>
            </a:pPr>
            <a:endParaRPr lang="fr-FR" sz="1400" b="1" dirty="0">
              <a:solidFill>
                <a:schemeClr val="accent1"/>
              </a:solidFill>
            </a:endParaRPr>
          </a:p>
          <a:p>
            <a:pPr marL="285750" indent="-285750">
              <a:buClr>
                <a:schemeClr val="bg2"/>
              </a:buClr>
              <a:buFont typeface="Courier New" panose="02070309020205020404" pitchFamily="49" charset="0"/>
              <a:buChar char="o"/>
            </a:pPr>
            <a:r>
              <a:rPr lang="fr-FR" sz="1400" b="1" dirty="0">
                <a:solidFill>
                  <a:schemeClr val="bg1"/>
                </a:solidFill>
                <a:highlight>
                  <a:srgbClr val="0000FF"/>
                </a:highlight>
              </a:rPr>
              <a:t>Quand un candidat accepte une formation, il a toujours la possibilité de conserver des vœux pour lesquels il est en liste </a:t>
            </a:r>
            <a:r>
              <a:rPr lang="fr-FR" sz="1400" b="1" dirty="0" smtClean="0">
                <a:solidFill>
                  <a:schemeClr val="bg1"/>
                </a:solidFill>
                <a:highlight>
                  <a:srgbClr val="0000FF"/>
                </a:highlight>
              </a:rPr>
              <a:t>d’attente </a:t>
            </a:r>
            <a:r>
              <a:rPr lang="fr-FR" sz="1400" b="1" dirty="0" smtClean="0">
                <a:solidFill>
                  <a:schemeClr val="accent1"/>
                </a:solidFill>
                <a:highlight>
                  <a:srgbClr val="0000FF"/>
                </a:highlight>
              </a:rPr>
              <a:t> </a:t>
            </a:r>
            <a:r>
              <a:rPr lang="fr-FR" sz="1400" dirty="0" smtClean="0">
                <a:solidFill>
                  <a:schemeClr val="accent1"/>
                </a:solidFill>
              </a:rPr>
              <a:t>et </a:t>
            </a:r>
            <a:r>
              <a:rPr lang="fr-FR" sz="1400" dirty="0">
                <a:solidFill>
                  <a:schemeClr val="accent1"/>
                </a:solidFill>
              </a:rPr>
              <a:t>qui l’intéressent davantage</a:t>
            </a:r>
            <a:endParaRPr lang="fr-FR" sz="1400" dirty="0"/>
          </a:p>
        </p:txBody>
      </p:sp>
      <p:sp>
        <p:nvSpPr>
          <p:cNvPr id="6" name="Espace réservé du numéro de diapositive 5"/>
          <p:cNvSpPr>
            <a:spLocks noGrp="1"/>
          </p:cNvSpPr>
          <p:nvPr>
            <p:ph type="sldNum" sz="quarter" idx="12"/>
          </p:nvPr>
        </p:nvSpPr>
        <p:spPr>
          <a:xfrm>
            <a:off x="7596336" y="4783500"/>
            <a:ext cx="1170000" cy="360000"/>
          </a:xfrm>
        </p:spPr>
        <p:txBody>
          <a:bodyPr/>
          <a:lstStyle/>
          <a:p>
            <a:fld id="{733122C9-A0B9-462F-8757-0847AD287B63}" type="slidenum">
              <a:rPr lang="fr-FR" smtClean="0"/>
              <a:pPr/>
              <a:t>11</a:t>
            </a:fld>
            <a:endParaRPr lang="fr-FR" dirty="0"/>
          </a:p>
        </p:txBody>
      </p:sp>
      <p:sp>
        <p:nvSpPr>
          <p:cNvPr id="2" name="Rectangle à coins arrondis 6">
            <a:extLst>
              <a:ext uri="{FF2B5EF4-FFF2-40B4-BE49-F238E27FC236}">
                <a16:creationId xmlns:a16="http://schemas.microsoft.com/office/drawing/2014/main" xmlns="" id="{55AD3F10-A19C-E585-9AE7-4D63D855983E}"/>
              </a:ext>
            </a:extLst>
          </p:cNvPr>
          <p:cNvSpPr/>
          <p:nvPr/>
        </p:nvSpPr>
        <p:spPr>
          <a:xfrm>
            <a:off x="5508104" y="195486"/>
            <a:ext cx="3168353" cy="344514"/>
          </a:xfrm>
          <a:prstGeom prst="roundRect">
            <a:avLst/>
          </a:prstGeom>
          <a:solidFill>
            <a:schemeClr val="accent6">
              <a:alpha val="69804"/>
            </a:schemeClr>
          </a:solidFill>
          <a:ln w="127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b="1" dirty="0">
                <a:solidFill>
                  <a:schemeClr val="tx1"/>
                </a:solidFill>
              </a:rPr>
              <a:t>Les principales règles à </a:t>
            </a:r>
            <a:r>
              <a:rPr lang="fr-FR" sz="1400" b="1" dirty="0" smtClean="0">
                <a:solidFill>
                  <a:schemeClr val="tx1"/>
                </a:solidFill>
              </a:rPr>
              <a:t>retenir</a:t>
            </a:r>
            <a:endParaRPr lang="fr-FR" sz="1400" b="1" dirty="0">
              <a:solidFill>
                <a:schemeClr val="tx1"/>
              </a:solidFill>
            </a:endParaRPr>
          </a:p>
        </p:txBody>
      </p:sp>
    </p:spTree>
    <p:extLst>
      <p:ext uri="{BB962C8B-B14F-4D97-AF65-F5344CB8AC3E}">
        <p14:creationId xmlns:p14="http://schemas.microsoft.com/office/powerpoint/2010/main" xmlns="" val="67952840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59999" y="900001"/>
            <a:ext cx="8424000" cy="447614"/>
          </a:xfrm>
        </p:spPr>
        <p:txBody>
          <a:bodyPr/>
          <a:lstStyle/>
          <a:p>
            <a:pPr algn="ctr"/>
            <a:r>
              <a:rPr lang="fr-FR" sz="2200" dirty="0"/>
              <a:t>Focus sur les vœux </a:t>
            </a:r>
            <a:r>
              <a:rPr lang="fr-FR" sz="2200" dirty="0" smtClean="0"/>
              <a:t>multiples </a:t>
            </a:r>
            <a:endParaRPr lang="fr-FR" sz="2200" dirty="0"/>
          </a:p>
        </p:txBody>
      </p:sp>
      <p:sp>
        <p:nvSpPr>
          <p:cNvPr id="3" name="Espace réservé du contenu 2"/>
          <p:cNvSpPr>
            <a:spLocks noGrp="1"/>
          </p:cNvSpPr>
          <p:nvPr>
            <p:ph sz="quarter" idx="4294967295"/>
          </p:nvPr>
        </p:nvSpPr>
        <p:spPr>
          <a:xfrm>
            <a:off x="251520" y="1285131"/>
            <a:ext cx="8424000" cy="3507894"/>
          </a:xfrm>
        </p:spPr>
        <p:txBody>
          <a:bodyPr/>
          <a:lstStyle/>
          <a:p>
            <a:r>
              <a:rPr lang="fr-FR" sz="1800" b="1" dirty="0" smtClean="0"/>
              <a:t>Les </a:t>
            </a:r>
            <a:r>
              <a:rPr lang="fr-FR" sz="1800" b="1" dirty="0"/>
              <a:t>formations dont </a:t>
            </a:r>
            <a:r>
              <a:rPr lang="fr-FR" sz="1800" b="1" u="sng" dirty="0"/>
              <a:t>le nombre de sous-vœux </a:t>
            </a:r>
            <a:r>
              <a:rPr lang="fr-FR" sz="1700" b="1" u="sng" dirty="0"/>
              <a:t>est limité à 10 par vœu multiple dans la limite de 20 sous-vœux au total</a:t>
            </a:r>
            <a:r>
              <a:rPr lang="fr-FR" sz="1800" b="1" dirty="0"/>
              <a:t> : </a:t>
            </a:r>
            <a:endParaRPr lang="fr-FR" sz="800" b="1" dirty="0"/>
          </a:p>
          <a:p>
            <a:pPr>
              <a:lnSpc>
                <a:spcPct val="150000"/>
              </a:lnSpc>
            </a:pPr>
            <a:r>
              <a:rPr lang="fr-FR" sz="1600" b="1" dirty="0" smtClean="0">
                <a:solidFill>
                  <a:srgbClr val="EC130E"/>
                </a:solidFill>
              </a:rPr>
              <a:t>&gt; </a:t>
            </a:r>
            <a:r>
              <a:rPr lang="fr-FR" sz="1600" b="1" dirty="0" smtClean="0">
                <a:solidFill>
                  <a:schemeClr val="bg1"/>
                </a:solidFill>
                <a:highlight>
                  <a:srgbClr val="0000FF"/>
                </a:highlight>
              </a:rPr>
              <a:t>Les </a:t>
            </a:r>
            <a:r>
              <a:rPr lang="fr-FR" sz="1600" b="1" dirty="0">
                <a:solidFill>
                  <a:schemeClr val="bg1"/>
                </a:solidFill>
                <a:highlight>
                  <a:srgbClr val="0000FF"/>
                </a:highlight>
              </a:rPr>
              <a:t>BTS et les </a:t>
            </a:r>
            <a:r>
              <a:rPr lang="fr-FR" sz="1600" b="1" dirty="0" smtClean="0">
                <a:solidFill>
                  <a:schemeClr val="bg1"/>
                </a:solidFill>
                <a:highlight>
                  <a:srgbClr val="0000FF"/>
                </a:highlight>
              </a:rPr>
              <a:t>BUT</a:t>
            </a:r>
            <a:r>
              <a:rPr lang="fr-FR" sz="1600" dirty="0" smtClean="0">
                <a:solidFill>
                  <a:schemeClr val="tx1"/>
                </a:solidFill>
              </a:rPr>
              <a:t> regroupés </a:t>
            </a:r>
            <a:r>
              <a:rPr lang="fr-FR" sz="1600" dirty="0">
                <a:solidFill>
                  <a:schemeClr val="tx1"/>
                </a:solidFill>
              </a:rPr>
              <a:t>par </a:t>
            </a:r>
            <a:r>
              <a:rPr lang="fr-FR" sz="1600" b="1" dirty="0">
                <a:solidFill>
                  <a:schemeClr val="tx1"/>
                </a:solidFill>
              </a:rPr>
              <a:t>spécialité à l’échelle nationale </a:t>
            </a:r>
            <a:endParaRPr lang="fr-FR" sz="1600" b="1" dirty="0" smtClean="0">
              <a:solidFill>
                <a:schemeClr val="tx1"/>
              </a:solidFill>
            </a:endParaRPr>
          </a:p>
          <a:p>
            <a:pPr>
              <a:lnSpc>
                <a:spcPct val="150000"/>
              </a:lnSpc>
            </a:pPr>
            <a:r>
              <a:rPr lang="fr-FR" sz="1600" b="1" dirty="0">
                <a:solidFill>
                  <a:srgbClr val="EC130E"/>
                </a:solidFill>
              </a:rPr>
              <a:t>&gt; </a:t>
            </a:r>
            <a:r>
              <a:rPr lang="fr-FR" sz="1600" b="1" dirty="0" smtClean="0">
                <a:solidFill>
                  <a:schemeClr val="bg1"/>
                </a:solidFill>
                <a:highlight>
                  <a:srgbClr val="0000FF"/>
                </a:highlight>
              </a:rPr>
              <a:t>Les </a:t>
            </a:r>
            <a:r>
              <a:rPr lang="fr-FR" sz="1600" b="1" dirty="0">
                <a:solidFill>
                  <a:schemeClr val="bg1"/>
                </a:solidFill>
                <a:highlight>
                  <a:srgbClr val="0000FF"/>
                </a:highlight>
              </a:rPr>
              <a:t>DN </a:t>
            </a:r>
            <a:r>
              <a:rPr lang="fr-FR" sz="1600" b="1" dirty="0" smtClean="0">
                <a:solidFill>
                  <a:schemeClr val="bg1"/>
                </a:solidFill>
                <a:highlight>
                  <a:srgbClr val="0000FF"/>
                </a:highlight>
              </a:rPr>
              <a:t>MADE</a:t>
            </a:r>
            <a:r>
              <a:rPr lang="fr-FR" sz="1600" dirty="0" smtClean="0">
                <a:solidFill>
                  <a:schemeClr val="tx1"/>
                </a:solidFill>
              </a:rPr>
              <a:t> regroupés </a:t>
            </a:r>
            <a:r>
              <a:rPr lang="fr-FR" sz="1600" dirty="0">
                <a:solidFill>
                  <a:schemeClr val="tx1"/>
                </a:solidFill>
              </a:rPr>
              <a:t>par </a:t>
            </a:r>
            <a:r>
              <a:rPr lang="fr-FR" sz="1600" b="1" dirty="0">
                <a:solidFill>
                  <a:schemeClr val="tx1"/>
                </a:solidFill>
              </a:rPr>
              <a:t>mention à l’échelle nationale </a:t>
            </a:r>
          </a:p>
          <a:p>
            <a:pPr>
              <a:lnSpc>
                <a:spcPct val="150000"/>
              </a:lnSpc>
            </a:pPr>
            <a:r>
              <a:rPr lang="fr-FR" sz="1600" b="1" dirty="0">
                <a:solidFill>
                  <a:srgbClr val="EC130E"/>
                </a:solidFill>
              </a:rPr>
              <a:t>&gt; </a:t>
            </a:r>
            <a:r>
              <a:rPr lang="fr-FR" sz="1600" b="1" dirty="0" smtClean="0">
                <a:solidFill>
                  <a:schemeClr val="bg1"/>
                </a:solidFill>
                <a:highlight>
                  <a:srgbClr val="0000FF"/>
                </a:highlight>
              </a:rPr>
              <a:t>Les DCG</a:t>
            </a:r>
            <a:r>
              <a:rPr lang="fr-FR" sz="1600" dirty="0" smtClean="0">
                <a:solidFill>
                  <a:schemeClr val="tx1"/>
                </a:solidFill>
              </a:rPr>
              <a:t> (diplôme </a:t>
            </a:r>
            <a:r>
              <a:rPr lang="fr-FR" sz="1600" dirty="0">
                <a:solidFill>
                  <a:schemeClr val="tx1"/>
                </a:solidFill>
              </a:rPr>
              <a:t>de comptabilité et de gestion) regroupés à </a:t>
            </a:r>
            <a:r>
              <a:rPr lang="fr-FR" sz="1600" b="1" dirty="0">
                <a:solidFill>
                  <a:schemeClr val="tx1"/>
                </a:solidFill>
              </a:rPr>
              <a:t>l’échelle nationale </a:t>
            </a:r>
          </a:p>
          <a:p>
            <a:pPr>
              <a:lnSpc>
                <a:spcPct val="150000"/>
              </a:lnSpc>
            </a:pPr>
            <a:r>
              <a:rPr lang="fr-FR" sz="1600" b="1" dirty="0">
                <a:solidFill>
                  <a:srgbClr val="EC130E"/>
                </a:solidFill>
              </a:rPr>
              <a:t>&gt; </a:t>
            </a:r>
            <a:r>
              <a:rPr lang="fr-FR" sz="1600" b="1" dirty="0" smtClean="0">
                <a:solidFill>
                  <a:schemeClr val="bg1"/>
                </a:solidFill>
                <a:highlight>
                  <a:srgbClr val="0000FF"/>
                </a:highlight>
              </a:rPr>
              <a:t>Les </a:t>
            </a:r>
            <a:r>
              <a:rPr lang="fr-FR" sz="1600" b="1" dirty="0">
                <a:solidFill>
                  <a:schemeClr val="bg1"/>
                </a:solidFill>
                <a:highlight>
                  <a:srgbClr val="0000FF"/>
                </a:highlight>
              </a:rPr>
              <a:t>classes prépas</a:t>
            </a:r>
            <a:r>
              <a:rPr lang="fr-FR" sz="1600" b="1" dirty="0"/>
              <a:t> </a:t>
            </a:r>
            <a:r>
              <a:rPr lang="fr-FR" sz="1600" dirty="0">
                <a:solidFill>
                  <a:schemeClr val="tx1"/>
                </a:solidFill>
              </a:rPr>
              <a:t>regroupées </a:t>
            </a:r>
            <a:r>
              <a:rPr lang="fr-FR" sz="1600" b="1" dirty="0">
                <a:solidFill>
                  <a:schemeClr val="tx1"/>
                </a:solidFill>
              </a:rPr>
              <a:t>par voie à l’échelle </a:t>
            </a:r>
            <a:r>
              <a:rPr lang="fr-FR" sz="1600" b="1" dirty="0" smtClean="0">
                <a:solidFill>
                  <a:schemeClr val="tx1"/>
                </a:solidFill>
              </a:rPr>
              <a:t>nationale (</a:t>
            </a:r>
            <a:r>
              <a:rPr lang="fr-FR" sz="1600" b="1" u="sng" dirty="0" smtClean="0">
                <a:solidFill>
                  <a:schemeClr val="tx1"/>
                </a:solidFill>
                <a:effectLst>
                  <a:outerShdw blurRad="38100" dist="38100" dir="2700000" algn="tl">
                    <a:srgbClr val="000000">
                      <a:alpha val="43137"/>
                    </a:srgbClr>
                  </a:outerShdw>
                </a:effectLst>
              </a:rPr>
              <a:t>spécificité de l’internat</a:t>
            </a:r>
            <a:r>
              <a:rPr lang="fr-FR" sz="1600" b="1" dirty="0" smtClean="0">
                <a:solidFill>
                  <a:schemeClr val="tx1"/>
                </a:solidFill>
              </a:rPr>
              <a:t>)</a:t>
            </a:r>
          </a:p>
          <a:p>
            <a:pPr>
              <a:spcAft>
                <a:spcPts val="0"/>
              </a:spcAft>
            </a:pPr>
            <a:r>
              <a:rPr lang="fr-FR" sz="1600" b="1" dirty="0">
                <a:solidFill>
                  <a:srgbClr val="EC130E"/>
                </a:solidFill>
              </a:rPr>
              <a:t>&gt; </a:t>
            </a:r>
            <a:r>
              <a:rPr lang="fr-FR" sz="1600" b="1" dirty="0" smtClean="0">
                <a:solidFill>
                  <a:schemeClr val="bg1"/>
                </a:solidFill>
                <a:highlight>
                  <a:srgbClr val="0000FF"/>
                </a:highlight>
              </a:rPr>
              <a:t>Les </a:t>
            </a:r>
            <a:r>
              <a:rPr lang="fr-FR" sz="1600" b="1" dirty="0">
                <a:solidFill>
                  <a:schemeClr val="bg1"/>
                </a:solidFill>
                <a:highlight>
                  <a:srgbClr val="0000FF"/>
                </a:highlight>
              </a:rPr>
              <a:t>EFTS</a:t>
            </a:r>
            <a:r>
              <a:rPr lang="fr-FR" sz="1600" b="1" dirty="0"/>
              <a:t> </a:t>
            </a:r>
            <a:r>
              <a:rPr lang="fr-FR" sz="1600" dirty="0">
                <a:solidFill>
                  <a:schemeClr val="tx1"/>
                </a:solidFill>
              </a:rPr>
              <a:t>(</a:t>
            </a:r>
            <a:r>
              <a:rPr lang="fr-FR" sz="1600" dirty="0" err="1" smtClean="0">
                <a:solidFill>
                  <a:schemeClr val="tx1"/>
                </a:solidFill>
              </a:rPr>
              <a:t>Etabl</a:t>
            </a:r>
            <a:r>
              <a:rPr lang="fr-FR" sz="1600" dirty="0" smtClean="0">
                <a:solidFill>
                  <a:schemeClr val="tx1"/>
                </a:solidFill>
              </a:rPr>
              <a:t>. de </a:t>
            </a:r>
            <a:r>
              <a:rPr lang="fr-FR" sz="1600" dirty="0">
                <a:solidFill>
                  <a:schemeClr val="tx1"/>
                </a:solidFill>
              </a:rPr>
              <a:t>Formation en Travail Social) regroupés par </a:t>
            </a:r>
            <a:r>
              <a:rPr lang="fr-FR" sz="1600" b="1" dirty="0">
                <a:solidFill>
                  <a:schemeClr val="tx1"/>
                </a:solidFill>
              </a:rPr>
              <a:t>diplôme </a:t>
            </a:r>
            <a:r>
              <a:rPr lang="fr-FR" sz="1600" b="1" dirty="0" smtClean="0">
                <a:solidFill>
                  <a:schemeClr val="tx1"/>
                </a:solidFill>
              </a:rPr>
              <a:t>d’État </a:t>
            </a:r>
            <a:r>
              <a:rPr lang="fr-FR" sz="1600" b="1" dirty="0">
                <a:solidFill>
                  <a:schemeClr val="tx1"/>
                </a:solidFill>
              </a:rPr>
              <a:t>à l’échelle nationale </a:t>
            </a:r>
          </a:p>
          <a:p>
            <a:pPr>
              <a:spcAft>
                <a:spcPts val="0"/>
              </a:spcAft>
            </a:pPr>
            <a:r>
              <a:rPr lang="fr-FR" sz="1600" b="1" dirty="0" smtClean="0">
                <a:solidFill>
                  <a:srgbClr val="EC130E"/>
                </a:solidFill>
              </a:rPr>
              <a:t>&gt; </a:t>
            </a:r>
            <a:r>
              <a:rPr lang="fr-FR" sz="1600" b="1" dirty="0" smtClean="0">
                <a:solidFill>
                  <a:schemeClr val="bg1"/>
                </a:solidFill>
                <a:highlight>
                  <a:srgbClr val="0000FF"/>
                </a:highlight>
              </a:rPr>
              <a:t>Les DNA</a:t>
            </a:r>
            <a:r>
              <a:rPr lang="fr-FR" sz="1600" dirty="0" smtClean="0">
                <a:solidFill>
                  <a:schemeClr val="tx1"/>
                </a:solidFill>
              </a:rPr>
              <a:t>  (diplôme national d’art) </a:t>
            </a:r>
            <a:r>
              <a:rPr lang="fr-FR" sz="1600" dirty="0">
                <a:solidFill>
                  <a:schemeClr val="tx1"/>
                </a:solidFill>
              </a:rPr>
              <a:t>proposés par les écoles d’art du ministère de la culture regroupés par </a:t>
            </a:r>
            <a:r>
              <a:rPr lang="fr-FR" sz="1600" b="1" dirty="0">
                <a:solidFill>
                  <a:schemeClr val="tx1"/>
                </a:solidFill>
              </a:rPr>
              <a:t>mention à l’échelle nationale </a:t>
            </a:r>
          </a:p>
          <a:p>
            <a:pPr>
              <a:spcAft>
                <a:spcPts val="0"/>
              </a:spcAft>
            </a:pPr>
            <a:endParaRPr lang="fr-FR" sz="1600" dirty="0" smtClean="0">
              <a:solidFill>
                <a:schemeClr val="tx1"/>
              </a:solidFill>
            </a:endParaRPr>
          </a:p>
          <a:p>
            <a:pPr marL="171450" indent="-171450">
              <a:lnSpc>
                <a:spcPct val="150000"/>
              </a:lnSpc>
              <a:buFont typeface="Arial" panose="020B0604020202020204" pitchFamily="34" charset="0"/>
              <a:buChar char="•"/>
            </a:pPr>
            <a:endParaRPr lang="fr-FR" sz="1600" b="1" dirty="0">
              <a:solidFill>
                <a:srgbClr val="F28E65"/>
              </a:solidFill>
            </a:endParaRPr>
          </a:p>
          <a:p>
            <a:pPr marL="171450" indent="-171450">
              <a:buFont typeface="Arial" panose="020B0604020202020204" pitchFamily="34" charset="0"/>
              <a:buChar char="•"/>
            </a:pPr>
            <a:endParaRPr lang="fr-FR" sz="1600" b="1" dirty="0">
              <a:solidFill>
                <a:srgbClr val="F28E65"/>
              </a:solidFill>
              <a:latin typeface="Calibri"/>
            </a:endParaRPr>
          </a:p>
          <a:p>
            <a:r>
              <a:rPr lang="fr-FR" sz="1600" b="1" dirty="0">
                <a:solidFill>
                  <a:srgbClr val="F28E65"/>
                </a:solidFill>
                <a:latin typeface="Calibri"/>
              </a:rPr>
              <a:t>                                 </a:t>
            </a:r>
          </a:p>
          <a:p>
            <a:endParaRPr lang="fr-FR" sz="1400" b="1" dirty="0">
              <a:solidFill>
                <a:srgbClr val="F28E65"/>
              </a:solidFill>
              <a:latin typeface="Calibri"/>
            </a:endParaRPr>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pPr/>
              <a:t>12</a:t>
            </a:fld>
            <a:endParaRPr lang="fr-FR"/>
          </a:p>
        </p:txBody>
      </p:sp>
    </p:spTree>
    <p:extLst>
      <p:ext uri="{BB962C8B-B14F-4D97-AF65-F5344CB8AC3E}">
        <p14:creationId xmlns:p14="http://schemas.microsoft.com/office/powerpoint/2010/main" xmlns="" val="170299897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59999" y="840828"/>
            <a:ext cx="8424000" cy="650722"/>
          </a:xfrm>
        </p:spPr>
        <p:txBody>
          <a:bodyPr/>
          <a:lstStyle/>
          <a:p>
            <a:pPr algn="ctr"/>
            <a:r>
              <a:rPr lang="fr-FR" sz="2200" dirty="0"/>
              <a:t>Focus sur les vœux </a:t>
            </a:r>
            <a:r>
              <a:rPr lang="fr-FR" sz="2200" dirty="0" smtClean="0"/>
              <a:t>multiples</a:t>
            </a:r>
            <a:r>
              <a:rPr lang="fr-FR" sz="2200" dirty="0"/>
              <a:t/>
            </a:r>
            <a:br>
              <a:rPr lang="fr-FR" sz="2200" dirty="0"/>
            </a:br>
            <a:r>
              <a:rPr lang="fr-FR" sz="2400" dirty="0"/>
              <a:t/>
            </a:r>
            <a:br>
              <a:rPr lang="fr-FR" sz="2400" dirty="0"/>
            </a:br>
            <a:endParaRPr lang="fr-FR" sz="2400" dirty="0"/>
          </a:p>
        </p:txBody>
      </p:sp>
      <p:sp>
        <p:nvSpPr>
          <p:cNvPr id="3" name="Espace réservé du contenu 2"/>
          <p:cNvSpPr>
            <a:spLocks noGrp="1"/>
          </p:cNvSpPr>
          <p:nvPr>
            <p:ph sz="quarter" idx="4294967295"/>
          </p:nvPr>
        </p:nvSpPr>
        <p:spPr>
          <a:xfrm>
            <a:off x="357158" y="1214428"/>
            <a:ext cx="8424000" cy="3500462"/>
          </a:xfrm>
        </p:spPr>
        <p:txBody>
          <a:bodyPr/>
          <a:lstStyle/>
          <a:p>
            <a:r>
              <a:rPr lang="fr-FR" sz="1800" b="1" dirty="0">
                <a:latin typeface="Arial"/>
                <a:cs typeface="Arial"/>
              </a:rPr>
              <a:t>Les formations dont </a:t>
            </a:r>
            <a:r>
              <a:rPr lang="fr-FR" sz="1800" b="1" dirty="0" smtClean="0">
                <a:latin typeface="Arial"/>
                <a:cs typeface="Arial"/>
              </a:rPr>
              <a:t> </a:t>
            </a:r>
            <a:r>
              <a:rPr lang="fr-FR" sz="1800" b="1" u="sng" dirty="0" smtClean="0">
                <a:latin typeface="Arial"/>
                <a:cs typeface="Arial"/>
              </a:rPr>
              <a:t>le </a:t>
            </a:r>
            <a:r>
              <a:rPr lang="fr-FR" sz="1800" b="1" u="sng" dirty="0">
                <a:latin typeface="Arial"/>
                <a:cs typeface="Arial"/>
              </a:rPr>
              <a:t>nombre de sous-vœux n’est pas limité</a:t>
            </a:r>
            <a:r>
              <a:rPr lang="fr-FR" sz="1800" b="1" dirty="0">
                <a:latin typeface="Arial"/>
                <a:cs typeface="Arial"/>
              </a:rPr>
              <a:t> : </a:t>
            </a:r>
            <a:endParaRPr lang="fr-FR" sz="1800" b="1" dirty="0" smtClean="0">
              <a:latin typeface="Arial"/>
              <a:cs typeface="Arial"/>
            </a:endParaRPr>
          </a:p>
          <a:p>
            <a:endParaRPr lang="fr-FR" sz="500" b="1" u="sng" dirty="0">
              <a:latin typeface="Arial" panose="020B0604020202020204" pitchFamily="34" charset="0"/>
              <a:cs typeface="Arial" panose="020B0604020202020204" pitchFamily="34" charset="0"/>
            </a:endParaRPr>
          </a:p>
          <a:p>
            <a:pPr lvl="0">
              <a:buFont typeface="Wingdings"/>
              <a:buChar char="Ø"/>
            </a:pPr>
            <a:r>
              <a:rPr lang="fr-FR" sz="1600" b="1" dirty="0" smtClean="0">
                <a:solidFill>
                  <a:schemeClr val="bg1"/>
                </a:solidFill>
                <a:highlight>
                  <a:srgbClr val="0000FF"/>
                </a:highlight>
                <a:sym typeface="Wingdings 2"/>
              </a:rPr>
              <a:t> </a:t>
            </a:r>
            <a:r>
              <a:rPr lang="fr-FR" sz="1600" b="1" dirty="0" smtClean="0">
                <a:solidFill>
                  <a:schemeClr val="bg1"/>
                </a:solidFill>
                <a:highlight>
                  <a:srgbClr val="0000FF"/>
                </a:highlight>
              </a:rPr>
              <a:t>Les </a:t>
            </a:r>
            <a:r>
              <a:rPr lang="fr-FR" sz="1600" b="1" dirty="0">
                <a:solidFill>
                  <a:schemeClr val="bg1"/>
                </a:solidFill>
                <a:highlight>
                  <a:srgbClr val="0000FF"/>
                </a:highlight>
              </a:rPr>
              <a:t>IFSI</a:t>
            </a:r>
            <a:r>
              <a:rPr lang="fr-FR" sz="1600" b="1" dirty="0"/>
              <a:t> </a:t>
            </a:r>
            <a:r>
              <a:rPr lang="fr-FR" sz="1600" dirty="0">
                <a:solidFill>
                  <a:schemeClr val="tx1"/>
                </a:solidFill>
              </a:rPr>
              <a:t>(Instituts de Formation en Soins Infirmiers) et</a:t>
            </a:r>
            <a:r>
              <a:rPr lang="fr-FR" sz="1600" dirty="0"/>
              <a:t> </a:t>
            </a:r>
            <a:r>
              <a:rPr lang="fr-FR" sz="1600" b="1" dirty="0">
                <a:solidFill>
                  <a:schemeClr val="bg1"/>
                </a:solidFill>
                <a:highlight>
                  <a:srgbClr val="0000FF"/>
                </a:highlight>
              </a:rPr>
              <a:t>les instituts d'orthophonie, orthoptie et audioprothèse</a:t>
            </a:r>
            <a:r>
              <a:rPr lang="fr-FR" sz="1600" b="1" dirty="0"/>
              <a:t> </a:t>
            </a:r>
            <a:r>
              <a:rPr lang="fr-FR" sz="1600" dirty="0">
                <a:solidFill>
                  <a:schemeClr val="tx1"/>
                </a:solidFill>
              </a:rPr>
              <a:t>regroupés à </a:t>
            </a:r>
            <a:r>
              <a:rPr lang="fr-FR" sz="1600" b="1" dirty="0">
                <a:solidFill>
                  <a:schemeClr val="tx1"/>
                </a:solidFill>
              </a:rPr>
              <a:t>l’échelle </a:t>
            </a:r>
            <a:r>
              <a:rPr lang="fr-FR" sz="1600" b="1" dirty="0" smtClean="0">
                <a:solidFill>
                  <a:schemeClr val="tx1"/>
                </a:solidFill>
              </a:rPr>
              <a:t>territoriale</a:t>
            </a:r>
          </a:p>
          <a:p>
            <a:pPr lvl="0"/>
            <a:endParaRPr lang="fr-FR" sz="1600" b="1" i="1" dirty="0">
              <a:solidFill>
                <a:schemeClr val="tx1"/>
              </a:solidFill>
            </a:endParaRPr>
          </a:p>
          <a:p>
            <a:pPr lvl="0">
              <a:buFont typeface="Wingdings"/>
              <a:buChar char="Ø"/>
            </a:pPr>
            <a:r>
              <a:rPr lang="fr-FR" sz="1600" b="1" dirty="0" smtClean="0">
                <a:solidFill>
                  <a:schemeClr val="bg1"/>
                </a:solidFill>
                <a:highlight>
                  <a:srgbClr val="0000FF"/>
                </a:highlight>
                <a:sym typeface="Wingdings 2"/>
              </a:rPr>
              <a:t> </a:t>
            </a:r>
            <a:r>
              <a:rPr lang="fr-FR" sz="1600" b="1" dirty="0" smtClean="0">
                <a:solidFill>
                  <a:schemeClr val="bg1"/>
                </a:solidFill>
                <a:highlight>
                  <a:srgbClr val="0000FF"/>
                </a:highlight>
              </a:rPr>
              <a:t>Les </a:t>
            </a:r>
            <a:r>
              <a:rPr lang="fr-FR" sz="1600" b="1" dirty="0">
                <a:solidFill>
                  <a:schemeClr val="bg1"/>
                </a:solidFill>
                <a:highlight>
                  <a:srgbClr val="0000FF"/>
                </a:highlight>
              </a:rPr>
              <a:t>écoles d'ingénieurs et de commerce/management</a:t>
            </a:r>
            <a:r>
              <a:rPr lang="fr-FR" sz="1600" b="1" dirty="0"/>
              <a:t> </a:t>
            </a:r>
            <a:r>
              <a:rPr lang="fr-FR" sz="1600" dirty="0">
                <a:solidFill>
                  <a:schemeClr val="tx1"/>
                </a:solidFill>
              </a:rPr>
              <a:t>regroupées </a:t>
            </a:r>
            <a:r>
              <a:rPr lang="fr-FR" sz="1600" b="1" dirty="0">
                <a:solidFill>
                  <a:schemeClr val="tx1"/>
                </a:solidFill>
              </a:rPr>
              <a:t>en réseau </a:t>
            </a:r>
            <a:r>
              <a:rPr lang="fr-FR" sz="1600" dirty="0">
                <a:solidFill>
                  <a:schemeClr val="tx1"/>
                </a:solidFill>
              </a:rPr>
              <a:t>et qui </a:t>
            </a:r>
            <a:r>
              <a:rPr lang="fr-FR" sz="1600" b="1" dirty="0">
                <a:solidFill>
                  <a:schemeClr val="tx1"/>
                </a:solidFill>
              </a:rPr>
              <a:t>recrutent sur concours commun </a:t>
            </a:r>
            <a:endParaRPr lang="fr-FR" sz="1600" b="1" dirty="0" smtClean="0">
              <a:solidFill>
                <a:schemeClr val="tx1"/>
              </a:solidFill>
            </a:endParaRPr>
          </a:p>
          <a:p>
            <a:pPr lvl="0"/>
            <a:endParaRPr lang="fr-FR" sz="1600" b="1" dirty="0">
              <a:solidFill>
                <a:schemeClr val="tx1"/>
              </a:solidFill>
            </a:endParaRPr>
          </a:p>
          <a:p>
            <a:pPr lvl="0">
              <a:buFont typeface="Wingdings"/>
              <a:buChar char="Ø"/>
            </a:pPr>
            <a:r>
              <a:rPr lang="fr-FR" sz="1600" b="1" dirty="0" smtClean="0">
                <a:solidFill>
                  <a:schemeClr val="bg1"/>
                </a:solidFill>
                <a:highlight>
                  <a:srgbClr val="0000FF"/>
                </a:highlight>
                <a:sym typeface="Wingdings 2"/>
              </a:rPr>
              <a:t> </a:t>
            </a:r>
            <a:r>
              <a:rPr lang="fr-FR" sz="1600" b="1" dirty="0" smtClean="0">
                <a:solidFill>
                  <a:schemeClr val="bg1"/>
                </a:solidFill>
                <a:highlight>
                  <a:srgbClr val="0000FF"/>
                </a:highlight>
              </a:rPr>
              <a:t>Le </a:t>
            </a:r>
            <a:r>
              <a:rPr lang="fr-FR" sz="1600" b="1" dirty="0">
                <a:solidFill>
                  <a:schemeClr val="bg1"/>
                </a:solidFill>
                <a:highlight>
                  <a:srgbClr val="0000FF"/>
                </a:highlight>
              </a:rPr>
              <a:t>réseau des Sciences Po / IEP</a:t>
            </a:r>
            <a:r>
              <a:rPr lang="fr-FR" sz="1600" b="1" dirty="0"/>
              <a:t> </a:t>
            </a:r>
            <a:r>
              <a:rPr lang="fr-FR" sz="1600" dirty="0">
                <a:solidFill>
                  <a:schemeClr val="tx1"/>
                </a:solidFill>
              </a:rPr>
              <a:t>(Aix, Lille, Lyon, Rennes, Saint-Germain-en-Laye, Strasbourg et Toulouse) et </a:t>
            </a:r>
            <a:r>
              <a:rPr lang="fr-FR" sz="1600" b="1" dirty="0">
                <a:solidFill>
                  <a:schemeClr val="bg1"/>
                </a:solidFill>
                <a:highlight>
                  <a:srgbClr val="0000FF"/>
                </a:highlight>
              </a:rPr>
              <a:t>Sciences Po / IEP Paris</a:t>
            </a:r>
            <a:r>
              <a:rPr lang="fr-FR" sz="1600" b="1" dirty="0"/>
              <a:t> </a:t>
            </a:r>
            <a:endParaRPr lang="fr-FR" sz="1600" b="1" dirty="0" smtClean="0"/>
          </a:p>
          <a:p>
            <a:pPr lvl="0"/>
            <a:endParaRPr lang="fr-FR" sz="1600" dirty="0">
              <a:solidFill>
                <a:schemeClr val="tx1"/>
              </a:solidFill>
            </a:endParaRPr>
          </a:p>
          <a:p>
            <a:r>
              <a:rPr lang="fr-FR" sz="1600" b="1" dirty="0" smtClean="0">
                <a:solidFill>
                  <a:srgbClr val="EC130E"/>
                </a:solidFill>
                <a:highlight>
                  <a:srgbClr val="0000FF"/>
                </a:highlight>
              </a:rPr>
              <a:t>   </a:t>
            </a:r>
            <a:r>
              <a:rPr lang="fr-FR" sz="1600" b="1" dirty="0" smtClean="0">
                <a:solidFill>
                  <a:schemeClr val="bg1"/>
                </a:solidFill>
                <a:highlight>
                  <a:srgbClr val="0000FF"/>
                </a:highlight>
                <a:sym typeface="Wingdings 2"/>
              </a:rPr>
              <a:t> </a:t>
            </a:r>
            <a:r>
              <a:rPr lang="fr-FR" sz="1600" b="1" dirty="0" smtClean="0">
                <a:solidFill>
                  <a:schemeClr val="bg1"/>
                </a:solidFill>
                <a:highlight>
                  <a:srgbClr val="0000FF"/>
                </a:highlight>
              </a:rPr>
              <a:t>Le </a:t>
            </a:r>
            <a:r>
              <a:rPr lang="fr-FR" sz="1600" b="1" dirty="0">
                <a:solidFill>
                  <a:schemeClr val="bg1"/>
                </a:solidFill>
                <a:highlight>
                  <a:srgbClr val="0000FF"/>
                </a:highlight>
              </a:rPr>
              <a:t>concours commun des écoles nationales vétérinaires</a:t>
            </a:r>
            <a:r>
              <a:rPr lang="fr-FR" sz="1600" b="1" dirty="0"/>
              <a:t> </a:t>
            </a:r>
            <a:r>
              <a:rPr lang="fr-FR" sz="1400" b="1" dirty="0"/>
              <a:t>   </a:t>
            </a:r>
            <a:endParaRPr lang="fr-FR" sz="1400" b="1" dirty="0">
              <a:cs typeface="Arial"/>
            </a:endParaRPr>
          </a:p>
          <a:p>
            <a:endParaRPr lang="fr-FR" dirty="0"/>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pPr/>
              <a:t>13</a:t>
            </a:fld>
            <a:endParaRPr lang="fr-FR"/>
          </a:p>
        </p:txBody>
      </p:sp>
    </p:spTree>
    <p:extLst>
      <p:ext uri="{BB962C8B-B14F-4D97-AF65-F5344CB8AC3E}">
        <p14:creationId xmlns:p14="http://schemas.microsoft.com/office/powerpoint/2010/main" xmlns="" val="200735940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59999" y="900000"/>
            <a:ext cx="8424000" cy="720000"/>
          </a:xfrm>
        </p:spPr>
        <p:txBody>
          <a:bodyPr/>
          <a:lstStyle/>
          <a:p>
            <a:r>
              <a:rPr lang="fr-FR" sz="2200" dirty="0"/>
              <a:t>Focus sur les vœux en apprentissage </a:t>
            </a:r>
          </a:p>
        </p:txBody>
      </p:sp>
      <p:sp>
        <p:nvSpPr>
          <p:cNvPr id="3" name="Espace réservé du contenu 2"/>
          <p:cNvSpPr>
            <a:spLocks noGrp="1"/>
          </p:cNvSpPr>
          <p:nvPr>
            <p:ph sz="quarter" idx="4294967295"/>
          </p:nvPr>
        </p:nvSpPr>
        <p:spPr>
          <a:xfrm>
            <a:off x="294694" y="1303836"/>
            <a:ext cx="8424936" cy="3513319"/>
          </a:xfrm>
        </p:spPr>
        <p:txBody>
          <a:bodyPr/>
          <a:lstStyle/>
          <a:p>
            <a:pPr marL="0" lvl="1" indent="0">
              <a:spcBef>
                <a:spcPts val="0"/>
              </a:spcBef>
              <a:spcAft>
                <a:spcPts val="0"/>
              </a:spcAft>
              <a:buNone/>
              <a:defRPr/>
            </a:pPr>
            <a:endParaRPr lang="fr-FR" sz="1600" dirty="0">
              <a:solidFill>
                <a:srgbClr val="0C5076"/>
              </a:solidFill>
            </a:endParaRPr>
          </a:p>
          <a:p>
            <a:r>
              <a:rPr lang="fr-FR" sz="1600" b="1" dirty="0">
                <a:solidFill>
                  <a:srgbClr val="EC130E"/>
                </a:solidFill>
              </a:rPr>
              <a:t>&gt;</a:t>
            </a:r>
            <a:r>
              <a:rPr lang="fr-FR" sz="1600" b="1" dirty="0">
                <a:solidFill>
                  <a:srgbClr val="FF0000"/>
                </a:solidFill>
              </a:rPr>
              <a:t> </a:t>
            </a:r>
            <a:r>
              <a:rPr lang="fr-FR" sz="1600" b="1" dirty="0">
                <a:solidFill>
                  <a:schemeClr val="bg1"/>
                </a:solidFill>
                <a:highlight>
                  <a:srgbClr val="0000FF"/>
                </a:highlight>
              </a:rPr>
              <a:t>Jusqu’à 10 vœux en apprentissage</a:t>
            </a:r>
            <a:r>
              <a:rPr lang="fr-FR" sz="1600" dirty="0">
                <a:solidFill>
                  <a:schemeClr val="tx1"/>
                </a:solidFill>
              </a:rPr>
              <a:t>, en plus des 10 autres vœux autorisés</a:t>
            </a:r>
          </a:p>
          <a:p>
            <a:pPr>
              <a:spcAft>
                <a:spcPts val="0"/>
              </a:spcAft>
            </a:pPr>
            <a:endParaRPr lang="fr-FR" sz="1600" dirty="0"/>
          </a:p>
          <a:p>
            <a:r>
              <a:rPr lang="fr-FR" sz="1600" b="1" dirty="0">
                <a:solidFill>
                  <a:srgbClr val="EC130E"/>
                </a:solidFill>
              </a:rPr>
              <a:t>&gt;</a:t>
            </a:r>
            <a:r>
              <a:rPr lang="fr-FR" sz="1600" b="1" dirty="0">
                <a:solidFill>
                  <a:srgbClr val="F28E65"/>
                </a:solidFill>
              </a:rPr>
              <a:t> </a:t>
            </a:r>
            <a:r>
              <a:rPr lang="fr-FR" sz="1600" b="1" dirty="0">
                <a:solidFill>
                  <a:schemeClr val="bg1"/>
                </a:solidFill>
                <a:highlight>
                  <a:srgbClr val="0000FF"/>
                </a:highlight>
              </a:rPr>
              <a:t>Pas de date limite pour formuler des vœux en apprentissage</a:t>
            </a:r>
            <a:r>
              <a:rPr lang="fr-FR" sz="1600" b="1" dirty="0"/>
              <a:t> </a:t>
            </a:r>
            <a:r>
              <a:rPr lang="fr-FR" sz="1600" dirty="0">
                <a:solidFill>
                  <a:schemeClr val="tx1"/>
                </a:solidFill>
              </a:rPr>
              <a:t>(pour la majorité des formations en apprentissage)</a:t>
            </a:r>
          </a:p>
          <a:p>
            <a:endParaRPr lang="fr-FR" sz="1600" b="1" dirty="0">
              <a:solidFill>
                <a:srgbClr val="FF0000"/>
              </a:solidFill>
            </a:endParaRPr>
          </a:p>
          <a:p>
            <a:r>
              <a:rPr lang="fr-FR" sz="1600" b="1" dirty="0">
                <a:solidFill>
                  <a:srgbClr val="FF0000"/>
                </a:solidFill>
              </a:rPr>
              <a:t>&gt;</a:t>
            </a:r>
            <a:r>
              <a:rPr lang="fr-FR" sz="1600" dirty="0"/>
              <a:t> </a:t>
            </a:r>
            <a:r>
              <a:rPr lang="fr-FR" sz="1600" b="1" dirty="0">
                <a:solidFill>
                  <a:schemeClr val="bg1"/>
                </a:solidFill>
                <a:highlight>
                  <a:srgbClr val="0000FF"/>
                </a:highlight>
              </a:rPr>
              <a:t>Une rubrique spécifique dans votre dossier pour vos vœux en apprentissage</a:t>
            </a:r>
          </a:p>
          <a:p>
            <a:endParaRPr lang="fr-FR" sz="800" dirty="0"/>
          </a:p>
          <a:p>
            <a:endParaRPr lang="fr-FR" sz="500" dirty="0"/>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pPr/>
              <a:t>14</a:t>
            </a:fld>
            <a:endParaRPr lang="fr-FR"/>
          </a:p>
        </p:txBody>
      </p:sp>
      <p:sp>
        <p:nvSpPr>
          <p:cNvPr id="4" name="Rectangle à coins arrondis 3"/>
          <p:cNvSpPr/>
          <p:nvPr/>
        </p:nvSpPr>
        <p:spPr>
          <a:xfrm>
            <a:off x="453761" y="3540266"/>
            <a:ext cx="8332279" cy="914400"/>
          </a:xfrm>
          <a:prstGeom prst="roundRect">
            <a:avLst/>
          </a:prstGeom>
          <a:solidFill>
            <a:srgbClr val="A558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lvl="1" defTabSz="457200">
              <a:lnSpc>
                <a:spcPct val="90000"/>
              </a:lnSpc>
              <a:buSzPct val="100000"/>
              <a:defRPr/>
            </a:pPr>
            <a:r>
              <a:rPr lang="fr-FR" sz="1600" b="1" u="sng" dirty="0">
                <a:solidFill>
                  <a:schemeClr val="bg1"/>
                </a:solidFill>
              </a:rPr>
              <a:t>Rappel</a:t>
            </a:r>
            <a:r>
              <a:rPr lang="fr-FR" sz="1600" b="1" kern="0" dirty="0">
                <a:solidFill>
                  <a:schemeClr val="bg1"/>
                </a:solidFill>
              </a:rPr>
              <a:t> </a:t>
            </a:r>
            <a:r>
              <a:rPr lang="fr-FR" sz="1600" kern="0" dirty="0">
                <a:solidFill>
                  <a:schemeClr val="bg1"/>
                </a:solidFill>
              </a:rPr>
              <a:t>: les centres de formation en apprentissage ont pour mission d’accompagner les candidats en apprentissage pour trouver un employeur et signer un contrat d’apprentissage.</a:t>
            </a:r>
          </a:p>
          <a:p>
            <a:pPr marL="0" lvl="1" defTabSz="457200">
              <a:lnSpc>
                <a:spcPct val="90000"/>
              </a:lnSpc>
              <a:buSzPct val="100000"/>
              <a:defRPr/>
            </a:pPr>
            <a:r>
              <a:rPr lang="fr-FR" sz="1600" kern="0" dirty="0">
                <a:solidFill>
                  <a:schemeClr val="bg1"/>
                </a:solidFill>
              </a:rPr>
              <a:t>Retrouvez des conseils pour trouver un employeur sur </a:t>
            </a:r>
            <a:r>
              <a:rPr lang="fr-FR" sz="1600" kern="0" dirty="0" smtClean="0">
                <a:solidFill>
                  <a:schemeClr val="bg1"/>
                </a:solidFill>
              </a:rPr>
              <a:t>parcoursup.gouv.fr  </a:t>
            </a:r>
            <a:endParaRPr lang="fr-FR" sz="1600" kern="0" dirty="0">
              <a:solidFill>
                <a:schemeClr val="bg1"/>
              </a:solidFill>
            </a:endParaRPr>
          </a:p>
        </p:txBody>
      </p:sp>
      <p:sp>
        <p:nvSpPr>
          <p:cNvPr id="7" name="Rectangle à coins arrondis 6"/>
          <p:cNvSpPr/>
          <p:nvPr/>
        </p:nvSpPr>
        <p:spPr>
          <a:xfrm>
            <a:off x="4170557" y="86105"/>
            <a:ext cx="4594500"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000091"/>
                </a:solidFill>
                <a:latin typeface="Arial"/>
              </a:rPr>
              <a:t>Les vœux </a:t>
            </a:r>
            <a:r>
              <a:rPr lang="fr-FR" sz="1400" b="1" kern="0" dirty="0" smtClean="0">
                <a:solidFill>
                  <a:srgbClr val="000091"/>
                </a:solidFill>
                <a:latin typeface="Arial"/>
              </a:rPr>
              <a:t>pour des formations en apprentissage</a:t>
            </a:r>
            <a:endParaRPr lang="fr-FR" sz="1400" b="1" kern="0" dirty="0">
              <a:solidFill>
                <a:srgbClr val="000091"/>
              </a:solidFill>
              <a:latin typeface="Arial"/>
            </a:endParaRPr>
          </a:p>
        </p:txBody>
      </p:sp>
    </p:spTree>
    <p:extLst>
      <p:ext uri="{BB962C8B-B14F-4D97-AF65-F5344CB8AC3E}">
        <p14:creationId xmlns="" xmlns:p14="http://schemas.microsoft.com/office/powerpoint/2010/main" val="322462942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59999" y="900000"/>
            <a:ext cx="8424000" cy="720000"/>
          </a:xfrm>
        </p:spPr>
        <p:txBody>
          <a:bodyPr/>
          <a:lstStyle/>
          <a:p>
            <a:r>
              <a:rPr lang="fr-FR" sz="2200" dirty="0"/>
              <a:t>Focus sur le secteur </a:t>
            </a:r>
            <a:r>
              <a:rPr lang="fr-FR" sz="2200" dirty="0" smtClean="0"/>
              <a:t>géographique </a:t>
            </a:r>
            <a:endParaRPr lang="fr-FR" sz="2200" dirty="0"/>
          </a:p>
        </p:txBody>
      </p:sp>
      <p:sp>
        <p:nvSpPr>
          <p:cNvPr id="3" name="Espace réservé du contenu 2"/>
          <p:cNvSpPr>
            <a:spLocks noGrp="1"/>
          </p:cNvSpPr>
          <p:nvPr>
            <p:ph sz="quarter" idx="4294967295"/>
          </p:nvPr>
        </p:nvSpPr>
        <p:spPr>
          <a:xfrm>
            <a:off x="359999" y="1419622"/>
            <a:ext cx="8523604" cy="3280966"/>
          </a:xfrm>
        </p:spPr>
        <p:txBody>
          <a:bodyPr/>
          <a:lstStyle/>
          <a:p>
            <a:pPr marL="0" lvl="1" indent="0">
              <a:buSzPct val="100000"/>
              <a:buNone/>
            </a:pPr>
            <a:r>
              <a:rPr lang="fr-FR" sz="1800" b="1" dirty="0">
                <a:solidFill>
                  <a:schemeClr val="bg1"/>
                </a:solidFill>
                <a:highlight>
                  <a:srgbClr val="0000FF"/>
                </a:highlight>
              </a:rPr>
              <a:t>Pour les formations sélectives</a:t>
            </a:r>
            <a:r>
              <a:rPr lang="fr-FR" sz="1700" b="1" dirty="0"/>
              <a:t> (BTS, BUT, IFSI, écoles…)  </a:t>
            </a:r>
            <a:r>
              <a:rPr lang="fr-FR" sz="1700" dirty="0"/>
              <a:t> </a:t>
            </a:r>
            <a:endParaRPr lang="fr-FR" dirty="0"/>
          </a:p>
          <a:p>
            <a:pPr marL="177800" lvl="1" indent="-177800">
              <a:lnSpc>
                <a:spcPct val="80000"/>
              </a:lnSpc>
              <a:buClr>
                <a:srgbClr val="EC130E"/>
              </a:buClr>
              <a:buSzPct val="100000"/>
              <a:buFont typeface="Lucida Grande"/>
              <a:buChar char="&gt;"/>
              <a:defRPr/>
            </a:pPr>
            <a:r>
              <a:rPr lang="fr-FR" sz="1600" b="1" u="sng" dirty="0">
                <a:solidFill>
                  <a:schemeClr val="tx1"/>
                </a:solidFill>
              </a:rPr>
              <a:t>Il n’y a pas de secteur géographique.</a:t>
            </a:r>
            <a:r>
              <a:rPr lang="fr-FR" sz="1600" b="1" dirty="0">
                <a:solidFill>
                  <a:schemeClr val="tx1"/>
                </a:solidFill>
              </a:rPr>
              <a:t>  </a:t>
            </a:r>
            <a:r>
              <a:rPr lang="fr-FR" sz="1600" dirty="0">
                <a:solidFill>
                  <a:schemeClr val="tx1"/>
                </a:solidFill>
              </a:rPr>
              <a:t>Les lycéens peuvent faire des vœux pour les formations qui les intéressent où qu’elles soient, dans leur académie ou en dehors.</a:t>
            </a:r>
            <a:r>
              <a:rPr lang="fr-FR" sz="1600" b="1" u="sng" dirty="0">
                <a:solidFill>
                  <a:schemeClr val="tx1"/>
                </a:solidFill>
              </a:rPr>
              <a:t> </a:t>
            </a:r>
            <a:endParaRPr lang="fr-FR" sz="1700" dirty="0">
              <a:solidFill>
                <a:schemeClr val="tx1"/>
              </a:solidFill>
            </a:endParaRPr>
          </a:p>
          <a:p>
            <a:pPr marL="177800" lvl="1" indent="-177800">
              <a:lnSpc>
                <a:spcPct val="80000"/>
              </a:lnSpc>
              <a:buClr>
                <a:srgbClr val="EC130E"/>
              </a:buClr>
              <a:buSzPct val="100000"/>
              <a:buFont typeface="Lucida Grande"/>
              <a:buChar char="&gt;"/>
              <a:defRPr/>
            </a:pPr>
            <a:endParaRPr lang="fr-FR" sz="1700" b="1" dirty="0">
              <a:solidFill>
                <a:srgbClr val="F28E65"/>
              </a:solidFill>
            </a:endParaRPr>
          </a:p>
          <a:p>
            <a:pPr marL="0" lvl="1" indent="0">
              <a:lnSpc>
                <a:spcPct val="80000"/>
              </a:lnSpc>
              <a:buClr>
                <a:srgbClr val="EC130E"/>
              </a:buClr>
              <a:buSzPct val="100000"/>
              <a:buNone/>
              <a:defRPr/>
            </a:pPr>
            <a:r>
              <a:rPr lang="fr-FR" sz="1800" b="1" dirty="0">
                <a:solidFill>
                  <a:schemeClr val="bg1"/>
                </a:solidFill>
                <a:highlight>
                  <a:srgbClr val="0000FF"/>
                </a:highlight>
              </a:rPr>
              <a:t>Pour les formations non-sélectives</a:t>
            </a:r>
            <a:r>
              <a:rPr lang="fr-FR" sz="1700" b="1" dirty="0"/>
              <a:t> (licences, PPPE, PASS)</a:t>
            </a:r>
            <a:r>
              <a:rPr lang="fr-FR" sz="1700" dirty="0"/>
              <a:t> </a:t>
            </a:r>
            <a:endParaRPr lang="fr-FR" sz="1700" dirty="0">
              <a:cs typeface="Arial"/>
            </a:endParaRPr>
          </a:p>
          <a:p>
            <a:pPr marL="177800" lvl="1" indent="-177800">
              <a:lnSpc>
                <a:spcPct val="90000"/>
              </a:lnSpc>
              <a:buClr>
                <a:srgbClr val="EC130E"/>
              </a:buClr>
              <a:buSzPct val="100000"/>
              <a:buFont typeface="Lucida Grande"/>
              <a:buChar char="&gt;"/>
              <a:defRPr/>
            </a:pPr>
            <a:r>
              <a:rPr lang="fr-FR" sz="1500" dirty="0">
                <a:solidFill>
                  <a:schemeClr val="tx1"/>
                </a:solidFill>
              </a:rPr>
              <a:t>Les lycéens peuvent faire des vœux pour les formations qui les intéressent dans leur académie ou en dehors. Lorsque la licence, le PPPE ou le PASS est très demandé, </a:t>
            </a:r>
            <a:r>
              <a:rPr lang="fr-FR" sz="1500" b="1" dirty="0">
                <a:solidFill>
                  <a:schemeClr val="tx1"/>
                </a:solidFill>
              </a:rPr>
              <a:t>une priorité au secteur géographique (généralement l’académie) s’applique : </a:t>
            </a:r>
            <a:r>
              <a:rPr lang="fr-FR" sz="1500" dirty="0">
                <a:solidFill>
                  <a:schemeClr val="tx1"/>
                </a:solidFill>
              </a:rPr>
              <a:t>un pourcentage maximum de candidats résidant en dehors du secteur géographique est alors fixé par le recteur. </a:t>
            </a:r>
          </a:p>
          <a:p>
            <a:pPr marL="177800" lvl="1" indent="-177800">
              <a:lnSpc>
                <a:spcPct val="90000"/>
              </a:lnSpc>
              <a:buClr>
                <a:srgbClr val="EC130E"/>
              </a:buClr>
              <a:buSzPct val="100000"/>
              <a:buFont typeface="Lucida Grande"/>
              <a:buChar char="&gt;"/>
              <a:defRPr/>
            </a:pPr>
            <a:r>
              <a:rPr lang="fr-FR" sz="1500" dirty="0">
                <a:solidFill>
                  <a:schemeClr val="tx1"/>
                </a:solidFill>
              </a:rPr>
              <a:t>L’appartenance ou non au secteur est affichée aux candidats. Les pourcentages fixés par les recteurs seront affichés sur Parcoursup avant le début de la phase d’admission. </a:t>
            </a:r>
          </a:p>
          <a:p>
            <a:pPr marL="0" lvl="1" indent="0">
              <a:buSzPct val="100000"/>
              <a:buNone/>
              <a:defRPr/>
            </a:pPr>
            <a:r>
              <a:rPr lang="fr-FR" sz="900" dirty="0"/>
              <a:t>          </a:t>
            </a:r>
            <a:endParaRPr lang="fr-FR" sz="900" b="1" dirty="0">
              <a:solidFill>
                <a:srgbClr val="F28E65"/>
              </a:solidFill>
            </a:endParaRPr>
          </a:p>
          <a:p>
            <a:endParaRPr lang="fr-FR" dirty="0"/>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pPr/>
              <a:t>15</a:t>
            </a:fld>
            <a:endParaRPr lang="fr-FR"/>
          </a:p>
        </p:txBody>
      </p:sp>
      <p:sp>
        <p:nvSpPr>
          <p:cNvPr id="7" name="Rectangle à coins arrondis 6"/>
          <p:cNvSpPr/>
          <p:nvPr/>
        </p:nvSpPr>
        <p:spPr>
          <a:xfrm>
            <a:off x="4886325" y="86105"/>
            <a:ext cx="3878731"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000091"/>
                </a:solidFill>
                <a:latin typeface="Arial"/>
              </a:rPr>
              <a:t>Des formations sur l’ensemble du territoire</a:t>
            </a:r>
          </a:p>
        </p:txBody>
      </p:sp>
    </p:spTree>
    <p:extLst>
      <p:ext uri="{BB962C8B-B14F-4D97-AF65-F5344CB8AC3E}">
        <p14:creationId xmlns="" xmlns:p14="http://schemas.microsoft.com/office/powerpoint/2010/main" val="32765335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59999" y="900000"/>
            <a:ext cx="8424000" cy="720000"/>
          </a:xfrm>
        </p:spPr>
        <p:txBody>
          <a:bodyPr/>
          <a:lstStyle/>
          <a:p>
            <a:r>
              <a:rPr lang="fr-FR" sz="2200" dirty="0"/>
              <a:t>La demande de césure : mode d’emploi </a:t>
            </a:r>
          </a:p>
        </p:txBody>
      </p:sp>
      <p:sp>
        <p:nvSpPr>
          <p:cNvPr id="3" name="Espace réservé du contenu 2"/>
          <p:cNvSpPr>
            <a:spLocks noGrp="1"/>
          </p:cNvSpPr>
          <p:nvPr>
            <p:ph sz="quarter" idx="4294967295"/>
          </p:nvPr>
        </p:nvSpPr>
        <p:spPr>
          <a:xfrm>
            <a:off x="342337" y="1419623"/>
            <a:ext cx="8441663" cy="3312368"/>
          </a:xfrm>
        </p:spPr>
        <p:txBody>
          <a:bodyPr/>
          <a:lstStyle/>
          <a:p>
            <a:pPr lvl="0" defTabSz="457200">
              <a:spcBef>
                <a:spcPct val="20000"/>
              </a:spcBef>
              <a:spcAft>
                <a:spcPts val="0"/>
              </a:spcAft>
              <a:buClr>
                <a:srgbClr val="FF0000"/>
              </a:buClr>
              <a:buSzPct val="100000"/>
            </a:pPr>
            <a:r>
              <a:rPr lang="fr-FR" sz="1400" b="1" dirty="0">
                <a:solidFill>
                  <a:schemeClr val="bg1"/>
                </a:solidFill>
                <a:highlight>
                  <a:srgbClr val="0000FF"/>
                </a:highlight>
              </a:rPr>
              <a:t>Un lycéen peut demander une césure directement après le bac</a:t>
            </a:r>
            <a:r>
              <a:rPr lang="fr-FR" sz="1600" b="1" dirty="0"/>
              <a:t> </a:t>
            </a:r>
            <a:r>
              <a:rPr lang="fr-FR" sz="1600" dirty="0"/>
              <a:t>: </a:t>
            </a:r>
            <a:r>
              <a:rPr lang="fr-FR" sz="1600" dirty="0">
                <a:solidFill>
                  <a:schemeClr val="tx1"/>
                </a:solidFill>
              </a:rPr>
              <a:t>possibilité de suspendre temporairement une formation afin d’acquérir une expérience utile pour son projet de formation (partir à l’étranger, réaliser un projet associatif, entrepreneurial etc…)</a:t>
            </a:r>
            <a:endParaRPr lang="fr-FR" sz="800" dirty="0">
              <a:solidFill>
                <a:schemeClr val="tx1"/>
              </a:solidFill>
            </a:endParaRPr>
          </a:p>
          <a:p>
            <a:pPr lvl="0" defTabSz="457200">
              <a:spcBef>
                <a:spcPct val="20000"/>
              </a:spcBef>
              <a:spcAft>
                <a:spcPts val="0"/>
              </a:spcAft>
              <a:buClr>
                <a:srgbClr val="FF0000"/>
              </a:buClr>
              <a:buSzPct val="100000"/>
            </a:pPr>
            <a:endParaRPr lang="fr-FR" sz="900" dirty="0">
              <a:solidFill>
                <a:schemeClr val="tx1"/>
              </a:solidFill>
            </a:endParaRPr>
          </a:p>
          <a:p>
            <a:pPr marL="446088" lvl="1" indent="-268288" defTabSz="457200">
              <a:spcBef>
                <a:spcPct val="20000"/>
              </a:spcBef>
              <a:spcAft>
                <a:spcPts val="0"/>
              </a:spcAft>
              <a:buClr>
                <a:srgbClr val="FF0000"/>
              </a:buClr>
              <a:buFont typeface="Arial-ItalicMT" charset="0"/>
              <a:buChar char="&gt;"/>
            </a:pPr>
            <a:r>
              <a:rPr lang="fr-FR" sz="1400" b="1" dirty="0"/>
              <a:t>Durée la césure : </a:t>
            </a:r>
            <a:r>
              <a:rPr lang="fr-FR" sz="1400" dirty="0">
                <a:solidFill>
                  <a:schemeClr val="tx1"/>
                </a:solidFill>
              </a:rPr>
              <a:t>d’un semestre à une année universitaire </a:t>
            </a:r>
            <a:endParaRPr lang="fr-FR" sz="1400" dirty="0">
              <a:solidFill>
                <a:schemeClr val="tx1"/>
              </a:solidFill>
              <a:cs typeface="Arial"/>
            </a:endParaRPr>
          </a:p>
          <a:p>
            <a:pPr marL="446088" lvl="1" indent="-268288" defTabSz="457200">
              <a:spcBef>
                <a:spcPct val="20000"/>
              </a:spcBef>
              <a:spcAft>
                <a:spcPts val="0"/>
              </a:spcAft>
              <a:buClr>
                <a:srgbClr val="FF0000"/>
              </a:buClr>
              <a:buFont typeface="Arial-ItalicMT" charset="0"/>
              <a:buChar char="&gt;"/>
            </a:pPr>
            <a:r>
              <a:rPr lang="fr-FR" sz="1400" b="1" dirty="0"/>
              <a:t>Demande de césure à signaler lors de la saisie des vœux sur Parcoursup</a:t>
            </a:r>
            <a:r>
              <a:rPr lang="fr-FR" sz="1400" b="1" dirty="0">
                <a:solidFill>
                  <a:schemeClr val="tx1"/>
                </a:solidFill>
              </a:rPr>
              <a:t> </a:t>
            </a:r>
            <a:r>
              <a:rPr lang="fr-FR" sz="1400" dirty="0">
                <a:solidFill>
                  <a:schemeClr val="tx1"/>
                </a:solidFill>
              </a:rPr>
              <a:t>(en cochant la case « césure »)</a:t>
            </a:r>
            <a:endParaRPr lang="fr-FR" sz="1400" dirty="0">
              <a:solidFill>
                <a:schemeClr val="tx1"/>
              </a:solidFill>
              <a:cs typeface="Arial"/>
            </a:endParaRPr>
          </a:p>
          <a:p>
            <a:pPr marL="446088" lvl="1" indent="-268288" defTabSz="457200">
              <a:spcBef>
                <a:spcPct val="20000"/>
              </a:spcBef>
              <a:spcAft>
                <a:spcPts val="0"/>
              </a:spcAft>
              <a:buClr>
                <a:srgbClr val="FF0000"/>
              </a:buClr>
              <a:buFont typeface="Arial-ItalicMT" charset="0"/>
              <a:buChar char="&gt;"/>
            </a:pPr>
            <a:r>
              <a:rPr lang="fr-FR" sz="1400" b="1" dirty="0"/>
              <a:t>L’établissement prend connaissance de la demande de césure après que le lycéen a accepté définitivement la proposition d’admission </a:t>
            </a:r>
            <a:r>
              <a:rPr lang="fr-FR" sz="1600" b="1" dirty="0"/>
              <a:t>&gt;</a:t>
            </a:r>
            <a:r>
              <a:rPr lang="fr-FR" sz="1400" b="1" dirty="0"/>
              <a:t> </a:t>
            </a:r>
            <a:r>
              <a:rPr lang="fr-FR" sz="1400" dirty="0">
                <a:solidFill>
                  <a:schemeClr val="tx1"/>
                </a:solidFill>
              </a:rPr>
              <a:t>Le lycéen contacte la formation pour s’y inscrire et savoir comment déposer sa demande de césure</a:t>
            </a:r>
            <a:endParaRPr lang="fr-FR" sz="1400" dirty="0">
              <a:solidFill>
                <a:schemeClr val="tx1"/>
              </a:solidFill>
              <a:cs typeface="Arial"/>
            </a:endParaRPr>
          </a:p>
          <a:p>
            <a:pPr marL="446088" lvl="1" indent="-268288" defTabSz="457200">
              <a:spcBef>
                <a:spcPct val="20000"/>
              </a:spcBef>
              <a:spcAft>
                <a:spcPts val="0"/>
              </a:spcAft>
              <a:buClr>
                <a:srgbClr val="FF0000"/>
              </a:buClr>
              <a:buFont typeface="Arial-ItalicMT" charset="0"/>
              <a:buChar char="&gt;"/>
            </a:pPr>
            <a:r>
              <a:rPr lang="fr-FR" sz="1400" b="1" dirty="0"/>
              <a:t>La césure n’est pas accordée de droit</a:t>
            </a:r>
            <a:r>
              <a:rPr lang="fr-FR" sz="1400" dirty="0">
                <a:solidFill>
                  <a:schemeClr val="tx1"/>
                </a:solidFill>
              </a:rPr>
              <a:t> : une lettre de motivation précisant les objectifs et le projet envisagés pour cette césure doit être adressée au président ou directeur de l’établissement</a:t>
            </a:r>
            <a:endParaRPr lang="fr-FR" sz="1400" dirty="0">
              <a:solidFill>
                <a:schemeClr val="tx1"/>
              </a:solidFill>
              <a:cs typeface="Arial"/>
            </a:endParaRPr>
          </a:p>
          <a:p>
            <a:pPr marL="446088" lvl="1" indent="-268288" defTabSz="457200">
              <a:spcBef>
                <a:spcPct val="20000"/>
              </a:spcBef>
              <a:spcAft>
                <a:spcPts val="0"/>
              </a:spcAft>
              <a:buClr>
                <a:srgbClr val="FF0000"/>
              </a:buClr>
              <a:buFont typeface="Arial-ItalicMT" charset="0"/>
              <a:buChar char="&gt;"/>
            </a:pPr>
            <a:r>
              <a:rPr lang="fr-FR" sz="1400" b="1" dirty="0"/>
              <a:t>A l’issue de la césure, l’étudiant pourra réintégrer la formation s’il le souhaite sans repasser par Parcoursup</a:t>
            </a:r>
            <a:endParaRPr lang="fr-FR" sz="1400" b="1" dirty="0">
              <a:cs typeface="Arial"/>
            </a:endParaRPr>
          </a:p>
          <a:p>
            <a:endParaRPr lang="fr-FR" dirty="0"/>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pPr/>
              <a:t>16</a:t>
            </a:fld>
            <a:endParaRPr lang="fr-FR"/>
          </a:p>
        </p:txBody>
      </p:sp>
      <p:sp>
        <p:nvSpPr>
          <p:cNvPr id="7" name="Rectangle à coins arrondis 6"/>
          <p:cNvSpPr/>
          <p:nvPr/>
        </p:nvSpPr>
        <p:spPr>
          <a:xfrm>
            <a:off x="5453271" y="86105"/>
            <a:ext cx="3311786"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000091"/>
                </a:solidFill>
                <a:latin typeface="Arial"/>
              </a:rPr>
              <a:t>Faire le choix de la césure</a:t>
            </a:r>
          </a:p>
        </p:txBody>
      </p:sp>
    </p:spTree>
    <p:extLst>
      <p:ext uri="{BB962C8B-B14F-4D97-AF65-F5344CB8AC3E}">
        <p14:creationId xmlns="" xmlns:p14="http://schemas.microsoft.com/office/powerpoint/2010/main" val="16453363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fld id="{6F42726C-76A3-45BB-9E3B-0F2EB6320166}" type="datetime1">
              <a:rPr lang="fr-FR" cap="all" smtClean="0"/>
              <a:pPr algn="r"/>
              <a:t>10/01/2025</a:t>
            </a:fld>
            <a:endParaRPr lang="fr-FR" cap="all" dirty="0"/>
          </a:p>
        </p:txBody>
      </p:sp>
      <p:sp>
        <p:nvSpPr>
          <p:cNvPr id="3" name="Espace réservé du numéro de diapositive 2"/>
          <p:cNvSpPr>
            <a:spLocks noGrp="1"/>
          </p:cNvSpPr>
          <p:nvPr>
            <p:ph type="sldNum" sz="quarter" idx="12"/>
          </p:nvPr>
        </p:nvSpPr>
        <p:spPr/>
        <p:txBody>
          <a:bodyPr/>
          <a:lstStyle/>
          <a:p>
            <a:fld id="{733122C9-A0B9-462F-8757-0847AD287B63}" type="slidenum">
              <a:rPr lang="fr-FR" smtClean="0"/>
              <a:pPr/>
              <a:t>17</a:t>
            </a:fld>
            <a:endParaRPr lang="fr-FR" dirty="0"/>
          </a:p>
        </p:txBody>
      </p:sp>
      <p:pic>
        <p:nvPicPr>
          <p:cNvPr id="4" name="Image 3"/>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xmlns="" val="859641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69524" y="837886"/>
            <a:ext cx="8424000" cy="447614"/>
          </a:xfrm>
        </p:spPr>
        <p:txBody>
          <a:bodyPr/>
          <a:lstStyle/>
          <a:p>
            <a:r>
              <a:rPr lang="fr-FR" sz="2200" dirty="0"/>
              <a:t>Finaliser son dossier et confirmer vos vœux </a:t>
            </a:r>
          </a:p>
        </p:txBody>
      </p:sp>
      <p:sp>
        <p:nvSpPr>
          <p:cNvPr id="3" name="Espace réservé du contenu 2"/>
          <p:cNvSpPr>
            <a:spLocks noGrp="1"/>
          </p:cNvSpPr>
          <p:nvPr>
            <p:ph sz="quarter" idx="4294967295"/>
          </p:nvPr>
        </p:nvSpPr>
        <p:spPr>
          <a:xfrm>
            <a:off x="369124" y="1248479"/>
            <a:ext cx="8424000" cy="3291870"/>
          </a:xfrm>
        </p:spPr>
        <p:txBody>
          <a:bodyPr/>
          <a:lstStyle/>
          <a:p>
            <a:pPr lvl="0" defTabSz="457200">
              <a:spcBef>
                <a:spcPct val="20000"/>
              </a:spcBef>
              <a:spcAft>
                <a:spcPts val="0"/>
              </a:spcAft>
              <a:buClr>
                <a:srgbClr val="FF0000"/>
              </a:buClr>
              <a:buSzPct val="100000"/>
              <a:defRPr/>
            </a:pPr>
            <a:r>
              <a:rPr lang="fr-FR" sz="1800" b="1" dirty="0"/>
              <a:t>Pour que les vœux saisis deviennent définitifs sur Parcoursup, les candidats doivent obligatoirement :</a:t>
            </a:r>
            <a:endParaRPr lang="fr-FR" sz="1200" dirty="0"/>
          </a:p>
          <a:p>
            <a:pPr marL="177800" lvl="0" indent="-177800" defTabSz="457200">
              <a:spcBef>
                <a:spcPct val="20000"/>
              </a:spcBef>
              <a:spcAft>
                <a:spcPts val="0"/>
              </a:spcAft>
              <a:buClr>
                <a:srgbClr val="FF0000"/>
              </a:buClr>
              <a:buSzPct val="100000"/>
              <a:buFont typeface="Lucida Grande"/>
              <a:buChar char="&gt;"/>
              <a:defRPr/>
            </a:pPr>
            <a:r>
              <a:rPr lang="fr-FR" sz="2000" b="1" dirty="0">
                <a:solidFill>
                  <a:srgbClr val="F28E65"/>
                </a:solidFill>
              </a:rPr>
              <a:t> </a:t>
            </a:r>
            <a:r>
              <a:rPr lang="fr-FR" sz="1800" b="1" dirty="0">
                <a:solidFill>
                  <a:schemeClr val="bg1"/>
                </a:solidFill>
                <a:highlight>
                  <a:srgbClr val="0000FF"/>
                </a:highlight>
              </a:rPr>
              <a:t>Compléter leur dossier :</a:t>
            </a:r>
            <a:r>
              <a:rPr lang="fr-FR" sz="2000" b="1" dirty="0"/>
              <a:t> </a:t>
            </a:r>
            <a:endParaRPr lang="fr-FR" sz="2000" dirty="0"/>
          </a:p>
          <a:p>
            <a:pPr marL="609800" lvl="2" indent="-177800" defTabSz="457200">
              <a:spcBef>
                <a:spcPct val="20000"/>
              </a:spcBef>
              <a:spcAft>
                <a:spcPts val="0"/>
              </a:spcAft>
              <a:buClr>
                <a:srgbClr val="FF0000"/>
              </a:buClr>
              <a:buFont typeface="Lucida Grande"/>
              <a:buChar char="&gt;"/>
              <a:defRPr/>
            </a:pPr>
            <a:r>
              <a:rPr lang="fr-FR" sz="1600" dirty="0" smtClean="0">
                <a:solidFill>
                  <a:schemeClr val="tx1"/>
                </a:solidFill>
              </a:rPr>
              <a:t>rubrique </a:t>
            </a:r>
            <a:r>
              <a:rPr lang="fr-FR" sz="1600" dirty="0">
                <a:solidFill>
                  <a:schemeClr val="tx1"/>
                </a:solidFill>
              </a:rPr>
              <a:t>« préférence et autres projets </a:t>
            </a:r>
            <a:r>
              <a:rPr lang="fr-FR" sz="1600" dirty="0" smtClean="0">
                <a:solidFill>
                  <a:schemeClr val="tx1"/>
                </a:solidFill>
              </a:rPr>
              <a:t>»</a:t>
            </a:r>
          </a:p>
          <a:p>
            <a:pPr marL="609800" lvl="2" indent="-177800" defTabSz="457200">
              <a:spcBef>
                <a:spcPct val="20000"/>
              </a:spcBef>
              <a:spcAft>
                <a:spcPts val="0"/>
              </a:spcAft>
              <a:buClr>
                <a:srgbClr val="FF0000"/>
              </a:buClr>
              <a:buFont typeface="Lucida Grande"/>
              <a:buChar char="&gt;"/>
              <a:defRPr/>
            </a:pPr>
            <a:r>
              <a:rPr lang="fr-FR" sz="1600" dirty="0">
                <a:solidFill>
                  <a:schemeClr val="tx1"/>
                </a:solidFill>
              </a:rPr>
              <a:t>Lettre de motivation par vœu </a:t>
            </a:r>
            <a:r>
              <a:rPr lang="fr-FR" sz="1600" b="1" dirty="0">
                <a:solidFill>
                  <a:schemeClr val="tx1"/>
                </a:solidFill>
              </a:rPr>
              <a:t>uniquement lorsque la formation l’a demandée</a:t>
            </a:r>
            <a:endParaRPr lang="fr-FR" sz="1600" b="1" dirty="0">
              <a:solidFill>
                <a:schemeClr val="tx1"/>
              </a:solidFill>
              <a:cs typeface="Arial"/>
            </a:endParaRPr>
          </a:p>
          <a:p>
            <a:pPr marL="609800" lvl="2" indent="-177800" defTabSz="457200">
              <a:spcBef>
                <a:spcPct val="20000"/>
              </a:spcBef>
              <a:spcAft>
                <a:spcPts val="0"/>
              </a:spcAft>
              <a:buClr>
                <a:srgbClr val="FF0000"/>
              </a:buClr>
              <a:buFont typeface="Lucida Grande"/>
              <a:buChar char="&gt;"/>
              <a:defRPr/>
            </a:pPr>
            <a:r>
              <a:rPr lang="fr-FR" sz="1600" dirty="0" smtClean="0">
                <a:solidFill>
                  <a:schemeClr val="tx1"/>
                </a:solidFill>
              </a:rPr>
              <a:t>pièces </a:t>
            </a:r>
            <a:r>
              <a:rPr lang="fr-FR" sz="1600" dirty="0">
                <a:solidFill>
                  <a:schemeClr val="tx1"/>
                </a:solidFill>
              </a:rPr>
              <a:t>complémentaires demandées par certaines </a:t>
            </a:r>
            <a:r>
              <a:rPr lang="fr-FR" sz="1600" dirty="0" smtClean="0">
                <a:solidFill>
                  <a:schemeClr val="tx1"/>
                </a:solidFill>
              </a:rPr>
              <a:t>formations</a:t>
            </a:r>
            <a:endParaRPr lang="fr-FR" sz="1600" dirty="0">
              <a:solidFill>
                <a:schemeClr val="tx1"/>
              </a:solidFill>
              <a:cs typeface="Arial"/>
            </a:endParaRPr>
          </a:p>
          <a:p>
            <a:pPr marL="609800" lvl="2" indent="-177800" defTabSz="457200">
              <a:spcBef>
                <a:spcPct val="20000"/>
              </a:spcBef>
              <a:spcAft>
                <a:spcPts val="0"/>
              </a:spcAft>
              <a:buClr>
                <a:srgbClr val="FF0000"/>
              </a:buClr>
              <a:buFont typeface="Lucida Grande"/>
              <a:buChar char="&gt;"/>
              <a:defRPr/>
            </a:pPr>
            <a:r>
              <a:rPr lang="fr-FR" sz="1600" dirty="0" smtClean="0">
                <a:solidFill>
                  <a:schemeClr val="tx1"/>
                </a:solidFill>
              </a:rPr>
              <a:t>rubrique </a:t>
            </a:r>
            <a:r>
              <a:rPr lang="fr-FR" sz="1600" dirty="0">
                <a:solidFill>
                  <a:schemeClr val="tx1"/>
                </a:solidFill>
              </a:rPr>
              <a:t>« activités et centres d’intérêt » (facultative)</a:t>
            </a:r>
            <a:endParaRPr lang="fr-FR" sz="1600" dirty="0">
              <a:solidFill>
                <a:schemeClr val="tx1"/>
              </a:solidFill>
              <a:cs typeface="Arial"/>
            </a:endParaRPr>
          </a:p>
          <a:p>
            <a:pPr marL="177800" lvl="0" indent="-177800" defTabSz="457200">
              <a:spcBef>
                <a:spcPct val="20000"/>
              </a:spcBef>
              <a:spcAft>
                <a:spcPts val="0"/>
              </a:spcAft>
              <a:buClr>
                <a:srgbClr val="FF0000"/>
              </a:buClr>
              <a:buSzPct val="100000"/>
              <a:buFont typeface="Lucida Grande"/>
              <a:buChar char="&gt;"/>
              <a:defRPr/>
            </a:pPr>
            <a:r>
              <a:rPr lang="fr-FR" sz="2000" b="1" dirty="0">
                <a:solidFill>
                  <a:srgbClr val="F28E65"/>
                </a:solidFill>
              </a:rPr>
              <a:t> </a:t>
            </a:r>
            <a:r>
              <a:rPr lang="fr-FR" sz="1800" b="1" dirty="0">
                <a:solidFill>
                  <a:schemeClr val="bg1"/>
                </a:solidFill>
                <a:highlight>
                  <a:srgbClr val="0000FF"/>
                </a:highlight>
              </a:rPr>
              <a:t>Confirmer chacun de leurs vœux</a:t>
            </a:r>
          </a:p>
          <a:p>
            <a:endParaRPr lang="fr-FR" sz="900" dirty="0"/>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pPr/>
              <a:t>18</a:t>
            </a:fld>
            <a:endParaRPr lang="fr-FR"/>
          </a:p>
        </p:txBody>
      </p:sp>
      <p:sp>
        <p:nvSpPr>
          <p:cNvPr id="7" name="Rectangle à coins arrondis 6"/>
          <p:cNvSpPr/>
          <p:nvPr/>
        </p:nvSpPr>
        <p:spPr>
          <a:xfrm>
            <a:off x="1187967" y="3820269"/>
            <a:ext cx="6786314" cy="720080"/>
          </a:xfrm>
          <a:prstGeom prst="roundRect">
            <a:avLst/>
          </a:prstGeom>
          <a:solidFill>
            <a:srgbClr val="FFCA00"/>
          </a:solidFill>
          <a:ln>
            <a:noFill/>
          </a:ln>
          <a:effectLst>
            <a:outerShdw blurRad="50800" dist="38100" dir="2700000" algn="tl" rotWithShape="0">
              <a:prstClr val="black">
                <a:alpha val="50000"/>
              </a:prstClr>
            </a:outerShdw>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fr-FR" sz="1600" b="1" dirty="0">
                <a:solidFill>
                  <a:schemeClr val="tx1"/>
                </a:solidFill>
              </a:rPr>
              <a:t>Un vœu non confirmé avant le </a:t>
            </a:r>
            <a:r>
              <a:rPr lang="fr-FR" sz="1600" b="1" dirty="0" smtClean="0">
                <a:solidFill>
                  <a:schemeClr val="tx1"/>
                </a:solidFill>
              </a:rPr>
              <a:t>2 </a:t>
            </a:r>
            <a:r>
              <a:rPr lang="fr-FR" sz="1600" b="1" dirty="0">
                <a:solidFill>
                  <a:schemeClr val="tx1"/>
                </a:solidFill>
              </a:rPr>
              <a:t>avril </a:t>
            </a:r>
            <a:r>
              <a:rPr lang="fr-FR" sz="1600" b="1" dirty="0" smtClean="0">
                <a:solidFill>
                  <a:schemeClr val="tx1"/>
                </a:solidFill>
              </a:rPr>
              <a:t>2025 </a:t>
            </a:r>
            <a:r>
              <a:rPr lang="fr-FR" sz="1600" b="1" dirty="0">
                <a:solidFill>
                  <a:schemeClr val="tx1"/>
                </a:solidFill>
              </a:rPr>
              <a:t>(23h59 - heure de Paris) </a:t>
            </a:r>
          </a:p>
          <a:p>
            <a:pPr algn="ctr">
              <a:defRPr/>
            </a:pPr>
            <a:r>
              <a:rPr lang="fr-FR" sz="1600" b="1" dirty="0">
                <a:solidFill>
                  <a:schemeClr val="tx1"/>
                </a:solidFill>
              </a:rPr>
              <a:t>ne sera pas examiné par la formation</a:t>
            </a:r>
          </a:p>
        </p:txBody>
      </p:sp>
      <p:sp>
        <p:nvSpPr>
          <p:cNvPr id="8" name="Rectangle à coins arrondis 7"/>
          <p:cNvSpPr/>
          <p:nvPr/>
        </p:nvSpPr>
        <p:spPr>
          <a:xfrm>
            <a:off x="6143625" y="86105"/>
            <a:ext cx="2621431"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000091"/>
                </a:solidFill>
                <a:latin typeface="Arial"/>
              </a:rPr>
              <a:t>Jusqu’au </a:t>
            </a:r>
            <a:r>
              <a:rPr lang="fr-FR" sz="1400" b="1" kern="0" dirty="0" smtClean="0">
                <a:solidFill>
                  <a:srgbClr val="000091"/>
                </a:solidFill>
                <a:latin typeface="Arial"/>
              </a:rPr>
              <a:t>2 </a:t>
            </a:r>
            <a:r>
              <a:rPr lang="fr-FR" sz="1400" b="1" kern="0" dirty="0">
                <a:solidFill>
                  <a:srgbClr val="000091"/>
                </a:solidFill>
                <a:latin typeface="Arial"/>
              </a:rPr>
              <a:t>avril </a:t>
            </a:r>
            <a:r>
              <a:rPr lang="fr-FR" sz="1400" b="1" kern="0" dirty="0" smtClean="0">
                <a:solidFill>
                  <a:srgbClr val="000091"/>
                </a:solidFill>
                <a:latin typeface="Arial"/>
              </a:rPr>
              <a:t>2025 </a:t>
            </a:r>
            <a:r>
              <a:rPr lang="fr-FR" sz="1400" b="1" kern="0" dirty="0">
                <a:solidFill>
                  <a:srgbClr val="000091"/>
                </a:solidFill>
                <a:latin typeface="Arial"/>
              </a:rPr>
              <a:t>inclus</a:t>
            </a:r>
          </a:p>
        </p:txBody>
      </p:sp>
    </p:spTree>
    <p:extLst>
      <p:ext uri="{BB962C8B-B14F-4D97-AF65-F5344CB8AC3E}">
        <p14:creationId xmlns="" xmlns:p14="http://schemas.microsoft.com/office/powerpoint/2010/main" val="285046294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42336" y="938763"/>
            <a:ext cx="8424000" cy="720000"/>
          </a:xfrm>
        </p:spPr>
        <p:txBody>
          <a:bodyPr/>
          <a:lstStyle/>
          <a:p>
            <a:r>
              <a:rPr lang="fr-FR" sz="2200" dirty="0"/>
              <a:t>La rubrique « Activités et centre d’intérêts » </a:t>
            </a:r>
          </a:p>
        </p:txBody>
      </p:sp>
      <p:sp>
        <p:nvSpPr>
          <p:cNvPr id="3" name="Espace réservé du contenu 2"/>
          <p:cNvSpPr>
            <a:spLocks noGrp="1"/>
          </p:cNvSpPr>
          <p:nvPr>
            <p:ph sz="quarter" idx="4294967295"/>
          </p:nvPr>
        </p:nvSpPr>
        <p:spPr>
          <a:xfrm>
            <a:off x="362646" y="1491630"/>
            <a:ext cx="8424000" cy="2774378"/>
          </a:xfrm>
        </p:spPr>
        <p:txBody>
          <a:bodyPr/>
          <a:lstStyle/>
          <a:p>
            <a:r>
              <a:rPr lang="fr-FR" sz="1600" b="1" dirty="0">
                <a:solidFill>
                  <a:schemeClr val="bg1"/>
                </a:solidFill>
                <a:highlight>
                  <a:srgbClr val="0000FF"/>
                </a:highlight>
              </a:rPr>
              <a:t>Rubrique facultative où le candidat </a:t>
            </a:r>
            <a:r>
              <a:rPr lang="fr-FR" sz="1600" b="1" dirty="0"/>
              <a:t>: </a:t>
            </a:r>
          </a:p>
          <a:p>
            <a:pPr marL="285750" indent="-285750">
              <a:buClr>
                <a:srgbClr val="EC130E"/>
              </a:buClr>
              <a:buFont typeface="Arial" panose="020B0604020202020204" pitchFamily="34" charset="0"/>
              <a:buChar char="•"/>
            </a:pPr>
            <a:r>
              <a:rPr lang="fr-FR" sz="1600" b="1" dirty="0"/>
              <a:t>renseigne des informations qui ne sont pas liées à sa scolarité et que le candidat souhaite porter à la connaissance des formations </a:t>
            </a:r>
            <a:r>
              <a:rPr lang="fr-FR" sz="1600" dirty="0">
                <a:solidFill>
                  <a:schemeClr val="tx1"/>
                </a:solidFill>
              </a:rPr>
              <a:t>(ex : activités extra-scolaires, </a:t>
            </a:r>
            <a:r>
              <a:rPr lang="fr-FR" sz="1600" dirty="0" smtClean="0">
                <a:solidFill>
                  <a:schemeClr val="tx1"/>
                </a:solidFill>
              </a:rPr>
              <a:t>stages </a:t>
            </a:r>
            <a:r>
              <a:rPr lang="fr-FR" sz="1600" dirty="0">
                <a:solidFill>
                  <a:schemeClr val="tx1"/>
                </a:solidFill>
              </a:rPr>
              <a:t>/ job, pratiques culturelles ou </a:t>
            </a:r>
            <a:r>
              <a:rPr lang="fr-FR" sz="1600" dirty="0" smtClean="0">
                <a:solidFill>
                  <a:schemeClr val="tx1"/>
                </a:solidFill>
              </a:rPr>
              <a:t>sportives, etc.)</a:t>
            </a:r>
            <a:endParaRPr lang="fr-FR" sz="1600" dirty="0">
              <a:solidFill>
                <a:schemeClr val="tx1"/>
              </a:solidFill>
            </a:endParaRPr>
          </a:p>
          <a:p>
            <a:pPr marL="285750" indent="-285750">
              <a:buClr>
                <a:srgbClr val="EC130E"/>
              </a:buClr>
              <a:buFont typeface="Arial" panose="020B0604020202020204" pitchFamily="34" charset="0"/>
              <a:buChar char="•"/>
            </a:pPr>
            <a:r>
              <a:rPr lang="fr-FR" sz="1600" dirty="0">
                <a:solidFill>
                  <a:schemeClr val="tx1"/>
                </a:solidFill>
              </a:rPr>
              <a:t>Un espace pour </a:t>
            </a:r>
            <a:r>
              <a:rPr lang="fr-FR" sz="1600" b="1" dirty="0"/>
              <a:t>faire connaitre ses engagements </a:t>
            </a:r>
            <a:r>
              <a:rPr lang="fr-FR" sz="1600" dirty="0">
                <a:solidFill>
                  <a:schemeClr val="tx1"/>
                </a:solidFill>
              </a:rPr>
              <a:t>: vie lycéenne, engagement associatif, </a:t>
            </a:r>
            <a:r>
              <a:rPr lang="fr-FR" sz="1600" dirty="0" smtClean="0">
                <a:solidFill>
                  <a:schemeClr val="tx1"/>
                </a:solidFill>
              </a:rPr>
              <a:t>sportif, service civique ou SNU, cordées </a:t>
            </a:r>
            <a:r>
              <a:rPr lang="fr-FR" sz="1600" dirty="0">
                <a:solidFill>
                  <a:schemeClr val="tx1"/>
                </a:solidFill>
              </a:rPr>
              <a:t>de la réussite, </a:t>
            </a:r>
            <a:r>
              <a:rPr lang="fr-FR" sz="1600" dirty="0" smtClean="0">
                <a:solidFill>
                  <a:schemeClr val="tx1"/>
                </a:solidFill>
              </a:rPr>
              <a:t>etc.</a:t>
            </a:r>
            <a:endParaRPr lang="fr-FR" sz="1600" dirty="0">
              <a:solidFill>
                <a:schemeClr val="tx1"/>
              </a:solidFill>
            </a:endParaRPr>
          </a:p>
          <a:p>
            <a:endParaRPr lang="fr-FR" sz="1800" dirty="0"/>
          </a:p>
          <a:p>
            <a:endParaRPr lang="fr-FR" dirty="0"/>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pPr/>
              <a:t>19</a:t>
            </a:fld>
            <a:endParaRPr lang="fr-FR"/>
          </a:p>
        </p:txBody>
      </p:sp>
      <p:sp>
        <p:nvSpPr>
          <p:cNvPr id="7" name="Rectangle à coins arrondis 6"/>
          <p:cNvSpPr/>
          <p:nvPr/>
        </p:nvSpPr>
        <p:spPr>
          <a:xfrm>
            <a:off x="335413" y="3330013"/>
            <a:ext cx="8478465" cy="843558"/>
          </a:xfrm>
          <a:prstGeom prst="roundRect">
            <a:avLst/>
          </a:prstGeom>
          <a:solidFill>
            <a:srgbClr val="A558A0"/>
          </a:solidFill>
          <a:ln>
            <a:noFill/>
          </a:ln>
          <a:effectLst>
            <a:outerShdw blurRad="50800" dist="38100" dir="2700000" algn="tl" rotWithShape="0">
              <a:prstClr val="black">
                <a:alpha val="50000"/>
              </a:prstClr>
            </a:outerShdw>
          </a:effectLst>
        </p:spPr>
        <p:style>
          <a:lnRef idx="1">
            <a:schemeClr val="accent1"/>
          </a:lnRef>
          <a:fillRef idx="3">
            <a:schemeClr val="accent1"/>
          </a:fillRef>
          <a:effectRef idx="2">
            <a:schemeClr val="accent1"/>
          </a:effectRef>
          <a:fontRef idx="minor">
            <a:schemeClr val="lt1"/>
          </a:fontRef>
        </p:style>
        <p:txBody>
          <a:bodyPr anchor="ctr"/>
          <a:lstStyle/>
          <a:p>
            <a:r>
              <a:rPr lang="fr-FR" sz="1600" dirty="0"/>
              <a:t>Un atout pour se démarquer, parler davantage de soi et mettre en avant des qualités, des compétences ou des expériences qui ne transparaissent pas dans les bulletins scolaires</a:t>
            </a:r>
          </a:p>
        </p:txBody>
      </p:sp>
      <p:sp>
        <p:nvSpPr>
          <p:cNvPr id="9" name="Rectangle à coins arrondis 8"/>
          <p:cNvSpPr/>
          <p:nvPr/>
        </p:nvSpPr>
        <p:spPr>
          <a:xfrm>
            <a:off x="6285620" y="122330"/>
            <a:ext cx="2621431"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000091"/>
                </a:solidFill>
              </a:rPr>
              <a:t>Jusqu’au </a:t>
            </a:r>
            <a:r>
              <a:rPr lang="fr-FR" sz="1400" b="1" kern="0" dirty="0" smtClean="0">
                <a:solidFill>
                  <a:srgbClr val="000091"/>
                </a:solidFill>
              </a:rPr>
              <a:t>2 </a:t>
            </a:r>
            <a:r>
              <a:rPr lang="fr-FR" sz="1400" b="1" kern="0" dirty="0">
                <a:solidFill>
                  <a:srgbClr val="000091"/>
                </a:solidFill>
              </a:rPr>
              <a:t>avril </a:t>
            </a:r>
            <a:r>
              <a:rPr lang="fr-FR" sz="1400" b="1" kern="0" dirty="0" smtClean="0">
                <a:solidFill>
                  <a:srgbClr val="000091"/>
                </a:solidFill>
              </a:rPr>
              <a:t>2025 </a:t>
            </a:r>
            <a:r>
              <a:rPr lang="fr-FR" sz="1400" b="1" kern="0" dirty="0">
                <a:solidFill>
                  <a:srgbClr val="000091"/>
                </a:solidFill>
              </a:rPr>
              <a:t>inclus</a:t>
            </a:r>
          </a:p>
        </p:txBody>
      </p:sp>
    </p:spTree>
    <p:extLst>
      <p:ext uri="{BB962C8B-B14F-4D97-AF65-F5344CB8AC3E}">
        <p14:creationId xmlns="" xmlns:p14="http://schemas.microsoft.com/office/powerpoint/2010/main" val="173126467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re 9">
            <a:extLst>
              <a:ext uri="{FF2B5EF4-FFF2-40B4-BE49-F238E27FC236}">
                <a16:creationId xmlns="" xmlns:a16="http://schemas.microsoft.com/office/drawing/2014/main" id="{73608411-CEF7-FF4A-AAEA-BB7C02F93939}"/>
              </a:ext>
            </a:extLst>
          </p:cNvPr>
          <p:cNvSpPr>
            <a:spLocks noGrp="1"/>
          </p:cNvSpPr>
          <p:nvPr>
            <p:ph type="title"/>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733122C9-A0B9-462F-8757-0847AD287B63}" type="slidenum">
              <a:rPr lang="fr-FR" smtClean="0"/>
              <a:pPr/>
              <a:t>2</a:t>
            </a:fld>
            <a:endParaRPr lang="fr-FR"/>
          </a:p>
        </p:txBody>
      </p:sp>
      <p:sp>
        <p:nvSpPr>
          <p:cNvPr id="6" name="Espace réservé du texte 5"/>
          <p:cNvSpPr>
            <a:spLocks noGrp="1"/>
          </p:cNvSpPr>
          <p:nvPr>
            <p:ph type="body" sz="quarter" idx="4294967295"/>
          </p:nvPr>
        </p:nvSpPr>
        <p:spPr>
          <a:xfrm>
            <a:off x="423063" y="1008993"/>
            <a:ext cx="8424000" cy="3058510"/>
          </a:xfrm>
        </p:spPr>
        <p:txBody>
          <a:bodyPr/>
          <a:lstStyle/>
          <a:p>
            <a:pPr algn="ctr"/>
            <a:r>
              <a:rPr lang="fr-FR" sz="3600" b="1" u="sng" dirty="0" err="1">
                <a:solidFill>
                  <a:srgbClr val="000091"/>
                </a:solidFill>
              </a:rPr>
              <a:t>Parcoursup</a:t>
            </a:r>
            <a:r>
              <a:rPr lang="fr-FR" sz="3600" b="1" u="sng" dirty="0">
                <a:solidFill>
                  <a:srgbClr val="000091"/>
                </a:solidFill>
              </a:rPr>
              <a:t> </a:t>
            </a:r>
            <a:r>
              <a:rPr lang="fr-FR" sz="3600" b="1" u="sng" dirty="0" smtClean="0">
                <a:solidFill>
                  <a:srgbClr val="000091"/>
                </a:solidFill>
              </a:rPr>
              <a:t>2025</a:t>
            </a:r>
          </a:p>
          <a:p>
            <a:pPr algn="ctr"/>
            <a:endParaRPr lang="fr-FR" sz="3600" b="1" dirty="0">
              <a:solidFill>
                <a:srgbClr val="000091"/>
              </a:solidFill>
            </a:endParaRPr>
          </a:p>
          <a:p>
            <a:pPr algn="ctr"/>
            <a:r>
              <a:rPr lang="fr-FR" sz="3600" b="1" dirty="0" smtClean="0"/>
              <a:t>www.parcoursup.gouv.fr</a:t>
            </a:r>
            <a:endParaRPr lang="fr-FR" sz="3600" b="1" dirty="0"/>
          </a:p>
          <a:p>
            <a:pPr algn="just"/>
            <a:endParaRPr lang="fr-FR" sz="2400" b="1" dirty="0" smtClean="0">
              <a:solidFill>
                <a:schemeClr val="tx1"/>
              </a:solidFill>
            </a:endParaRPr>
          </a:p>
          <a:p>
            <a:pPr algn="just"/>
            <a:r>
              <a:rPr lang="fr-FR" sz="2400" b="1" dirty="0" smtClean="0">
                <a:solidFill>
                  <a:schemeClr val="tx1"/>
                </a:solidFill>
              </a:rPr>
              <a:t>Tout </a:t>
            </a:r>
            <a:r>
              <a:rPr lang="fr-FR" sz="2400" b="1" dirty="0">
                <a:solidFill>
                  <a:schemeClr val="tx1"/>
                </a:solidFill>
              </a:rPr>
              <a:t>ce qu’il faut savoir pour préparer et réussir son entrée dans l’enseignement supérieur </a:t>
            </a:r>
          </a:p>
        </p:txBody>
      </p:sp>
    </p:spTree>
    <p:extLst>
      <p:ext uri="{BB962C8B-B14F-4D97-AF65-F5344CB8AC3E}">
        <p14:creationId xmlns="" xmlns:p14="http://schemas.microsoft.com/office/powerpoint/2010/main" val="418151593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p:cNvSpPr>
            <a:spLocks noGrp="1"/>
          </p:cNvSpPr>
          <p:nvPr>
            <p:ph type="body" sz="quarter" idx="13"/>
          </p:nvPr>
        </p:nvSpPr>
        <p:spPr>
          <a:xfrm>
            <a:off x="395536" y="1240508"/>
            <a:ext cx="3600402" cy="3744417"/>
          </a:xfrm>
        </p:spPr>
        <p:txBody>
          <a:bodyPr>
            <a:noAutofit/>
          </a:bodyPr>
          <a:lstStyle/>
          <a:p>
            <a:pPr marL="285750" lvl="0" indent="-285750" algn="l" defTabSz="457200">
              <a:spcBef>
                <a:spcPct val="20000"/>
              </a:spcBef>
              <a:buClr>
                <a:srgbClr val="FF0000"/>
              </a:buClr>
              <a:buSzPct val="100000"/>
              <a:buFont typeface="Courier New" panose="02070309020205020404" pitchFamily="49" charset="0"/>
              <a:buChar char="o"/>
              <a:defRPr/>
            </a:pPr>
            <a:r>
              <a:rPr lang="fr-FR" sz="1400" b="1" dirty="0" smtClean="0">
                <a:solidFill>
                  <a:schemeClr val="bg1"/>
                </a:solidFill>
                <a:highlight>
                  <a:srgbClr val="0000FF"/>
                </a:highlight>
              </a:rPr>
              <a:t>La lettre de motivation</a:t>
            </a:r>
            <a:r>
              <a:rPr lang="fr-FR" sz="1400" dirty="0" smtClean="0">
                <a:solidFill>
                  <a:schemeClr val="bg1"/>
                </a:solidFill>
                <a:highlight>
                  <a:srgbClr val="0000FF"/>
                </a:highlight>
              </a:rPr>
              <a:t> </a:t>
            </a:r>
            <a:r>
              <a:rPr lang="fr-FR" sz="1400" b="0" dirty="0" smtClean="0">
                <a:solidFill>
                  <a:schemeClr val="accent1"/>
                </a:solidFill>
              </a:rPr>
              <a:t> quand </a:t>
            </a:r>
            <a:r>
              <a:rPr lang="fr-FR" sz="1400" b="0" dirty="0">
                <a:solidFill>
                  <a:schemeClr val="accent1"/>
                </a:solidFill>
              </a:rPr>
              <a:t>elle est demandée par la formation</a:t>
            </a:r>
          </a:p>
          <a:p>
            <a:pPr marL="285750" lvl="0" indent="-285750" algn="just" defTabSz="457200">
              <a:spcBef>
                <a:spcPct val="20000"/>
              </a:spcBef>
              <a:spcAft>
                <a:spcPts val="0"/>
              </a:spcAft>
              <a:buClr>
                <a:srgbClr val="FF0000"/>
              </a:buClr>
              <a:buSzPct val="100000"/>
              <a:buFont typeface="Courier New" panose="02070309020205020404" pitchFamily="49" charset="0"/>
              <a:buChar char="o"/>
              <a:defRPr/>
            </a:pPr>
            <a:endParaRPr lang="fr-FR" sz="1400" b="0" dirty="0">
              <a:solidFill>
                <a:schemeClr val="accent1"/>
              </a:solidFill>
            </a:endParaRPr>
          </a:p>
          <a:p>
            <a:pPr marL="285750" indent="-285750" algn="l" defTabSz="457200">
              <a:spcBef>
                <a:spcPct val="20000"/>
              </a:spcBef>
              <a:spcAft>
                <a:spcPts val="0"/>
              </a:spcAft>
              <a:buClr>
                <a:srgbClr val="FF0000"/>
              </a:buClr>
              <a:buSzPct val="100000"/>
              <a:buFont typeface="Courier New" panose="02070309020205020404" pitchFamily="49" charset="0"/>
              <a:buChar char="o"/>
              <a:defRPr/>
            </a:pPr>
            <a:r>
              <a:rPr lang="fr-FR" sz="1400" b="1" dirty="0">
                <a:solidFill>
                  <a:schemeClr val="bg1"/>
                </a:solidFill>
                <a:highlight>
                  <a:srgbClr val="0000FF"/>
                </a:highlight>
              </a:rPr>
              <a:t>les pièces complémentaires </a:t>
            </a:r>
            <a:r>
              <a:rPr lang="fr-FR" sz="1400" b="0" dirty="0">
                <a:solidFill>
                  <a:schemeClr val="accent1"/>
                </a:solidFill>
              </a:rPr>
              <a:t>demandées par certaines formations</a:t>
            </a:r>
          </a:p>
          <a:p>
            <a:pPr marL="285750" indent="-285750" algn="just" defTabSz="457200">
              <a:spcBef>
                <a:spcPct val="20000"/>
              </a:spcBef>
              <a:spcAft>
                <a:spcPts val="0"/>
              </a:spcAft>
              <a:buClr>
                <a:srgbClr val="FF0000"/>
              </a:buClr>
              <a:buSzPct val="100000"/>
              <a:buFont typeface="Courier New" panose="02070309020205020404" pitchFamily="49" charset="0"/>
              <a:buChar char="o"/>
              <a:defRPr/>
            </a:pPr>
            <a:endParaRPr lang="fr-FR" sz="1400" dirty="0"/>
          </a:p>
          <a:p>
            <a:pPr marL="285750" indent="-285750" algn="l" defTabSz="457200">
              <a:spcBef>
                <a:spcPct val="20000"/>
              </a:spcBef>
              <a:buClr>
                <a:srgbClr val="FF0000"/>
              </a:buClr>
              <a:buSzPct val="100000"/>
              <a:buFont typeface="Courier New" panose="02070309020205020404" pitchFamily="49" charset="0"/>
              <a:buChar char="o"/>
              <a:defRPr/>
            </a:pPr>
            <a:r>
              <a:rPr lang="fr-FR" sz="1400" b="1" dirty="0">
                <a:solidFill>
                  <a:schemeClr val="bg1"/>
                </a:solidFill>
                <a:highlight>
                  <a:srgbClr val="0000FF"/>
                </a:highlight>
              </a:rPr>
              <a:t>la rubrique Activités et centres d’intérêt </a:t>
            </a:r>
            <a:r>
              <a:rPr lang="fr-FR" sz="1400" b="0" dirty="0">
                <a:solidFill>
                  <a:schemeClr val="accent1"/>
                </a:solidFill>
              </a:rPr>
              <a:t> une rubrique facultative pour mettre en valeur vos compétences, vos expériences et engagements</a:t>
            </a:r>
          </a:p>
          <a:p>
            <a:pPr marL="285750" indent="-285750" algn="just" defTabSz="457200">
              <a:spcBef>
                <a:spcPct val="20000"/>
              </a:spcBef>
              <a:spcAft>
                <a:spcPts val="0"/>
              </a:spcAft>
              <a:buClr>
                <a:srgbClr val="FF0000"/>
              </a:buClr>
              <a:buSzPct val="100000"/>
              <a:buFont typeface="Courier New" panose="02070309020205020404" pitchFamily="49" charset="0"/>
              <a:buChar char="o"/>
              <a:defRPr/>
            </a:pPr>
            <a:endParaRPr lang="fr-FR" sz="1400" dirty="0">
              <a:solidFill>
                <a:srgbClr val="3D566E"/>
              </a:solidFill>
            </a:endParaRPr>
          </a:p>
          <a:p>
            <a:pPr marL="285750" indent="-285750" algn="l" defTabSz="457200">
              <a:spcBef>
                <a:spcPct val="20000"/>
              </a:spcBef>
              <a:spcAft>
                <a:spcPts val="0"/>
              </a:spcAft>
              <a:buClr>
                <a:srgbClr val="FF0000"/>
              </a:buClr>
              <a:buSzPct val="100000"/>
              <a:buFont typeface="Courier New" panose="02070309020205020404" pitchFamily="49" charset="0"/>
              <a:buChar char="o"/>
              <a:defRPr/>
            </a:pPr>
            <a:r>
              <a:rPr lang="fr-FR" sz="1400" b="1" dirty="0">
                <a:solidFill>
                  <a:schemeClr val="bg1"/>
                </a:solidFill>
                <a:highlight>
                  <a:srgbClr val="0000FF"/>
                </a:highlight>
              </a:rPr>
              <a:t>la fiche Avenir</a:t>
            </a:r>
            <a:r>
              <a:rPr lang="fr-FR" sz="1400" b="0" dirty="0">
                <a:solidFill>
                  <a:schemeClr val="accent1"/>
                </a:solidFill>
              </a:rPr>
              <a:t> renseignée par le </a:t>
            </a:r>
            <a:r>
              <a:rPr lang="fr-FR" sz="1400" b="0" dirty="0" smtClean="0">
                <a:solidFill>
                  <a:schemeClr val="accent1"/>
                </a:solidFill>
              </a:rPr>
              <a:t>lycée</a:t>
            </a:r>
          </a:p>
          <a:p>
            <a:pPr marL="285750" indent="-285750" algn="l" defTabSz="457200">
              <a:spcBef>
                <a:spcPct val="20000"/>
              </a:spcBef>
              <a:buClr>
                <a:srgbClr val="FF0000"/>
              </a:buClr>
              <a:buSzPct val="100000"/>
              <a:buFont typeface="Courier New" panose="02070309020205020404" pitchFamily="49" charset="0"/>
              <a:buChar char="o"/>
              <a:defRPr/>
            </a:pPr>
            <a:endParaRPr lang="fr-FR" sz="1400" dirty="0">
              <a:solidFill>
                <a:schemeClr val="accent1"/>
              </a:solidFill>
            </a:endParaRPr>
          </a:p>
          <a:p>
            <a:pPr marL="285750" indent="-285750" algn="l" defTabSz="457200">
              <a:spcBef>
                <a:spcPct val="20000"/>
              </a:spcBef>
              <a:spcAft>
                <a:spcPts val="0"/>
              </a:spcAft>
              <a:buClr>
                <a:srgbClr val="FF0000"/>
              </a:buClr>
              <a:buSzPct val="100000"/>
              <a:buFont typeface="Courier New" panose="02070309020205020404" pitchFamily="49" charset="0"/>
              <a:buChar char="o"/>
              <a:defRPr/>
            </a:pPr>
            <a:endParaRPr lang="fr-FR" sz="1400" dirty="0">
              <a:solidFill>
                <a:srgbClr val="3D566E"/>
              </a:solidFill>
            </a:endParaRPr>
          </a:p>
        </p:txBody>
      </p:sp>
      <p:sp>
        <p:nvSpPr>
          <p:cNvPr id="9" name="Espace réservé du texte 5"/>
          <p:cNvSpPr>
            <a:spLocks noGrp="1"/>
          </p:cNvSpPr>
          <p:nvPr>
            <p:ph type="body" sz="quarter" idx="14"/>
          </p:nvPr>
        </p:nvSpPr>
        <p:spPr>
          <a:xfrm>
            <a:off x="4143771" y="915566"/>
            <a:ext cx="4545128" cy="3384376"/>
          </a:xfrm>
        </p:spPr>
        <p:txBody>
          <a:bodyPr>
            <a:noAutofit/>
          </a:bodyPr>
          <a:lstStyle/>
          <a:p>
            <a:pPr defTabSz="457189">
              <a:spcBef>
                <a:spcPct val="20000"/>
              </a:spcBef>
              <a:spcAft>
                <a:spcPts val="0"/>
              </a:spcAft>
              <a:buClr>
                <a:srgbClr val="FF0000"/>
              </a:buClr>
              <a:buSzPct val="100000"/>
              <a:defRPr/>
            </a:pPr>
            <a:endParaRPr lang="fr-FR" sz="1400" b="1" dirty="0" smtClean="0">
              <a:solidFill>
                <a:schemeClr val="bg1"/>
              </a:solidFill>
              <a:highlight>
                <a:srgbClr val="0000FF"/>
              </a:highlight>
            </a:endParaRPr>
          </a:p>
          <a:p>
            <a:pPr marL="285750" indent="-285750" defTabSz="457189">
              <a:spcBef>
                <a:spcPct val="20000"/>
              </a:spcBef>
              <a:spcAft>
                <a:spcPts val="0"/>
              </a:spcAft>
              <a:buClr>
                <a:srgbClr val="FF0000"/>
              </a:buClr>
              <a:buSzPct val="100000"/>
              <a:buFont typeface="Courier New" panose="02070309020205020404" pitchFamily="49" charset="0"/>
              <a:buChar char="o"/>
              <a:defRPr/>
            </a:pPr>
            <a:r>
              <a:rPr lang="fr-FR" sz="1400" b="1" dirty="0" smtClean="0">
                <a:solidFill>
                  <a:schemeClr val="bg1"/>
                </a:solidFill>
                <a:highlight>
                  <a:srgbClr val="0000FF"/>
                </a:highlight>
              </a:rPr>
              <a:t>Les </a:t>
            </a:r>
            <a:r>
              <a:rPr lang="fr-FR" sz="1400" b="1" dirty="0">
                <a:solidFill>
                  <a:schemeClr val="bg1"/>
                </a:solidFill>
                <a:highlight>
                  <a:srgbClr val="0000FF"/>
                </a:highlight>
              </a:rPr>
              <a:t>bulletins scolaires et notes du baccalauréat : </a:t>
            </a:r>
          </a:p>
          <a:p>
            <a:pPr lvl="1" algn="just"/>
            <a:r>
              <a:rPr lang="fr-FR" sz="1400" b="1" dirty="0">
                <a:solidFill>
                  <a:schemeClr val="accent1"/>
                </a:solidFill>
              </a:rPr>
              <a:t>Année de première </a:t>
            </a:r>
            <a:r>
              <a:rPr lang="fr-FR" sz="1400" dirty="0">
                <a:solidFill>
                  <a:schemeClr val="accent1"/>
                </a:solidFill>
              </a:rPr>
              <a:t>: bulletins scolaires et les notes des épreuves anticipées de français et celles au titre du contrôle continu </a:t>
            </a:r>
            <a:r>
              <a:rPr lang="fr-FR" sz="1400" dirty="0" smtClean="0">
                <a:solidFill>
                  <a:schemeClr val="accent1"/>
                </a:solidFill>
              </a:rPr>
              <a:t>du baccalauréat (pour </a:t>
            </a:r>
            <a:r>
              <a:rPr lang="fr-FR" sz="1400" dirty="0">
                <a:solidFill>
                  <a:schemeClr val="accent1"/>
                </a:solidFill>
              </a:rPr>
              <a:t>les lycéens généraux et technologiques)</a:t>
            </a:r>
          </a:p>
          <a:p>
            <a:pPr lvl="1" algn="just"/>
            <a:r>
              <a:rPr lang="fr-FR" sz="1400" b="1" dirty="0">
                <a:solidFill>
                  <a:schemeClr val="accent1"/>
                </a:solidFill>
              </a:rPr>
              <a:t>Année de terminale </a:t>
            </a:r>
            <a:r>
              <a:rPr lang="fr-FR" sz="1400" dirty="0">
                <a:solidFill>
                  <a:schemeClr val="accent1"/>
                </a:solidFill>
              </a:rPr>
              <a:t>: bulletins scolaires des 1er et 2e trimestres (ou 1</a:t>
            </a:r>
            <a:r>
              <a:rPr lang="fr-FR" sz="1400" baseline="30000" dirty="0">
                <a:solidFill>
                  <a:schemeClr val="accent1"/>
                </a:solidFill>
              </a:rPr>
              <a:t>er</a:t>
            </a:r>
            <a:r>
              <a:rPr lang="fr-FR" sz="1400" dirty="0">
                <a:solidFill>
                  <a:schemeClr val="accent1"/>
                </a:solidFill>
              </a:rPr>
              <a:t> semestre</a:t>
            </a:r>
            <a:r>
              <a:rPr lang="fr-FR" sz="1400" dirty="0" smtClean="0">
                <a:solidFill>
                  <a:schemeClr val="accent1"/>
                </a:solidFill>
              </a:rPr>
              <a:t>) </a:t>
            </a:r>
          </a:p>
          <a:p>
            <a:pPr marL="180000" lvl="1" indent="0" algn="just">
              <a:buNone/>
            </a:pPr>
            <a:endParaRPr lang="fr-FR" sz="1400" dirty="0" smtClean="0">
              <a:solidFill>
                <a:schemeClr val="accent1"/>
              </a:solidFill>
            </a:endParaRPr>
          </a:p>
          <a:p>
            <a:pPr marL="285750" lvl="0" indent="-285750" defTabSz="457200">
              <a:spcBef>
                <a:spcPct val="20000"/>
              </a:spcBef>
              <a:spcAft>
                <a:spcPts val="0"/>
              </a:spcAft>
              <a:buClr>
                <a:srgbClr val="FF0000"/>
              </a:buClr>
              <a:buSzPct val="100000"/>
              <a:buFont typeface="Courier New" panose="02070309020205020404" pitchFamily="49" charset="0"/>
              <a:buChar char="o"/>
              <a:defRPr/>
            </a:pPr>
            <a:r>
              <a:rPr lang="fr-FR" sz="1400" b="1" dirty="0">
                <a:solidFill>
                  <a:srgbClr val="FFFFFF"/>
                </a:solidFill>
                <a:highlight>
                  <a:srgbClr val="0000FF"/>
                </a:highlight>
              </a:rPr>
              <a:t>Des informations sur votre parcours spécifique </a:t>
            </a:r>
            <a:r>
              <a:rPr lang="fr-FR" sz="1400" dirty="0">
                <a:solidFill>
                  <a:srgbClr val="000000"/>
                </a:solidFill>
              </a:rPr>
              <a:t>(sections européennes ou binationales, et les options </a:t>
            </a:r>
            <a:r>
              <a:rPr lang="fr-FR" sz="1400" dirty="0" smtClean="0">
                <a:solidFill>
                  <a:srgbClr val="000000"/>
                </a:solidFill>
              </a:rPr>
              <a:t>internationales, sections sportives…) </a:t>
            </a:r>
            <a:endParaRPr lang="fr-FR" sz="1400" dirty="0">
              <a:solidFill>
                <a:srgbClr val="000000"/>
              </a:solidFill>
            </a:endParaRPr>
          </a:p>
          <a:p>
            <a:pPr lvl="1" algn="just"/>
            <a:endParaRPr lang="fr-FR" sz="1400" dirty="0">
              <a:solidFill>
                <a:schemeClr val="accent1"/>
              </a:solidFill>
            </a:endParaRPr>
          </a:p>
        </p:txBody>
      </p:sp>
      <p:sp>
        <p:nvSpPr>
          <p:cNvPr id="8" name="Espace réservé du numéro de diapositive 7"/>
          <p:cNvSpPr>
            <a:spLocks noGrp="1"/>
          </p:cNvSpPr>
          <p:nvPr>
            <p:ph type="sldNum" sz="quarter" idx="12"/>
          </p:nvPr>
        </p:nvSpPr>
        <p:spPr/>
        <p:txBody>
          <a:bodyPr/>
          <a:lstStyle/>
          <a:p>
            <a:fld id="{733122C9-A0B9-462F-8757-0847AD287B63}" type="slidenum">
              <a:rPr lang="fr-FR" smtClean="0"/>
              <a:pPr/>
              <a:t>20</a:t>
            </a:fld>
            <a:endParaRPr lang="fr-FR"/>
          </a:p>
        </p:txBody>
      </p:sp>
      <p:sp>
        <p:nvSpPr>
          <p:cNvPr id="3" name="Rectangle à coins arrondis 6">
            <a:extLst>
              <a:ext uri="{FF2B5EF4-FFF2-40B4-BE49-F238E27FC236}">
                <a16:creationId xmlns:a16="http://schemas.microsoft.com/office/drawing/2014/main" xmlns="" id="{233DCACA-F66D-BCAA-014B-643DFA98A1BB}"/>
              </a:ext>
            </a:extLst>
          </p:cNvPr>
          <p:cNvSpPr/>
          <p:nvPr/>
        </p:nvSpPr>
        <p:spPr>
          <a:xfrm>
            <a:off x="4067946" y="195486"/>
            <a:ext cx="4608511" cy="344514"/>
          </a:xfrm>
          <a:prstGeom prst="roundRect">
            <a:avLst/>
          </a:prstGeom>
          <a:solidFill>
            <a:schemeClr val="accent6">
              <a:alpha val="69804"/>
            </a:schemeClr>
          </a:solidFill>
          <a:ln w="127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b="1" dirty="0">
                <a:solidFill>
                  <a:schemeClr val="tx1"/>
                </a:solidFill>
              </a:rPr>
              <a:t>Les éléments transmis aux formations du supérieur</a:t>
            </a:r>
          </a:p>
        </p:txBody>
      </p:sp>
    </p:spTree>
    <p:extLst>
      <p:ext uri="{BB962C8B-B14F-4D97-AF65-F5344CB8AC3E}">
        <p14:creationId xmlns:p14="http://schemas.microsoft.com/office/powerpoint/2010/main" xmlns="" val="189873520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Espace réservé de la date 6"/>
          <p:cNvSpPr>
            <a:spLocks noGrp="1"/>
          </p:cNvSpPr>
          <p:nvPr>
            <p:ph type="dt" sz="half" idx="10"/>
          </p:nvPr>
        </p:nvSpPr>
        <p:spPr/>
        <p:txBody>
          <a:bodyPr/>
          <a:lstStyle/>
          <a:p>
            <a:pPr algn="r"/>
            <a:fld id="{74A03300-A62F-4DF5-966E-3CB9D38AC02B}" type="datetime1">
              <a:rPr lang="fr-FR" cap="all" smtClean="0"/>
              <a:pPr algn="r"/>
              <a:t>10/01/2025</a:t>
            </a:fld>
            <a:endParaRPr lang="fr-FR" cap="all" dirty="0"/>
          </a:p>
        </p:txBody>
      </p:sp>
      <p:sp>
        <p:nvSpPr>
          <p:cNvPr id="8" name="Espace réservé du numéro de diapositive 7"/>
          <p:cNvSpPr>
            <a:spLocks noGrp="1"/>
          </p:cNvSpPr>
          <p:nvPr>
            <p:ph type="sldNum" sz="quarter" idx="12"/>
          </p:nvPr>
        </p:nvSpPr>
        <p:spPr/>
        <p:txBody>
          <a:bodyPr/>
          <a:lstStyle/>
          <a:p>
            <a:fld id="{733122C9-A0B9-462F-8757-0847AD287B63}" type="slidenum">
              <a:rPr lang="fr-FR" smtClean="0"/>
              <a:pPr/>
              <a:t>21</a:t>
            </a:fld>
            <a:endParaRPr lang="fr-FR" dirty="0"/>
          </a:p>
        </p:txBody>
      </p:sp>
      <p:pic>
        <p:nvPicPr>
          <p:cNvPr id="3" name="Image 2"/>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xmlns="" val="302124894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a:xfrm>
            <a:off x="296505" y="4011909"/>
            <a:ext cx="8640960" cy="936105"/>
          </a:xfrm>
        </p:spPr>
        <p:txBody>
          <a:bodyPr/>
          <a:lstStyle/>
          <a:p>
            <a:pPr marL="0" indent="0">
              <a:buNone/>
            </a:pPr>
            <a:r>
              <a:rPr lang="fr-FR" sz="2800" dirty="0" smtClean="0"/>
              <a:t>Étape </a:t>
            </a:r>
            <a:r>
              <a:rPr lang="fr-FR" sz="2800" dirty="0"/>
              <a:t>3 : consulter les réponses des formations et faire ses choix </a:t>
            </a:r>
          </a:p>
        </p:txBody>
      </p:sp>
      <p:sp>
        <p:nvSpPr>
          <p:cNvPr id="5" name="Espace réservé du numéro de diapositive 4"/>
          <p:cNvSpPr>
            <a:spLocks noGrp="1"/>
          </p:cNvSpPr>
          <p:nvPr>
            <p:ph type="sldNum" sz="quarter" idx="12"/>
          </p:nvPr>
        </p:nvSpPr>
        <p:spPr/>
        <p:txBody>
          <a:bodyPr/>
          <a:lstStyle/>
          <a:p>
            <a:fld id="{733122C9-A0B9-462F-8757-0847AD287B63}" type="slidenum">
              <a:rPr lang="fr-FR" smtClean="0"/>
              <a:pPr/>
              <a:t>22</a:t>
            </a:fld>
            <a:endParaRPr lang="fr-FR"/>
          </a:p>
        </p:txBody>
      </p:sp>
      <p:pic>
        <p:nvPicPr>
          <p:cNvPr id="7" name="Espace réservé pour une image  6"/>
          <p:cNvPicPr>
            <a:picLocks noGrp="1" noChangeAspect="1"/>
          </p:cNvPicPr>
          <p:nvPr>
            <p:ph type="pic" sz="quarter" idx="13"/>
          </p:nvPr>
        </p:nvPicPr>
        <p:blipFill>
          <a:blip r:embed="rId2">
            <a:extLst>
              <a:ext uri="{28A0092B-C50C-407E-A947-70E740481C1C}">
                <a14:useLocalDpi xmlns="" xmlns:a14="http://schemas.microsoft.com/office/drawing/2010/main" val="0"/>
              </a:ext>
            </a:extLst>
          </a:blip>
          <a:srcRect t="13566" b="13566"/>
          <a:stretch>
            <a:fillRect/>
          </a:stretch>
        </p:blipFill>
        <p:spPr>
          <a:xfrm>
            <a:off x="962825" y="778668"/>
            <a:ext cx="7218511" cy="3029093"/>
          </a:xfrm>
        </p:spPr>
      </p:pic>
    </p:spTree>
    <p:extLst>
      <p:ext uri="{BB962C8B-B14F-4D97-AF65-F5344CB8AC3E}">
        <p14:creationId xmlns="" xmlns:p14="http://schemas.microsoft.com/office/powerpoint/2010/main" val="352410409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59998" y="900001"/>
            <a:ext cx="8784001" cy="447614"/>
          </a:xfrm>
        </p:spPr>
        <p:txBody>
          <a:bodyPr/>
          <a:lstStyle/>
          <a:p>
            <a:r>
              <a:rPr lang="fr-FR" sz="2400" u="sng" dirty="0"/>
              <a:t>La phase d’admission principale</a:t>
            </a:r>
            <a:r>
              <a:rPr lang="fr-FR" sz="2400" dirty="0"/>
              <a:t> : </a:t>
            </a:r>
            <a:r>
              <a:rPr lang="fr-FR" sz="2400" dirty="0" smtClean="0"/>
              <a:t>2 juin au 10 </a:t>
            </a:r>
            <a:r>
              <a:rPr lang="fr-FR" sz="2400" dirty="0"/>
              <a:t>juillet </a:t>
            </a:r>
            <a:r>
              <a:rPr lang="fr-FR" sz="2400" dirty="0" smtClean="0"/>
              <a:t>2025 </a:t>
            </a:r>
            <a:r>
              <a:rPr lang="fr-FR" sz="2400" dirty="0"/>
              <a:t/>
            </a:r>
            <a:br>
              <a:rPr lang="fr-FR" sz="2400" dirty="0"/>
            </a:br>
            <a:r>
              <a:rPr lang="fr-FR" sz="2400" dirty="0"/>
              <a:t/>
            </a:r>
            <a:br>
              <a:rPr lang="fr-FR" sz="2400" dirty="0"/>
            </a:br>
            <a:endParaRPr lang="fr-FR" sz="2400" dirty="0"/>
          </a:p>
        </p:txBody>
      </p:sp>
      <p:sp>
        <p:nvSpPr>
          <p:cNvPr id="3" name="Espace réservé du contenu 2"/>
          <p:cNvSpPr>
            <a:spLocks noGrp="1"/>
          </p:cNvSpPr>
          <p:nvPr>
            <p:ph sz="quarter" idx="4294967295"/>
          </p:nvPr>
        </p:nvSpPr>
        <p:spPr>
          <a:xfrm>
            <a:off x="342336" y="1275606"/>
            <a:ext cx="8424000" cy="3582160"/>
          </a:xfrm>
          <a:ln>
            <a:solidFill>
              <a:srgbClr val="FFFF00"/>
            </a:solidFill>
          </a:ln>
        </p:spPr>
        <p:txBody>
          <a:bodyPr/>
          <a:lstStyle/>
          <a:p>
            <a:pPr marL="177800" lvl="0" indent="-177800" defTabSz="457200">
              <a:spcAft>
                <a:spcPts val="0"/>
              </a:spcAft>
              <a:buClr>
                <a:srgbClr val="FF0000"/>
              </a:buClr>
              <a:buSzPct val="100000"/>
              <a:buFont typeface="Lucida Grande"/>
              <a:buChar char="&gt;"/>
            </a:pPr>
            <a:r>
              <a:rPr lang="fr-FR" sz="1400" dirty="0">
                <a:solidFill>
                  <a:schemeClr val="tx1"/>
                </a:solidFill>
              </a:rPr>
              <a:t>Avant le démarrage de la </a:t>
            </a:r>
            <a:r>
              <a:rPr lang="fr-FR" sz="1400" dirty="0" smtClean="0">
                <a:solidFill>
                  <a:schemeClr val="tx1"/>
                </a:solidFill>
              </a:rPr>
              <a:t>phase d’admission</a:t>
            </a:r>
            <a:r>
              <a:rPr lang="fr-FR" sz="1400" dirty="0">
                <a:solidFill>
                  <a:schemeClr val="tx1"/>
                </a:solidFill>
              </a:rPr>
              <a:t>, repensez à vos vœux, à ceux qui vous intéressent vraiment car </a:t>
            </a:r>
            <a:r>
              <a:rPr lang="fr-FR" sz="1400" b="1" dirty="0">
                <a:solidFill>
                  <a:schemeClr val="bg1"/>
                </a:solidFill>
                <a:highlight>
                  <a:srgbClr val="0000FF"/>
                </a:highlight>
              </a:rPr>
              <a:t>il faudra faire un choix.</a:t>
            </a:r>
          </a:p>
          <a:p>
            <a:pPr marL="177800" lvl="0" indent="-177800" defTabSz="457200">
              <a:spcAft>
                <a:spcPts val="0"/>
              </a:spcAft>
              <a:buClr>
                <a:srgbClr val="FF0000"/>
              </a:buClr>
              <a:buSzPct val="100000"/>
              <a:buFont typeface="Lucida Grande"/>
              <a:buChar char="&gt;"/>
            </a:pPr>
            <a:endParaRPr lang="fr-FR" sz="1600" dirty="0"/>
          </a:p>
          <a:p>
            <a:pPr marL="177800" lvl="0" indent="-177800" defTabSz="457200">
              <a:spcAft>
                <a:spcPts val="0"/>
              </a:spcAft>
              <a:buClr>
                <a:srgbClr val="FF0000"/>
              </a:buClr>
              <a:buSzPct val="100000"/>
              <a:buFont typeface="Lucida Grande"/>
              <a:buChar char="&gt;"/>
            </a:pPr>
            <a:r>
              <a:rPr lang="fr-FR" sz="1400" dirty="0">
                <a:solidFill>
                  <a:schemeClr val="tx1"/>
                </a:solidFill>
              </a:rPr>
              <a:t>Les candidats consultent </a:t>
            </a:r>
            <a:r>
              <a:rPr lang="fr-FR" sz="1400" b="1" dirty="0"/>
              <a:t>les réponses des formations le </a:t>
            </a:r>
            <a:r>
              <a:rPr lang="fr-FR" sz="1400" b="1" dirty="0" smtClean="0"/>
              <a:t>2 juin 2025</a:t>
            </a:r>
            <a:endParaRPr lang="fr-FR" sz="1400" b="1" dirty="0"/>
          </a:p>
          <a:p>
            <a:pPr lvl="0" defTabSz="457200">
              <a:spcAft>
                <a:spcPts val="0"/>
              </a:spcAft>
              <a:buClr>
                <a:srgbClr val="FF0000"/>
              </a:buClr>
              <a:buSzPct val="100000"/>
            </a:pPr>
            <a:endParaRPr lang="fr-FR" sz="1400" b="1" dirty="0">
              <a:solidFill>
                <a:srgbClr val="F28E65"/>
              </a:solidFill>
            </a:endParaRPr>
          </a:p>
          <a:p>
            <a:pPr marL="177800" lvl="0" indent="-177800" defTabSz="457200">
              <a:spcAft>
                <a:spcPts val="0"/>
              </a:spcAft>
              <a:buClr>
                <a:srgbClr val="FF0000"/>
              </a:buClr>
              <a:buSzPct val="100000"/>
              <a:buFont typeface="Lucida Grande"/>
              <a:buChar char="&gt;"/>
            </a:pPr>
            <a:r>
              <a:rPr lang="fr-FR" sz="1400" b="1" dirty="0">
                <a:solidFill>
                  <a:schemeClr val="bg1"/>
                </a:solidFill>
                <a:highlight>
                  <a:srgbClr val="0000FF"/>
                </a:highlight>
              </a:rPr>
              <a:t>Ils reçoivent les propositions d’admission au fur et à mesure et en continu</a:t>
            </a:r>
            <a:r>
              <a:rPr lang="fr-FR" sz="1400" b="1" dirty="0"/>
              <a:t> </a:t>
            </a:r>
            <a:r>
              <a:rPr lang="fr-FR" sz="1400" b="1" dirty="0">
                <a:solidFill>
                  <a:schemeClr val="tx1"/>
                </a:solidFill>
              </a:rPr>
              <a:t>: </a:t>
            </a:r>
            <a:r>
              <a:rPr lang="fr-FR" sz="1400" dirty="0">
                <a:solidFill>
                  <a:schemeClr val="tx1"/>
                </a:solidFill>
              </a:rPr>
              <a:t>chaque fois qu’un candidat fait un choix entre plusieurs propositions, il libère des places qui sont immédiatement proposées à d’autres candidats en liste d’attente. </a:t>
            </a:r>
          </a:p>
          <a:p>
            <a:pPr lvl="0" defTabSz="457200">
              <a:spcAft>
                <a:spcPts val="0"/>
              </a:spcAft>
              <a:buClr>
                <a:srgbClr val="FF0000"/>
              </a:buClr>
              <a:buSzPct val="100000"/>
            </a:pPr>
            <a:endParaRPr lang="fr-FR" sz="1400" dirty="0">
              <a:solidFill>
                <a:srgbClr val="3D566E"/>
              </a:solidFill>
            </a:endParaRPr>
          </a:p>
          <a:p>
            <a:pPr marL="177800" lvl="0" indent="-177800" defTabSz="457200">
              <a:spcAft>
                <a:spcPts val="0"/>
              </a:spcAft>
              <a:buClr>
                <a:srgbClr val="FF0000"/>
              </a:buClr>
              <a:buSzPct val="100000"/>
              <a:buFont typeface="Lucida Grande"/>
              <a:buChar char="&gt;"/>
            </a:pPr>
            <a:r>
              <a:rPr lang="fr-FR" sz="1400" dirty="0">
                <a:solidFill>
                  <a:schemeClr val="tx1"/>
                </a:solidFill>
              </a:rPr>
              <a:t>Les candidats doivent obligatoirement </a:t>
            </a:r>
            <a:r>
              <a:rPr lang="fr-FR" sz="1400" b="1" dirty="0">
                <a:solidFill>
                  <a:schemeClr val="bg1"/>
                </a:solidFill>
                <a:highlight>
                  <a:srgbClr val="0000FF"/>
                </a:highlight>
              </a:rPr>
              <a:t>répondre</a:t>
            </a:r>
            <a:r>
              <a:rPr lang="fr-FR" sz="1400" dirty="0">
                <a:solidFill>
                  <a:schemeClr val="tx1"/>
                </a:solidFill>
              </a:rPr>
              <a:t> à chaque proposition d’admission reçue </a:t>
            </a:r>
            <a:r>
              <a:rPr lang="fr-FR" sz="1400" b="1" dirty="0">
                <a:solidFill>
                  <a:schemeClr val="bg1"/>
                </a:solidFill>
                <a:highlight>
                  <a:srgbClr val="0000FF"/>
                </a:highlight>
              </a:rPr>
              <a:t>avant la date limite indiquée dans leur dossier.</a:t>
            </a:r>
            <a:r>
              <a:rPr lang="fr-FR" sz="1400" b="1" dirty="0"/>
              <a:t> </a:t>
            </a:r>
            <a:r>
              <a:rPr lang="fr-FR" sz="1400" dirty="0">
                <a:solidFill>
                  <a:schemeClr val="tx1"/>
                </a:solidFill>
              </a:rPr>
              <a:t>En l’absence de réponse, la proposition est retirée.</a:t>
            </a:r>
          </a:p>
          <a:p>
            <a:pPr lvl="0" defTabSz="457200">
              <a:spcAft>
                <a:spcPts val="0"/>
              </a:spcAft>
              <a:buClr>
                <a:srgbClr val="FF0000"/>
              </a:buClr>
              <a:buSzPct val="100000"/>
            </a:pPr>
            <a:endParaRPr lang="fr-FR" sz="1400" b="1" dirty="0">
              <a:solidFill>
                <a:schemeClr val="tx1"/>
              </a:solidFill>
              <a:cs typeface="Arial"/>
            </a:endParaRPr>
          </a:p>
          <a:p>
            <a:pPr marL="177800" indent="-177800" defTabSz="457200">
              <a:spcAft>
                <a:spcPts val="0"/>
              </a:spcAft>
              <a:buClr>
                <a:srgbClr val="FF0000"/>
              </a:buClr>
              <a:buSzPct val="100000"/>
              <a:buFont typeface="Lucida Grande"/>
              <a:buChar char="&gt;"/>
            </a:pPr>
            <a:r>
              <a:rPr lang="fr-FR" sz="1400" dirty="0">
                <a:solidFill>
                  <a:schemeClr val="tx1"/>
                </a:solidFill>
              </a:rPr>
              <a:t>Parcoursup permet aux candidats de changer d’avis au fur et à mesure des propositions reçues. </a:t>
            </a:r>
            <a:r>
              <a:rPr lang="fr-FR" sz="1400" b="1" dirty="0"/>
              <a:t>Parcoursup permet de conserver les vœux en attente et les candidats peuvent suivre la situation qui évolue en fonction des places libérées</a:t>
            </a:r>
            <a:r>
              <a:rPr lang="fr-FR" sz="1400" dirty="0"/>
              <a:t>.</a:t>
            </a:r>
            <a:r>
              <a:rPr lang="fr-FR" sz="1400" dirty="0">
                <a:solidFill>
                  <a:srgbClr val="3D566E"/>
                </a:solidFill>
              </a:rPr>
              <a:t> </a:t>
            </a:r>
            <a:r>
              <a:rPr lang="fr-FR" sz="1400" dirty="0">
                <a:solidFill>
                  <a:schemeClr val="tx1"/>
                </a:solidFill>
              </a:rPr>
              <a:t>Des indicateurs seront disponibles pour chaque vœu </a:t>
            </a:r>
            <a:endParaRPr lang="fr-FR" sz="1400" dirty="0" smtClean="0">
              <a:solidFill>
                <a:schemeClr val="tx1"/>
              </a:solidFill>
            </a:endParaRPr>
          </a:p>
          <a:p>
            <a:pPr marL="177800" indent="-177800" defTabSz="457200">
              <a:spcAft>
                <a:spcPts val="0"/>
              </a:spcAft>
              <a:buClr>
                <a:srgbClr val="FF0000"/>
              </a:buClr>
              <a:buSzPct val="100000"/>
              <a:buFont typeface="Lucida Grande"/>
              <a:buChar char="&gt;"/>
            </a:pPr>
            <a:r>
              <a:rPr lang="fr-FR" sz="1400" b="1" i="1" u="sng" dirty="0" smtClean="0">
                <a:solidFill>
                  <a:srgbClr val="FF0000"/>
                </a:solidFill>
              </a:rPr>
              <a:t>Entre le 6 juin et le 10 juin 2025 : classez vos vœux en attente</a:t>
            </a:r>
          </a:p>
          <a:p>
            <a:pPr marL="177800" indent="-177800" defTabSz="457200">
              <a:spcAft>
                <a:spcPts val="0"/>
              </a:spcAft>
              <a:buClr>
                <a:srgbClr val="FF0000"/>
              </a:buClr>
              <a:buSzPct val="100000"/>
              <a:buFont typeface="Lucida Grande"/>
              <a:buChar char="&gt;"/>
            </a:pPr>
            <a:endParaRPr lang="fr-FR" sz="1400" dirty="0">
              <a:solidFill>
                <a:schemeClr val="tx1"/>
              </a:solidFill>
            </a:endParaRPr>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pPr/>
              <a:t>23</a:t>
            </a:fld>
            <a:endParaRPr lang="fr-FR"/>
          </a:p>
        </p:txBody>
      </p:sp>
      <p:sp>
        <p:nvSpPr>
          <p:cNvPr id="7" name="Rectangle à coins arrondis 6"/>
          <p:cNvSpPr/>
          <p:nvPr/>
        </p:nvSpPr>
        <p:spPr>
          <a:xfrm>
            <a:off x="5650706" y="86105"/>
            <a:ext cx="3114350"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000091"/>
                </a:solidFill>
                <a:latin typeface="Arial"/>
              </a:rPr>
              <a:t>La phase de choix</a:t>
            </a:r>
          </a:p>
        </p:txBody>
      </p:sp>
    </p:spTree>
    <p:extLst>
      <p:ext uri="{BB962C8B-B14F-4D97-AF65-F5344CB8AC3E}">
        <p14:creationId xmlns:p14="http://schemas.microsoft.com/office/powerpoint/2010/main" xmlns="" val="32213738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e la date 4"/>
          <p:cNvSpPr>
            <a:spLocks noGrp="1"/>
          </p:cNvSpPr>
          <p:nvPr>
            <p:ph type="dt" sz="half" idx="10"/>
          </p:nvPr>
        </p:nvSpPr>
        <p:spPr>
          <a:xfrm>
            <a:off x="6426336" y="4876046"/>
            <a:ext cx="1170000" cy="360000"/>
          </a:xfrm>
        </p:spPr>
        <p:txBody>
          <a:bodyPr/>
          <a:lstStyle/>
          <a:p>
            <a:pPr algn="r"/>
            <a:fld id="{5364400D-1A9E-42A8-8CBD-868B8972336F}" type="datetime1">
              <a:rPr lang="fr-FR" sz="800" cap="all" smtClean="0"/>
              <a:pPr algn="r"/>
              <a:t>10/01/2025</a:t>
            </a:fld>
            <a:endParaRPr lang="fr-FR" sz="800" cap="all"/>
          </a:p>
        </p:txBody>
      </p:sp>
      <p:sp>
        <p:nvSpPr>
          <p:cNvPr id="6" name="Espace réservé du numéro de diapositive 5"/>
          <p:cNvSpPr>
            <a:spLocks noGrp="1"/>
          </p:cNvSpPr>
          <p:nvPr>
            <p:ph type="sldNum" sz="quarter" idx="12"/>
          </p:nvPr>
        </p:nvSpPr>
        <p:spPr>
          <a:xfrm>
            <a:off x="7625663" y="4857148"/>
            <a:ext cx="1170000" cy="360000"/>
          </a:xfrm>
        </p:spPr>
        <p:txBody>
          <a:bodyPr/>
          <a:lstStyle/>
          <a:p>
            <a:fld id="{733122C9-A0B9-462F-8757-0847AD287B63}" type="slidenum">
              <a:rPr lang="fr-FR" smtClean="0"/>
              <a:pPr/>
              <a:t>24</a:t>
            </a:fld>
            <a:endParaRPr lang="fr-FR"/>
          </a:p>
        </p:txBody>
      </p:sp>
      <p:sp>
        <p:nvSpPr>
          <p:cNvPr id="7" name="Espace réservé du texte 2"/>
          <p:cNvSpPr txBox="1">
            <a:spLocks/>
          </p:cNvSpPr>
          <p:nvPr/>
        </p:nvSpPr>
        <p:spPr>
          <a:xfrm>
            <a:off x="386366" y="915566"/>
            <a:ext cx="8568000" cy="465412"/>
          </a:xfrm>
          <a:prstGeom prst="rect">
            <a:avLst/>
          </a:prstGeom>
        </p:spPr>
        <p:txBody>
          <a:bodyPr vert="horz" lIns="91440" tIns="45720" rIns="91440" bIns="45720" rtlCol="0">
            <a:noAutofit/>
          </a:bodyPr>
          <a:lstStyle>
            <a:lvl1pPr marL="177800" marR="0" indent="-177800" algn="l" defTabSz="457200" rtl="0" eaLnBrk="1" fontAlgn="auto" latinLnBrk="0" hangingPunct="1">
              <a:lnSpc>
                <a:spcPct val="100000"/>
              </a:lnSpc>
              <a:spcBef>
                <a:spcPct val="20000"/>
              </a:spcBef>
              <a:spcAft>
                <a:spcPts val="0"/>
              </a:spcAft>
              <a:buClr>
                <a:srgbClr val="FF0000"/>
              </a:buClr>
              <a:buSzPct val="100000"/>
              <a:buFont typeface="Lucida Grande"/>
              <a:buChar char="&gt;"/>
              <a:tabLst/>
              <a:defRPr sz="2000" kern="1200">
                <a:solidFill>
                  <a:srgbClr val="3D566E"/>
                </a:solidFill>
                <a:latin typeface="+mn-lt"/>
                <a:ea typeface="+mn-ea"/>
                <a:cs typeface="+mn-cs"/>
              </a:defRPr>
            </a:lvl1pPr>
            <a:lvl2pPr marL="627063" marR="0" indent="-169863" algn="l" defTabSz="457200" rtl="0" eaLnBrk="1" fontAlgn="auto" latinLnBrk="0" hangingPunct="1">
              <a:lnSpc>
                <a:spcPct val="100000"/>
              </a:lnSpc>
              <a:spcBef>
                <a:spcPct val="20000"/>
              </a:spcBef>
              <a:spcAft>
                <a:spcPts val="0"/>
              </a:spcAft>
              <a:buClr>
                <a:srgbClr val="FF0000"/>
              </a:buClr>
              <a:buSzTx/>
              <a:buFont typeface="Arial-ItalicMT" charset="0"/>
              <a:buChar char="&gt;"/>
              <a:tabLst/>
              <a:defRPr sz="1500" kern="1200">
                <a:solidFill>
                  <a:srgbClr val="3D566E"/>
                </a:solidFill>
                <a:latin typeface="+mn-lt"/>
                <a:ea typeface="+mn-ea"/>
                <a:cs typeface="+mn-cs"/>
              </a:defRPr>
            </a:lvl2pPr>
            <a:lvl3pPr marL="627063" marR="0" indent="0" algn="l" defTabSz="457200" rtl="0" eaLnBrk="1" fontAlgn="auto" latinLnBrk="0" hangingPunct="1">
              <a:lnSpc>
                <a:spcPct val="100000"/>
              </a:lnSpc>
              <a:spcBef>
                <a:spcPct val="20000"/>
              </a:spcBef>
              <a:spcAft>
                <a:spcPts val="0"/>
              </a:spcAft>
              <a:buClrTx/>
              <a:buSzTx/>
              <a:buFont typeface="Arial"/>
              <a:buNone/>
              <a:tabLst/>
              <a:defRPr sz="1500" kern="1200">
                <a:solidFill>
                  <a:srgbClr val="3D566E"/>
                </a:solidFill>
                <a:latin typeface="+mn-lt"/>
                <a:ea typeface="+mn-ea"/>
                <a:cs typeface="+mn-cs"/>
              </a:defRPr>
            </a:lvl3pPr>
            <a:lvl4pPr marL="627063" marR="0" indent="177800" algn="l" defTabSz="457200" rtl="0" eaLnBrk="1" fontAlgn="auto" latinLnBrk="0" hangingPunct="1">
              <a:lnSpc>
                <a:spcPct val="100000"/>
              </a:lnSpc>
              <a:spcBef>
                <a:spcPct val="20000"/>
              </a:spcBef>
              <a:spcAft>
                <a:spcPts val="0"/>
              </a:spcAft>
              <a:buClr>
                <a:srgbClr val="FF0000"/>
              </a:buClr>
              <a:buSzTx/>
              <a:buFont typeface="Arial"/>
              <a:buChar char="–"/>
              <a:tabLst/>
              <a:defRPr sz="1100" kern="1200">
                <a:solidFill>
                  <a:srgbClr val="3D566E"/>
                </a:solidFill>
                <a:latin typeface="+mn-lt"/>
                <a:ea typeface="+mn-ea"/>
                <a:cs typeface="+mn-cs"/>
              </a:defRPr>
            </a:lvl4pPr>
            <a:lvl5pPr marL="806450" marR="0" indent="0" algn="l" defTabSz="457200" rtl="0" eaLnBrk="1" fontAlgn="auto" latinLnBrk="0" hangingPunct="1">
              <a:lnSpc>
                <a:spcPct val="100000"/>
              </a:lnSpc>
              <a:spcBef>
                <a:spcPct val="20000"/>
              </a:spcBef>
              <a:spcAft>
                <a:spcPts val="0"/>
              </a:spcAft>
              <a:buClrTx/>
              <a:buSzTx/>
              <a:buFont typeface="Arial"/>
              <a:buNone/>
              <a:tabLst/>
              <a:defRPr sz="1100" kern="1200">
                <a:solidFill>
                  <a:srgbClr val="3D566E"/>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ct val="20000"/>
              </a:spcBef>
              <a:spcAft>
                <a:spcPts val="0"/>
              </a:spcAft>
              <a:buClr>
                <a:srgbClr val="FF0000"/>
              </a:buClr>
              <a:buSzPct val="100000"/>
              <a:buFont typeface="Lucida Grande"/>
              <a:buNone/>
              <a:tabLst/>
              <a:defRPr/>
            </a:pPr>
            <a:endParaRPr kumimoji="0" lang="fr-FR" sz="1400" b="1" i="0" u="none" strike="noStrike" kern="1200" cap="none" spc="0" normalizeH="0" baseline="0" noProof="0" dirty="0">
              <a:ln>
                <a:noFill/>
              </a:ln>
              <a:solidFill>
                <a:srgbClr val="3D566E"/>
              </a:solidFill>
              <a:effectLst/>
              <a:uLnTx/>
              <a:uFillTx/>
              <a:latin typeface="Calibri"/>
              <a:ea typeface="+mn-ea"/>
              <a:cs typeface="+mn-cs"/>
            </a:endParaRPr>
          </a:p>
          <a:p>
            <a:pPr marL="177800" marR="0" lvl="0" indent="-177800" algn="l" defTabSz="457200" rtl="0" eaLnBrk="1" fontAlgn="auto" latinLnBrk="0" hangingPunct="1">
              <a:lnSpc>
                <a:spcPct val="100000"/>
              </a:lnSpc>
              <a:spcBef>
                <a:spcPct val="20000"/>
              </a:spcBef>
              <a:spcAft>
                <a:spcPts val="0"/>
              </a:spcAft>
              <a:buClr>
                <a:srgbClr val="FF0000"/>
              </a:buClr>
              <a:buSzPct val="100000"/>
              <a:buFont typeface="Lucida Grande"/>
              <a:buChar char="&gt;"/>
              <a:tabLst/>
              <a:defRPr/>
            </a:pPr>
            <a:r>
              <a:rPr kumimoji="0" lang="fr-FR" sz="1400" b="1" i="0" u="none" strike="noStrike" kern="1200" cap="none" spc="0" normalizeH="0" baseline="0" noProof="0" dirty="0">
                <a:ln>
                  <a:noFill/>
                </a:ln>
                <a:solidFill>
                  <a:schemeClr val="tx2"/>
                </a:solidFill>
                <a:effectLst/>
                <a:uLnTx/>
                <a:uFillTx/>
                <a:latin typeface="Calibri"/>
                <a:ea typeface="+mn-ea"/>
                <a:cs typeface="+mn-cs"/>
              </a:rPr>
              <a:t>Formation sélective (BTS, BUT, classe</a:t>
            </a:r>
            <a:r>
              <a:rPr kumimoji="0" lang="fr-FR" sz="1400" b="1" i="0" u="none" strike="noStrike" kern="1200" cap="none" spc="0" normalizeH="0" noProof="0" dirty="0">
                <a:ln>
                  <a:noFill/>
                </a:ln>
                <a:solidFill>
                  <a:schemeClr val="tx2"/>
                </a:solidFill>
                <a:effectLst/>
                <a:uLnTx/>
                <a:uFillTx/>
                <a:latin typeface="Calibri"/>
                <a:ea typeface="+mn-ea"/>
                <a:cs typeface="+mn-cs"/>
              </a:rPr>
              <a:t> prépa</a:t>
            </a:r>
            <a:r>
              <a:rPr kumimoji="0" lang="fr-FR" sz="1400" b="1" i="0" u="none" strike="noStrike" kern="1200" cap="none" spc="0" normalizeH="0" baseline="0" noProof="0" dirty="0">
                <a:ln>
                  <a:noFill/>
                </a:ln>
                <a:solidFill>
                  <a:schemeClr val="tx2"/>
                </a:solidFill>
                <a:effectLst/>
                <a:uLnTx/>
                <a:uFillTx/>
                <a:latin typeface="Calibri"/>
                <a:ea typeface="+mn-ea"/>
                <a:cs typeface="+mn-cs"/>
              </a:rPr>
              <a:t>, IFSI, écoles, …) </a:t>
            </a:r>
            <a:endParaRPr kumimoji="0" lang="fr-FR" sz="1400" b="0" i="0" u="none" strike="noStrike" kern="1200" cap="none" spc="0" normalizeH="0" baseline="0" noProof="0" dirty="0">
              <a:ln>
                <a:noFill/>
              </a:ln>
              <a:solidFill>
                <a:schemeClr val="tx2"/>
              </a:solidFill>
              <a:effectLst/>
              <a:uLnTx/>
              <a:uFillTx/>
              <a:latin typeface="Calibri"/>
              <a:ea typeface="+mn-ea"/>
              <a:cs typeface="+mn-cs"/>
            </a:endParaRPr>
          </a:p>
          <a:p>
            <a:pPr marL="0" marR="0" lvl="0" indent="0" algn="l" defTabSz="457200" rtl="0" eaLnBrk="1" fontAlgn="auto" latinLnBrk="0" hangingPunct="1">
              <a:lnSpc>
                <a:spcPct val="100000"/>
              </a:lnSpc>
              <a:spcBef>
                <a:spcPct val="20000"/>
              </a:spcBef>
              <a:spcAft>
                <a:spcPts val="0"/>
              </a:spcAft>
              <a:buClr>
                <a:srgbClr val="FF0000"/>
              </a:buClr>
              <a:buSzPct val="100000"/>
              <a:buFont typeface="Lucida Grande"/>
              <a:buNone/>
              <a:tabLst/>
              <a:defRPr/>
            </a:pPr>
            <a:endParaRPr kumimoji="0" lang="fr-FR" sz="1050" b="1" i="0" u="none" strike="noStrike" kern="1200" cap="none" spc="0" normalizeH="0" baseline="0" noProof="0" dirty="0">
              <a:ln>
                <a:noFill/>
              </a:ln>
              <a:solidFill>
                <a:srgbClr val="3D566E"/>
              </a:solidFill>
              <a:effectLst/>
              <a:uLnTx/>
              <a:uFillTx/>
              <a:latin typeface="Calibri"/>
              <a:ea typeface="+mn-ea"/>
              <a:cs typeface="+mn-cs"/>
            </a:endParaRPr>
          </a:p>
          <a:p>
            <a:pPr marL="177800" marR="0" lvl="0" indent="-177800" algn="l" defTabSz="457200" rtl="0" eaLnBrk="1" fontAlgn="auto" latinLnBrk="0" hangingPunct="1">
              <a:lnSpc>
                <a:spcPct val="100000"/>
              </a:lnSpc>
              <a:spcBef>
                <a:spcPct val="20000"/>
              </a:spcBef>
              <a:spcAft>
                <a:spcPts val="0"/>
              </a:spcAft>
              <a:buClr>
                <a:srgbClr val="FF0000"/>
              </a:buClr>
              <a:buSzPct val="100000"/>
              <a:buFont typeface="Lucida Grande"/>
              <a:buChar char="&gt;"/>
              <a:tabLst/>
              <a:defRPr/>
            </a:pPr>
            <a:endParaRPr kumimoji="0" lang="fr-FR" sz="1050" b="1" i="0" u="none" strike="noStrike" kern="1200" cap="none" spc="0" normalizeH="0" baseline="0" noProof="0" dirty="0">
              <a:ln>
                <a:noFill/>
              </a:ln>
              <a:solidFill>
                <a:srgbClr val="3D566E"/>
              </a:solidFill>
              <a:effectLst/>
              <a:uLnTx/>
              <a:uFillTx/>
              <a:latin typeface="Calibri"/>
              <a:ea typeface="+mn-ea"/>
              <a:cs typeface="+mn-cs"/>
            </a:endParaRPr>
          </a:p>
          <a:p>
            <a:pPr marL="177800" marR="0" lvl="0" indent="-177800" algn="l" defTabSz="457200" rtl="0" eaLnBrk="1" fontAlgn="auto" latinLnBrk="0" hangingPunct="1">
              <a:lnSpc>
                <a:spcPct val="100000"/>
              </a:lnSpc>
              <a:spcBef>
                <a:spcPct val="20000"/>
              </a:spcBef>
              <a:spcAft>
                <a:spcPts val="0"/>
              </a:spcAft>
              <a:buClr>
                <a:srgbClr val="FF0000"/>
              </a:buClr>
              <a:buSzPct val="100000"/>
              <a:buFont typeface="Lucida Grande"/>
              <a:buChar char="&gt;"/>
              <a:tabLst/>
              <a:defRPr/>
            </a:pPr>
            <a:endParaRPr kumimoji="0" lang="fr-FR" sz="1050" b="0" i="0" u="none" strike="noStrike" kern="1200" cap="none" spc="0" normalizeH="0" baseline="0" noProof="0" dirty="0">
              <a:ln>
                <a:noFill/>
              </a:ln>
              <a:solidFill>
                <a:srgbClr val="3D566E"/>
              </a:solidFill>
              <a:effectLst/>
              <a:uLnTx/>
              <a:uFillTx/>
              <a:latin typeface="Calibri"/>
              <a:ea typeface="+mn-ea"/>
              <a:cs typeface="+mn-cs"/>
            </a:endParaRPr>
          </a:p>
          <a:p>
            <a:pPr marL="177800" marR="0" lvl="0" indent="-177800" algn="l" defTabSz="457200" rtl="0" eaLnBrk="1" fontAlgn="auto" latinLnBrk="0" hangingPunct="1">
              <a:lnSpc>
                <a:spcPct val="100000"/>
              </a:lnSpc>
              <a:spcBef>
                <a:spcPct val="20000"/>
              </a:spcBef>
              <a:spcAft>
                <a:spcPts val="0"/>
              </a:spcAft>
              <a:buClr>
                <a:srgbClr val="FF0000"/>
              </a:buClr>
              <a:buSzPct val="100000"/>
              <a:buFont typeface="Lucida Grande"/>
              <a:buChar char="&gt;"/>
              <a:tabLst/>
              <a:defRPr/>
            </a:pPr>
            <a:endParaRPr kumimoji="0" lang="fr-FR" sz="1050" b="0" i="0" u="none" strike="noStrike" kern="1200" cap="none" spc="0" normalizeH="0" baseline="0" noProof="0" dirty="0">
              <a:ln>
                <a:noFill/>
              </a:ln>
              <a:solidFill>
                <a:srgbClr val="3D566E"/>
              </a:solidFill>
              <a:effectLst/>
              <a:uLnTx/>
              <a:uFillTx/>
              <a:latin typeface="Calibri"/>
              <a:ea typeface="+mn-ea"/>
              <a:cs typeface="+mn-cs"/>
            </a:endParaRPr>
          </a:p>
        </p:txBody>
      </p:sp>
      <p:sp>
        <p:nvSpPr>
          <p:cNvPr id="8" name="Espace réservé du numéro de diapositive 3"/>
          <p:cNvSpPr txBox="1">
            <a:spLocks/>
          </p:cNvSpPr>
          <p:nvPr/>
        </p:nvSpPr>
        <p:spPr>
          <a:xfrm>
            <a:off x="8340049" y="4857149"/>
            <a:ext cx="373534" cy="261257"/>
          </a:xfrm>
          <a:prstGeom prst="rect">
            <a:avLst/>
          </a:prstGeom>
        </p:spPr>
        <p:txBody>
          <a:bodyPr vert="horz" lIns="91440" tIns="45720" rIns="91440" bIns="45720" rtlCol="0" anchor="ctr"/>
          <a:lstStyle>
            <a:defPPr>
              <a:defRPr lang="fr-FR"/>
            </a:defPPr>
            <a:lvl1pPr marL="0" algn="ctr" defTabSz="457200" rtl="0" eaLnBrk="1" latinLnBrk="0" hangingPunct="1">
              <a:defRPr sz="1000" b="1"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C6B7B3CB-E3BA-F74C-AB76-86EFC5843CD6}" type="slidenum">
              <a:rPr lang="fr-FR" sz="900" smtClean="0">
                <a:solidFill>
                  <a:prstClr val="white"/>
                </a:solidFill>
                <a:latin typeface="Calibri"/>
              </a:rPr>
              <a:pPr/>
              <a:t>24</a:t>
            </a:fld>
            <a:endParaRPr lang="fr-FR" sz="900">
              <a:solidFill>
                <a:prstClr val="white"/>
              </a:solidFill>
              <a:latin typeface="Calibri"/>
            </a:endParaRPr>
          </a:p>
        </p:txBody>
      </p:sp>
      <p:sp>
        <p:nvSpPr>
          <p:cNvPr id="9" name="Rectangle à coins arrondis 8"/>
          <p:cNvSpPr/>
          <p:nvPr/>
        </p:nvSpPr>
        <p:spPr>
          <a:xfrm>
            <a:off x="1350965" y="1491630"/>
            <a:ext cx="2657475" cy="325437"/>
          </a:xfrm>
          <a:prstGeom prst="roundRect">
            <a:avLst/>
          </a:prstGeom>
          <a:solidFill>
            <a:srgbClr val="51BAAA"/>
          </a:solidFill>
          <a:ln w="9525" cap="flat" cmpd="sng" algn="ctr">
            <a:noFill/>
            <a:prstDash val="solid"/>
          </a:ln>
          <a:effectLst>
            <a:outerShdw blurRad="40000" dist="23000" dir="5400000" rotWithShape="0">
              <a:srgbClr val="000000">
                <a:alpha val="35000"/>
              </a:srgbClr>
            </a:outerShdw>
          </a:effectLst>
        </p:spPr>
        <p:txBody>
          <a:bodyPr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fr-FR" sz="1200" b="1" i="0" u="none" strike="noStrike" kern="0" cap="none" spc="0" normalizeH="0" baseline="0" noProof="0">
                <a:ln>
                  <a:noFill/>
                </a:ln>
                <a:solidFill>
                  <a:prstClr val="white"/>
                </a:solidFill>
                <a:effectLst/>
                <a:uLnTx/>
                <a:uFillTx/>
                <a:latin typeface="Calibri"/>
                <a:ea typeface="+mn-ea"/>
                <a:cs typeface="+mn-cs"/>
              </a:rPr>
              <a:t>OUI (proposition d’admission)</a:t>
            </a:r>
          </a:p>
        </p:txBody>
      </p:sp>
      <p:sp>
        <p:nvSpPr>
          <p:cNvPr id="10" name="Rectangle à coins arrondis 9"/>
          <p:cNvSpPr/>
          <p:nvPr/>
        </p:nvSpPr>
        <p:spPr>
          <a:xfrm>
            <a:off x="1357315" y="2007566"/>
            <a:ext cx="2657475" cy="323850"/>
          </a:xfrm>
          <a:prstGeom prst="roundRect">
            <a:avLst/>
          </a:prstGeom>
          <a:solidFill>
            <a:srgbClr val="417DC4"/>
          </a:solidFill>
          <a:ln w="9525" cap="flat" cmpd="sng" algn="ctr">
            <a:noFill/>
            <a:prstDash val="solid"/>
          </a:ln>
          <a:effectLst>
            <a:outerShdw blurRad="40000" dist="23000" dir="5400000" rotWithShape="0">
              <a:srgbClr val="000000">
                <a:alpha val="35000"/>
              </a:srgbClr>
            </a:outerShdw>
          </a:effectLst>
        </p:spPr>
        <p:txBody>
          <a:bodyPr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fr-FR" sz="1200" b="1" i="0" u="none" strike="noStrike" kern="0" cap="none" spc="0" normalizeH="0" baseline="0" noProof="0" dirty="0">
                <a:ln>
                  <a:noFill/>
                </a:ln>
                <a:solidFill>
                  <a:prstClr val="white"/>
                </a:solidFill>
                <a:effectLst/>
                <a:uLnTx/>
                <a:uFillTx/>
                <a:latin typeface="Calibri"/>
                <a:ea typeface="+mn-ea"/>
                <a:cs typeface="+mn-cs"/>
              </a:rPr>
              <a:t>En attente d’une place</a:t>
            </a:r>
          </a:p>
        </p:txBody>
      </p:sp>
      <p:sp>
        <p:nvSpPr>
          <p:cNvPr id="11" name="ZoneTexte 13"/>
          <p:cNvSpPr txBox="1">
            <a:spLocks noChangeArrowheads="1"/>
          </p:cNvSpPr>
          <p:nvPr/>
        </p:nvSpPr>
        <p:spPr bwMode="auto">
          <a:xfrm>
            <a:off x="2490790" y="1756742"/>
            <a:ext cx="706437" cy="27699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SzPct val="100000"/>
              <a:buBlip>
                <a:blip r:embed="rId2"/>
              </a:buBlip>
              <a:defRPr sz="2000">
                <a:solidFill>
                  <a:srgbClr val="26338B"/>
                </a:solidFill>
                <a:latin typeface="Calibri" pitchFamily="34" charset="0"/>
              </a:defRPr>
            </a:lvl1pPr>
            <a:lvl2pPr marL="742950" indent="-285750" eaLnBrk="0" hangingPunct="0">
              <a:spcBef>
                <a:spcPct val="20000"/>
              </a:spcBef>
              <a:buClr>
                <a:srgbClr val="F28E65"/>
              </a:buClr>
              <a:buFont typeface="Arial-ItalicMT"/>
              <a:buChar char="&gt;"/>
              <a:defRPr sz="1500">
                <a:solidFill>
                  <a:srgbClr val="26338B"/>
                </a:solidFill>
                <a:latin typeface="Calibri" pitchFamily="34" charset="0"/>
              </a:defRPr>
            </a:lvl2pPr>
            <a:lvl3pPr marL="1143000" indent="-228600" eaLnBrk="0" hangingPunct="0">
              <a:spcBef>
                <a:spcPct val="20000"/>
              </a:spcBef>
              <a:buFont typeface="Arial" pitchFamily="34" charset="0"/>
              <a:defRPr sz="1500">
                <a:solidFill>
                  <a:srgbClr val="26338B"/>
                </a:solidFill>
                <a:latin typeface="Calibri" pitchFamily="34" charset="0"/>
              </a:defRPr>
            </a:lvl3pPr>
            <a:lvl4pPr marL="1600200" indent="-228600" eaLnBrk="0" hangingPunct="0">
              <a:spcBef>
                <a:spcPct val="20000"/>
              </a:spcBef>
              <a:buClr>
                <a:srgbClr val="F28E65"/>
              </a:buClr>
              <a:buFont typeface="Arial" pitchFamily="34" charset="0"/>
              <a:buChar char="–"/>
              <a:defRPr sz="1100">
                <a:solidFill>
                  <a:srgbClr val="26338B"/>
                </a:solidFill>
                <a:latin typeface="Calibri" pitchFamily="34" charset="0"/>
              </a:defRPr>
            </a:lvl4pPr>
            <a:lvl5pPr marL="2057400" indent="-228600" eaLnBrk="0" hangingPunct="0">
              <a:spcBef>
                <a:spcPct val="20000"/>
              </a:spcBef>
              <a:buFont typeface="Arial" pitchFamily="34" charset="0"/>
              <a:defRPr sz="1100">
                <a:solidFill>
                  <a:srgbClr val="26338B"/>
                </a:solidFill>
                <a:latin typeface="Calibri" pitchFamily="34" charset="0"/>
              </a:defRPr>
            </a:lvl5pPr>
            <a:lvl6pPr marL="2514600" indent="-228600" defTabSz="457200" eaLnBrk="0" fontAlgn="base" hangingPunct="0">
              <a:spcBef>
                <a:spcPct val="20000"/>
              </a:spcBef>
              <a:spcAft>
                <a:spcPct val="0"/>
              </a:spcAft>
              <a:buFont typeface="Arial" pitchFamily="34" charset="0"/>
              <a:defRPr sz="1100">
                <a:solidFill>
                  <a:srgbClr val="26338B"/>
                </a:solidFill>
                <a:latin typeface="Calibri" pitchFamily="34" charset="0"/>
              </a:defRPr>
            </a:lvl6pPr>
            <a:lvl7pPr marL="2971800" indent="-228600" defTabSz="457200" eaLnBrk="0" fontAlgn="base" hangingPunct="0">
              <a:spcBef>
                <a:spcPct val="20000"/>
              </a:spcBef>
              <a:spcAft>
                <a:spcPct val="0"/>
              </a:spcAft>
              <a:buFont typeface="Arial" pitchFamily="34" charset="0"/>
              <a:defRPr sz="1100">
                <a:solidFill>
                  <a:srgbClr val="26338B"/>
                </a:solidFill>
                <a:latin typeface="Calibri" pitchFamily="34" charset="0"/>
              </a:defRPr>
            </a:lvl7pPr>
            <a:lvl8pPr marL="3429000" indent="-228600" defTabSz="457200" eaLnBrk="0" fontAlgn="base" hangingPunct="0">
              <a:spcBef>
                <a:spcPct val="20000"/>
              </a:spcBef>
              <a:spcAft>
                <a:spcPct val="0"/>
              </a:spcAft>
              <a:buFont typeface="Arial" pitchFamily="34" charset="0"/>
              <a:defRPr sz="1100">
                <a:solidFill>
                  <a:srgbClr val="26338B"/>
                </a:solidFill>
                <a:latin typeface="Calibri" pitchFamily="34" charset="0"/>
              </a:defRPr>
            </a:lvl8pPr>
            <a:lvl9pPr marL="3886200" indent="-228600" defTabSz="457200" eaLnBrk="0" fontAlgn="base" hangingPunct="0">
              <a:spcBef>
                <a:spcPct val="20000"/>
              </a:spcBef>
              <a:spcAft>
                <a:spcPct val="0"/>
              </a:spcAft>
              <a:buFont typeface="Arial" pitchFamily="34" charset="0"/>
              <a:defRPr sz="1100">
                <a:solidFill>
                  <a:srgbClr val="26338B"/>
                </a:solidFill>
                <a:latin typeface="Calibri" pitchFamily="34" charset="0"/>
              </a:defRPr>
            </a:lvl9pPr>
          </a:lstStyle>
          <a:p>
            <a:pPr marL="0" marR="0" lvl="0" indent="0" defTabSz="457200" eaLnBrk="1" fontAlgn="auto" latinLnBrk="0" hangingPunct="1">
              <a:lnSpc>
                <a:spcPct val="100000"/>
              </a:lnSpc>
              <a:spcBef>
                <a:spcPct val="0"/>
              </a:spcBef>
              <a:spcAft>
                <a:spcPts val="0"/>
              </a:spcAft>
              <a:buClrTx/>
              <a:buSzTx/>
              <a:buFontTx/>
              <a:buNone/>
              <a:tabLst/>
              <a:defRPr/>
            </a:pPr>
            <a:r>
              <a:rPr kumimoji="0" lang="fr-FR" altLang="fr-FR" sz="1200" b="1" i="0" u="none" strike="noStrike" kern="0" cap="none" spc="0" normalizeH="0" baseline="0" noProof="0">
                <a:ln>
                  <a:noFill/>
                </a:ln>
                <a:solidFill>
                  <a:srgbClr val="3D566E"/>
                </a:solidFill>
                <a:effectLst/>
                <a:uLnTx/>
                <a:uFillTx/>
                <a:latin typeface="Calibri" pitchFamily="34" charset="0"/>
              </a:rPr>
              <a:t>ou</a:t>
            </a:r>
          </a:p>
        </p:txBody>
      </p:sp>
      <p:sp>
        <p:nvSpPr>
          <p:cNvPr id="12" name="Flèche droite 11"/>
          <p:cNvSpPr/>
          <p:nvPr/>
        </p:nvSpPr>
        <p:spPr>
          <a:xfrm>
            <a:off x="4135438" y="1563067"/>
            <a:ext cx="671512" cy="206375"/>
          </a:xfrm>
          <a:prstGeom prst="rightArrow">
            <a:avLst/>
          </a:prstGeom>
          <a:solidFill>
            <a:schemeClr val="tx2"/>
          </a:solidFill>
          <a:ln w="9525" cap="flat" cmpd="sng" algn="ctr">
            <a:noFill/>
            <a:prstDash val="solid"/>
          </a:ln>
          <a:effectLst>
            <a:outerShdw blurRad="40000" dist="23000" dir="5400000" rotWithShape="0">
              <a:srgbClr val="000000">
                <a:alpha val="35000"/>
              </a:srgbClr>
            </a:outerShdw>
          </a:effectLst>
        </p:spPr>
        <p:txBody>
          <a:bodyPr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fr-FR" sz="1600" b="0" i="0" u="none" strike="noStrike" kern="0" cap="none" spc="0" normalizeH="0" baseline="0" noProof="0">
              <a:ln>
                <a:noFill/>
              </a:ln>
              <a:solidFill>
                <a:prstClr val="white"/>
              </a:solidFill>
              <a:effectLst/>
              <a:uLnTx/>
              <a:uFillTx/>
              <a:latin typeface="Calibri"/>
              <a:ea typeface="+mn-ea"/>
              <a:cs typeface="+mn-cs"/>
            </a:endParaRPr>
          </a:p>
        </p:txBody>
      </p:sp>
      <p:sp>
        <p:nvSpPr>
          <p:cNvPr id="13" name="Rectangle à coins arrondis 12"/>
          <p:cNvSpPr/>
          <p:nvPr/>
        </p:nvSpPr>
        <p:spPr>
          <a:xfrm>
            <a:off x="4857752" y="1500180"/>
            <a:ext cx="3708000" cy="324000"/>
          </a:xfrm>
          <a:prstGeom prst="roundRect">
            <a:avLst/>
          </a:prstGeom>
          <a:solidFill>
            <a:srgbClr val="FFCA00"/>
          </a:solidFill>
          <a:ln>
            <a:noFill/>
          </a:ln>
          <a:effectLst>
            <a:outerShdw blurRad="50800" dist="38100" dir="2700000" algn="tl" rotWithShape="0">
              <a:prstClr val="black">
                <a:alpha val="50000"/>
              </a:prstClr>
            </a:outerShdw>
          </a:effectLst>
        </p:spPr>
        <p:style>
          <a:lnRef idx="1">
            <a:schemeClr val="accent1"/>
          </a:lnRef>
          <a:fillRef idx="3">
            <a:schemeClr val="accent1"/>
          </a:fillRef>
          <a:effectRef idx="2">
            <a:schemeClr val="accent1"/>
          </a:effectRef>
          <a:fontRef idx="minor">
            <a:schemeClr val="lt1"/>
          </a:fontRef>
        </p:style>
        <p:txBody>
          <a:bodyPr anchor="ctr"/>
          <a:lstStyle/>
          <a:p>
            <a:pPr algn="ctr"/>
            <a:r>
              <a:rPr lang="fr-FR" sz="1100" b="1" dirty="0">
                <a:solidFill>
                  <a:schemeClr val="tx1"/>
                </a:solidFill>
              </a:rPr>
              <a:t>Le candidat accepte la proposition ou y renonce</a:t>
            </a:r>
          </a:p>
        </p:txBody>
      </p:sp>
      <p:sp>
        <p:nvSpPr>
          <p:cNvPr id="15" name="Rectangle à coins arrondis 14"/>
          <p:cNvSpPr/>
          <p:nvPr/>
        </p:nvSpPr>
        <p:spPr>
          <a:xfrm>
            <a:off x="1357315" y="2512391"/>
            <a:ext cx="2657475" cy="323850"/>
          </a:xfrm>
          <a:prstGeom prst="roundRect">
            <a:avLst/>
          </a:prstGeom>
          <a:solidFill>
            <a:sysClr val="window" lastClr="FFFFFF">
              <a:lumMod val="85000"/>
            </a:sysClr>
          </a:solidFill>
          <a:ln w="9525" cap="flat" cmpd="sng" algn="ctr">
            <a:noFill/>
            <a:prstDash val="solid"/>
          </a:ln>
          <a:effectLst>
            <a:outerShdw blurRad="40000" dist="23000" dir="5400000" rotWithShape="0">
              <a:srgbClr val="000000">
                <a:alpha val="35000"/>
              </a:srgbClr>
            </a:outerShdw>
          </a:effectLst>
        </p:spPr>
        <p:txBody>
          <a:bodyPr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fr-FR" sz="1200" b="1" i="0" u="none" strike="noStrike" kern="0" cap="none" spc="0" normalizeH="0" baseline="0" noProof="0">
                <a:ln>
                  <a:noFill/>
                </a:ln>
                <a:solidFill>
                  <a:srgbClr val="3D566E"/>
                </a:solidFill>
                <a:effectLst/>
                <a:uLnTx/>
                <a:uFillTx/>
                <a:latin typeface="Calibri"/>
                <a:ea typeface="+mn-ea"/>
                <a:cs typeface="+mn-cs"/>
              </a:rPr>
              <a:t>Non</a:t>
            </a:r>
          </a:p>
        </p:txBody>
      </p:sp>
      <p:sp>
        <p:nvSpPr>
          <p:cNvPr id="16" name="ZoneTexte 35"/>
          <p:cNvSpPr txBox="1">
            <a:spLocks noChangeArrowheads="1"/>
          </p:cNvSpPr>
          <p:nvPr/>
        </p:nvSpPr>
        <p:spPr bwMode="auto">
          <a:xfrm>
            <a:off x="2490790" y="2261567"/>
            <a:ext cx="706437" cy="27699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SzPct val="100000"/>
              <a:buBlip>
                <a:blip r:embed="rId2"/>
              </a:buBlip>
              <a:defRPr sz="2000">
                <a:solidFill>
                  <a:srgbClr val="26338B"/>
                </a:solidFill>
                <a:latin typeface="Calibri" pitchFamily="34" charset="0"/>
              </a:defRPr>
            </a:lvl1pPr>
            <a:lvl2pPr marL="742950" indent="-285750" eaLnBrk="0" hangingPunct="0">
              <a:spcBef>
                <a:spcPct val="20000"/>
              </a:spcBef>
              <a:buClr>
                <a:srgbClr val="F28E65"/>
              </a:buClr>
              <a:buFont typeface="Arial-ItalicMT"/>
              <a:buChar char="&gt;"/>
              <a:defRPr sz="1500">
                <a:solidFill>
                  <a:srgbClr val="26338B"/>
                </a:solidFill>
                <a:latin typeface="Calibri" pitchFamily="34" charset="0"/>
              </a:defRPr>
            </a:lvl2pPr>
            <a:lvl3pPr marL="1143000" indent="-228600" eaLnBrk="0" hangingPunct="0">
              <a:spcBef>
                <a:spcPct val="20000"/>
              </a:spcBef>
              <a:buFont typeface="Arial" pitchFamily="34" charset="0"/>
              <a:defRPr sz="1500">
                <a:solidFill>
                  <a:srgbClr val="26338B"/>
                </a:solidFill>
                <a:latin typeface="Calibri" pitchFamily="34" charset="0"/>
              </a:defRPr>
            </a:lvl3pPr>
            <a:lvl4pPr marL="1600200" indent="-228600" eaLnBrk="0" hangingPunct="0">
              <a:spcBef>
                <a:spcPct val="20000"/>
              </a:spcBef>
              <a:buClr>
                <a:srgbClr val="F28E65"/>
              </a:buClr>
              <a:buFont typeface="Arial" pitchFamily="34" charset="0"/>
              <a:buChar char="–"/>
              <a:defRPr sz="1100">
                <a:solidFill>
                  <a:srgbClr val="26338B"/>
                </a:solidFill>
                <a:latin typeface="Calibri" pitchFamily="34" charset="0"/>
              </a:defRPr>
            </a:lvl4pPr>
            <a:lvl5pPr marL="2057400" indent="-228600" eaLnBrk="0" hangingPunct="0">
              <a:spcBef>
                <a:spcPct val="20000"/>
              </a:spcBef>
              <a:buFont typeface="Arial" pitchFamily="34" charset="0"/>
              <a:defRPr sz="1100">
                <a:solidFill>
                  <a:srgbClr val="26338B"/>
                </a:solidFill>
                <a:latin typeface="Calibri" pitchFamily="34" charset="0"/>
              </a:defRPr>
            </a:lvl5pPr>
            <a:lvl6pPr marL="2514600" indent="-228600" defTabSz="457200" eaLnBrk="0" fontAlgn="base" hangingPunct="0">
              <a:spcBef>
                <a:spcPct val="20000"/>
              </a:spcBef>
              <a:spcAft>
                <a:spcPct val="0"/>
              </a:spcAft>
              <a:buFont typeface="Arial" pitchFamily="34" charset="0"/>
              <a:defRPr sz="1100">
                <a:solidFill>
                  <a:srgbClr val="26338B"/>
                </a:solidFill>
                <a:latin typeface="Calibri" pitchFamily="34" charset="0"/>
              </a:defRPr>
            </a:lvl6pPr>
            <a:lvl7pPr marL="2971800" indent="-228600" defTabSz="457200" eaLnBrk="0" fontAlgn="base" hangingPunct="0">
              <a:spcBef>
                <a:spcPct val="20000"/>
              </a:spcBef>
              <a:spcAft>
                <a:spcPct val="0"/>
              </a:spcAft>
              <a:buFont typeface="Arial" pitchFamily="34" charset="0"/>
              <a:defRPr sz="1100">
                <a:solidFill>
                  <a:srgbClr val="26338B"/>
                </a:solidFill>
                <a:latin typeface="Calibri" pitchFamily="34" charset="0"/>
              </a:defRPr>
            </a:lvl7pPr>
            <a:lvl8pPr marL="3429000" indent="-228600" defTabSz="457200" eaLnBrk="0" fontAlgn="base" hangingPunct="0">
              <a:spcBef>
                <a:spcPct val="20000"/>
              </a:spcBef>
              <a:spcAft>
                <a:spcPct val="0"/>
              </a:spcAft>
              <a:buFont typeface="Arial" pitchFamily="34" charset="0"/>
              <a:defRPr sz="1100">
                <a:solidFill>
                  <a:srgbClr val="26338B"/>
                </a:solidFill>
                <a:latin typeface="Calibri" pitchFamily="34" charset="0"/>
              </a:defRPr>
            </a:lvl8pPr>
            <a:lvl9pPr marL="3886200" indent="-228600" defTabSz="457200" eaLnBrk="0" fontAlgn="base" hangingPunct="0">
              <a:spcBef>
                <a:spcPct val="20000"/>
              </a:spcBef>
              <a:spcAft>
                <a:spcPct val="0"/>
              </a:spcAft>
              <a:buFont typeface="Arial" pitchFamily="34" charset="0"/>
              <a:defRPr sz="1100">
                <a:solidFill>
                  <a:srgbClr val="26338B"/>
                </a:solidFill>
                <a:latin typeface="Calibri" pitchFamily="34" charset="0"/>
              </a:defRPr>
            </a:lvl9pPr>
          </a:lstStyle>
          <a:p>
            <a:pPr marL="0" marR="0" lvl="0" indent="0" defTabSz="457200" eaLnBrk="1" fontAlgn="auto" latinLnBrk="0" hangingPunct="1">
              <a:lnSpc>
                <a:spcPct val="100000"/>
              </a:lnSpc>
              <a:spcBef>
                <a:spcPct val="0"/>
              </a:spcBef>
              <a:spcAft>
                <a:spcPts val="0"/>
              </a:spcAft>
              <a:buClrTx/>
              <a:buSzTx/>
              <a:buFontTx/>
              <a:buNone/>
              <a:tabLst/>
              <a:defRPr/>
            </a:pPr>
            <a:r>
              <a:rPr kumimoji="0" lang="fr-FR" altLang="fr-FR" sz="1200" b="1" i="0" u="none" strike="noStrike" kern="0" cap="none" spc="0" normalizeH="0" baseline="0" noProof="0">
                <a:ln>
                  <a:noFill/>
                </a:ln>
                <a:solidFill>
                  <a:srgbClr val="3D566E"/>
                </a:solidFill>
                <a:effectLst/>
                <a:uLnTx/>
                <a:uFillTx/>
                <a:latin typeface="Calibri" pitchFamily="34" charset="0"/>
              </a:rPr>
              <a:t>ou</a:t>
            </a:r>
          </a:p>
        </p:txBody>
      </p:sp>
      <p:sp>
        <p:nvSpPr>
          <p:cNvPr id="18" name="Flèche droite 17"/>
          <p:cNvSpPr/>
          <p:nvPr/>
        </p:nvSpPr>
        <p:spPr>
          <a:xfrm>
            <a:off x="4135438" y="2058367"/>
            <a:ext cx="671512" cy="206375"/>
          </a:xfrm>
          <a:prstGeom prst="rightArrow">
            <a:avLst/>
          </a:prstGeom>
          <a:solidFill>
            <a:schemeClr val="tx2"/>
          </a:solidFill>
          <a:ln w="9525" cap="flat" cmpd="sng" algn="ctr">
            <a:noFill/>
            <a:prstDash val="solid"/>
          </a:ln>
          <a:effectLst>
            <a:outerShdw blurRad="40000" dist="23000" dir="5400000" rotWithShape="0">
              <a:srgbClr val="000000">
                <a:alpha val="35000"/>
              </a:srgbClr>
            </a:outerShdw>
          </a:effectLst>
        </p:spPr>
        <p:txBody>
          <a:bodyPr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fr-FR" sz="1600" b="0" i="0" u="none" strike="noStrike" kern="0" cap="none" spc="0" normalizeH="0" baseline="0" noProof="0">
              <a:ln>
                <a:noFill/>
              </a:ln>
              <a:solidFill>
                <a:prstClr val="white"/>
              </a:solidFill>
              <a:effectLst/>
              <a:uLnTx/>
              <a:uFillTx/>
              <a:latin typeface="Calibri"/>
              <a:ea typeface="+mn-ea"/>
              <a:cs typeface="+mn-cs"/>
            </a:endParaRPr>
          </a:p>
        </p:txBody>
      </p:sp>
      <p:sp>
        <p:nvSpPr>
          <p:cNvPr id="19" name="Rectangle à coins arrondis 18"/>
          <p:cNvSpPr/>
          <p:nvPr/>
        </p:nvSpPr>
        <p:spPr>
          <a:xfrm>
            <a:off x="4919662" y="2018679"/>
            <a:ext cx="3708000" cy="323850"/>
          </a:xfrm>
          <a:prstGeom prst="roundRect">
            <a:avLst/>
          </a:prstGeom>
          <a:solidFill>
            <a:srgbClr val="FFCA00"/>
          </a:solidFill>
          <a:ln>
            <a:noFill/>
          </a:ln>
          <a:effectLst>
            <a:outerShdw blurRad="50800" dist="38100" dir="2700000" algn="tl" rotWithShape="0">
              <a:prstClr val="black">
                <a:alpha val="50000"/>
              </a:prstClr>
            </a:outerShdw>
          </a:effectLst>
        </p:spPr>
        <p:style>
          <a:lnRef idx="1">
            <a:schemeClr val="accent1"/>
          </a:lnRef>
          <a:fillRef idx="3">
            <a:schemeClr val="accent1"/>
          </a:fillRef>
          <a:effectRef idx="2">
            <a:schemeClr val="accent1"/>
          </a:effectRef>
          <a:fontRef idx="minor">
            <a:schemeClr val="lt1"/>
          </a:fontRef>
        </p:style>
        <p:txBody>
          <a:bodyPr anchor="ctr"/>
          <a:lstStyle/>
          <a:p>
            <a:pPr algn="ctr"/>
            <a:r>
              <a:rPr lang="fr-FR" sz="1100" b="1">
                <a:solidFill>
                  <a:schemeClr val="tx1"/>
                </a:solidFill>
              </a:rPr>
              <a:t>Le candidat maintient le vœu en attente ou y renonce</a:t>
            </a:r>
          </a:p>
        </p:txBody>
      </p:sp>
      <p:sp>
        <p:nvSpPr>
          <p:cNvPr id="20" name="Rectangle à coins arrondis 19"/>
          <p:cNvSpPr/>
          <p:nvPr/>
        </p:nvSpPr>
        <p:spPr>
          <a:xfrm>
            <a:off x="1428729" y="3143254"/>
            <a:ext cx="2428892" cy="325437"/>
          </a:xfrm>
          <a:prstGeom prst="roundRect">
            <a:avLst/>
          </a:prstGeom>
          <a:solidFill>
            <a:srgbClr val="51BAAA"/>
          </a:solidFill>
          <a:ln w="9525" cap="flat" cmpd="sng" algn="ctr">
            <a:noFill/>
            <a:prstDash val="solid"/>
          </a:ln>
          <a:effectLst>
            <a:outerShdw blurRad="40000" dist="23000" dir="5400000" rotWithShape="0">
              <a:srgbClr val="000000">
                <a:alpha val="35000"/>
              </a:srgbClr>
            </a:outerShdw>
          </a:effectLst>
        </p:spPr>
        <p:txBody>
          <a:bodyPr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fr-FR" sz="1200" b="1" i="0" u="none" strike="noStrike" kern="0" cap="none" spc="0" normalizeH="0" baseline="0" noProof="0">
                <a:ln>
                  <a:noFill/>
                </a:ln>
                <a:solidFill>
                  <a:prstClr val="white"/>
                </a:solidFill>
                <a:effectLst/>
                <a:uLnTx/>
                <a:uFillTx/>
                <a:latin typeface="Calibri"/>
                <a:ea typeface="+mn-ea"/>
                <a:cs typeface="+mn-cs"/>
              </a:rPr>
              <a:t>OUI (proposition d’admission)</a:t>
            </a:r>
          </a:p>
        </p:txBody>
      </p:sp>
      <p:sp>
        <p:nvSpPr>
          <p:cNvPr id="21" name="Rectangle à coins arrondis 20"/>
          <p:cNvSpPr/>
          <p:nvPr/>
        </p:nvSpPr>
        <p:spPr>
          <a:xfrm>
            <a:off x="1230205" y="3660363"/>
            <a:ext cx="2657475" cy="323850"/>
          </a:xfrm>
          <a:prstGeom prst="roundRect">
            <a:avLst/>
          </a:prstGeom>
          <a:solidFill>
            <a:srgbClr val="000091"/>
          </a:solidFill>
          <a:ln w="9525" cap="flat" cmpd="sng" algn="ctr">
            <a:noFill/>
            <a:prstDash val="solid"/>
          </a:ln>
          <a:effectLst>
            <a:outerShdw blurRad="40000" dist="23000" dir="5400000" rotWithShape="0">
              <a:srgbClr val="000000">
                <a:alpha val="35000"/>
              </a:srgbClr>
            </a:outerShdw>
          </a:effectLst>
        </p:spPr>
        <p:txBody>
          <a:bodyPr anchor="ctr"/>
          <a:lstStyle/>
          <a:p>
            <a:pPr algn="ctr" defTabSz="457200"/>
            <a:r>
              <a:rPr lang="fr-FR" sz="1200" b="1" kern="0" dirty="0">
                <a:solidFill>
                  <a:prstClr val="white"/>
                </a:solidFill>
                <a:latin typeface="Calibri"/>
              </a:rPr>
              <a:t>OUI-SI</a:t>
            </a:r>
            <a:r>
              <a:rPr lang="fr-FR" sz="1200" b="1" kern="0" dirty="0">
                <a:solidFill>
                  <a:schemeClr val="bg2"/>
                </a:solidFill>
                <a:latin typeface="Calibri"/>
              </a:rPr>
              <a:t>*</a:t>
            </a:r>
            <a:r>
              <a:rPr lang="fr-FR" sz="1200" b="1" kern="0" dirty="0">
                <a:solidFill>
                  <a:prstClr val="white"/>
                </a:solidFill>
                <a:latin typeface="Calibri"/>
              </a:rPr>
              <a:t> (proposition d’admission)</a:t>
            </a:r>
          </a:p>
        </p:txBody>
      </p:sp>
      <p:sp>
        <p:nvSpPr>
          <p:cNvPr id="22" name="ZoneTexte 41"/>
          <p:cNvSpPr txBox="1">
            <a:spLocks noChangeArrowheads="1"/>
          </p:cNvSpPr>
          <p:nvPr/>
        </p:nvSpPr>
        <p:spPr bwMode="auto">
          <a:xfrm>
            <a:off x="2426744" y="3409535"/>
            <a:ext cx="706437" cy="27699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SzPct val="100000"/>
              <a:buBlip>
                <a:blip r:embed="rId2"/>
              </a:buBlip>
              <a:defRPr sz="2000">
                <a:solidFill>
                  <a:srgbClr val="26338B"/>
                </a:solidFill>
                <a:latin typeface="Calibri" pitchFamily="34" charset="0"/>
              </a:defRPr>
            </a:lvl1pPr>
            <a:lvl2pPr marL="742950" indent="-285750" eaLnBrk="0" hangingPunct="0">
              <a:spcBef>
                <a:spcPct val="20000"/>
              </a:spcBef>
              <a:buClr>
                <a:srgbClr val="F28E65"/>
              </a:buClr>
              <a:buFont typeface="Arial-ItalicMT"/>
              <a:buChar char="&gt;"/>
              <a:defRPr sz="1500">
                <a:solidFill>
                  <a:srgbClr val="26338B"/>
                </a:solidFill>
                <a:latin typeface="Calibri" pitchFamily="34" charset="0"/>
              </a:defRPr>
            </a:lvl2pPr>
            <a:lvl3pPr marL="1143000" indent="-228600" eaLnBrk="0" hangingPunct="0">
              <a:spcBef>
                <a:spcPct val="20000"/>
              </a:spcBef>
              <a:buFont typeface="Arial" pitchFamily="34" charset="0"/>
              <a:defRPr sz="1500">
                <a:solidFill>
                  <a:srgbClr val="26338B"/>
                </a:solidFill>
                <a:latin typeface="Calibri" pitchFamily="34" charset="0"/>
              </a:defRPr>
            </a:lvl3pPr>
            <a:lvl4pPr marL="1600200" indent="-228600" eaLnBrk="0" hangingPunct="0">
              <a:spcBef>
                <a:spcPct val="20000"/>
              </a:spcBef>
              <a:buClr>
                <a:srgbClr val="F28E65"/>
              </a:buClr>
              <a:buFont typeface="Arial" pitchFamily="34" charset="0"/>
              <a:buChar char="–"/>
              <a:defRPr sz="1100">
                <a:solidFill>
                  <a:srgbClr val="26338B"/>
                </a:solidFill>
                <a:latin typeface="Calibri" pitchFamily="34" charset="0"/>
              </a:defRPr>
            </a:lvl4pPr>
            <a:lvl5pPr marL="2057400" indent="-228600" eaLnBrk="0" hangingPunct="0">
              <a:spcBef>
                <a:spcPct val="20000"/>
              </a:spcBef>
              <a:buFont typeface="Arial" pitchFamily="34" charset="0"/>
              <a:defRPr sz="1100">
                <a:solidFill>
                  <a:srgbClr val="26338B"/>
                </a:solidFill>
                <a:latin typeface="Calibri" pitchFamily="34" charset="0"/>
              </a:defRPr>
            </a:lvl5pPr>
            <a:lvl6pPr marL="2514600" indent="-228600" defTabSz="457200" eaLnBrk="0" fontAlgn="base" hangingPunct="0">
              <a:spcBef>
                <a:spcPct val="20000"/>
              </a:spcBef>
              <a:spcAft>
                <a:spcPct val="0"/>
              </a:spcAft>
              <a:buFont typeface="Arial" pitchFamily="34" charset="0"/>
              <a:defRPr sz="1100">
                <a:solidFill>
                  <a:srgbClr val="26338B"/>
                </a:solidFill>
                <a:latin typeface="Calibri" pitchFamily="34" charset="0"/>
              </a:defRPr>
            </a:lvl6pPr>
            <a:lvl7pPr marL="2971800" indent="-228600" defTabSz="457200" eaLnBrk="0" fontAlgn="base" hangingPunct="0">
              <a:spcBef>
                <a:spcPct val="20000"/>
              </a:spcBef>
              <a:spcAft>
                <a:spcPct val="0"/>
              </a:spcAft>
              <a:buFont typeface="Arial" pitchFamily="34" charset="0"/>
              <a:defRPr sz="1100">
                <a:solidFill>
                  <a:srgbClr val="26338B"/>
                </a:solidFill>
                <a:latin typeface="Calibri" pitchFamily="34" charset="0"/>
              </a:defRPr>
            </a:lvl7pPr>
            <a:lvl8pPr marL="3429000" indent="-228600" defTabSz="457200" eaLnBrk="0" fontAlgn="base" hangingPunct="0">
              <a:spcBef>
                <a:spcPct val="20000"/>
              </a:spcBef>
              <a:spcAft>
                <a:spcPct val="0"/>
              </a:spcAft>
              <a:buFont typeface="Arial" pitchFamily="34" charset="0"/>
              <a:defRPr sz="1100">
                <a:solidFill>
                  <a:srgbClr val="26338B"/>
                </a:solidFill>
                <a:latin typeface="Calibri" pitchFamily="34" charset="0"/>
              </a:defRPr>
            </a:lvl8pPr>
            <a:lvl9pPr marL="3886200" indent="-228600" defTabSz="457200" eaLnBrk="0" fontAlgn="base" hangingPunct="0">
              <a:spcBef>
                <a:spcPct val="20000"/>
              </a:spcBef>
              <a:spcAft>
                <a:spcPct val="0"/>
              </a:spcAft>
              <a:buFont typeface="Arial" pitchFamily="34" charset="0"/>
              <a:defRPr sz="1100">
                <a:solidFill>
                  <a:srgbClr val="26338B"/>
                </a:solidFill>
                <a:latin typeface="Calibri" pitchFamily="34" charset="0"/>
              </a:defRPr>
            </a:lvl9pPr>
          </a:lstStyle>
          <a:p>
            <a:pPr marL="0" marR="0" lvl="0" indent="0" defTabSz="457200" eaLnBrk="1" fontAlgn="auto" latinLnBrk="0" hangingPunct="1">
              <a:lnSpc>
                <a:spcPct val="100000"/>
              </a:lnSpc>
              <a:spcBef>
                <a:spcPct val="0"/>
              </a:spcBef>
              <a:spcAft>
                <a:spcPts val="0"/>
              </a:spcAft>
              <a:buClrTx/>
              <a:buSzTx/>
              <a:buFontTx/>
              <a:buNone/>
              <a:tabLst/>
              <a:defRPr/>
            </a:pPr>
            <a:r>
              <a:rPr kumimoji="0" lang="fr-FR" altLang="fr-FR" sz="1200" b="1" i="0" u="none" strike="noStrike" kern="0" cap="none" spc="0" normalizeH="0" baseline="0" noProof="0" dirty="0">
                <a:ln>
                  <a:noFill/>
                </a:ln>
                <a:solidFill>
                  <a:srgbClr val="3D566E"/>
                </a:solidFill>
                <a:effectLst/>
                <a:uLnTx/>
                <a:uFillTx/>
                <a:latin typeface="Calibri" pitchFamily="34" charset="0"/>
              </a:rPr>
              <a:t>ou</a:t>
            </a:r>
          </a:p>
        </p:txBody>
      </p:sp>
      <p:sp>
        <p:nvSpPr>
          <p:cNvPr id="23" name="Flèche droite 22"/>
          <p:cNvSpPr/>
          <p:nvPr/>
        </p:nvSpPr>
        <p:spPr>
          <a:xfrm>
            <a:off x="4144963" y="3278925"/>
            <a:ext cx="671512" cy="206375"/>
          </a:xfrm>
          <a:prstGeom prst="rightArrow">
            <a:avLst/>
          </a:prstGeom>
          <a:solidFill>
            <a:schemeClr val="tx2"/>
          </a:solidFill>
          <a:ln w="9525" cap="flat" cmpd="sng" algn="ctr">
            <a:noFill/>
            <a:prstDash val="solid"/>
          </a:ln>
          <a:effectLst>
            <a:outerShdw blurRad="40000" dist="23000" dir="5400000" rotWithShape="0">
              <a:srgbClr val="000000">
                <a:alpha val="35000"/>
              </a:srgbClr>
            </a:outerShdw>
          </a:effectLst>
        </p:spPr>
        <p:txBody>
          <a:bodyPr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fr-FR" sz="1600" b="0" i="0" u="none" strike="noStrike" kern="0" cap="none" spc="0" normalizeH="0" baseline="0" noProof="0">
              <a:ln>
                <a:noFill/>
              </a:ln>
              <a:solidFill>
                <a:srgbClr val="3D566E"/>
              </a:solidFill>
              <a:effectLst/>
              <a:uLnTx/>
              <a:uFillTx/>
              <a:latin typeface="Calibri"/>
              <a:ea typeface="+mn-ea"/>
              <a:cs typeface="+mn-cs"/>
            </a:endParaRPr>
          </a:p>
        </p:txBody>
      </p:sp>
      <p:sp>
        <p:nvSpPr>
          <p:cNvPr id="25" name="Rectangle à coins arrondis 24"/>
          <p:cNvSpPr/>
          <p:nvPr/>
        </p:nvSpPr>
        <p:spPr>
          <a:xfrm>
            <a:off x="1247558" y="4210012"/>
            <a:ext cx="2657475" cy="323850"/>
          </a:xfrm>
          <a:prstGeom prst="roundRect">
            <a:avLst/>
          </a:prstGeom>
          <a:solidFill>
            <a:srgbClr val="417DC4"/>
          </a:solidFill>
          <a:ln w="9525" cap="flat" cmpd="sng" algn="ctr">
            <a:noFill/>
            <a:prstDash val="solid"/>
          </a:ln>
          <a:effectLst>
            <a:outerShdw blurRad="40000" dist="23000" dir="5400000" rotWithShape="0">
              <a:srgbClr val="000000">
                <a:alpha val="35000"/>
              </a:srgbClr>
            </a:outerShdw>
          </a:effectLst>
        </p:spPr>
        <p:txBody>
          <a:bodyPr anchor="ctr"/>
          <a:lstStyle/>
          <a:p>
            <a:pPr algn="ctr" defTabSz="457200"/>
            <a:r>
              <a:rPr lang="fr-FR" sz="1200" b="1" kern="0">
                <a:solidFill>
                  <a:prstClr val="white"/>
                </a:solidFill>
                <a:latin typeface="Calibri"/>
              </a:rPr>
              <a:t>En attente d’une place</a:t>
            </a:r>
          </a:p>
        </p:txBody>
      </p:sp>
      <p:sp>
        <p:nvSpPr>
          <p:cNvPr id="26" name="ZoneTexte 46"/>
          <p:cNvSpPr txBox="1">
            <a:spLocks noChangeArrowheads="1"/>
          </p:cNvSpPr>
          <p:nvPr/>
        </p:nvSpPr>
        <p:spPr bwMode="auto">
          <a:xfrm>
            <a:off x="2468785" y="3956400"/>
            <a:ext cx="706437" cy="27699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SzPct val="100000"/>
              <a:buBlip>
                <a:blip r:embed="rId2"/>
              </a:buBlip>
              <a:defRPr sz="2000">
                <a:solidFill>
                  <a:srgbClr val="26338B"/>
                </a:solidFill>
                <a:latin typeface="Calibri" pitchFamily="34" charset="0"/>
              </a:defRPr>
            </a:lvl1pPr>
            <a:lvl2pPr marL="742950" indent="-285750" eaLnBrk="0" hangingPunct="0">
              <a:spcBef>
                <a:spcPct val="20000"/>
              </a:spcBef>
              <a:buClr>
                <a:srgbClr val="F28E65"/>
              </a:buClr>
              <a:buFont typeface="Arial-ItalicMT"/>
              <a:buChar char="&gt;"/>
              <a:defRPr sz="1500">
                <a:solidFill>
                  <a:srgbClr val="26338B"/>
                </a:solidFill>
                <a:latin typeface="Calibri" pitchFamily="34" charset="0"/>
              </a:defRPr>
            </a:lvl2pPr>
            <a:lvl3pPr marL="1143000" indent="-228600" eaLnBrk="0" hangingPunct="0">
              <a:spcBef>
                <a:spcPct val="20000"/>
              </a:spcBef>
              <a:buFont typeface="Arial" pitchFamily="34" charset="0"/>
              <a:defRPr sz="1500">
                <a:solidFill>
                  <a:srgbClr val="26338B"/>
                </a:solidFill>
                <a:latin typeface="Calibri" pitchFamily="34" charset="0"/>
              </a:defRPr>
            </a:lvl3pPr>
            <a:lvl4pPr marL="1600200" indent="-228600" eaLnBrk="0" hangingPunct="0">
              <a:spcBef>
                <a:spcPct val="20000"/>
              </a:spcBef>
              <a:buClr>
                <a:srgbClr val="F28E65"/>
              </a:buClr>
              <a:buFont typeface="Arial" pitchFamily="34" charset="0"/>
              <a:buChar char="–"/>
              <a:defRPr sz="1100">
                <a:solidFill>
                  <a:srgbClr val="26338B"/>
                </a:solidFill>
                <a:latin typeface="Calibri" pitchFamily="34" charset="0"/>
              </a:defRPr>
            </a:lvl4pPr>
            <a:lvl5pPr marL="2057400" indent="-228600" eaLnBrk="0" hangingPunct="0">
              <a:spcBef>
                <a:spcPct val="20000"/>
              </a:spcBef>
              <a:buFont typeface="Arial" pitchFamily="34" charset="0"/>
              <a:defRPr sz="1100">
                <a:solidFill>
                  <a:srgbClr val="26338B"/>
                </a:solidFill>
                <a:latin typeface="Calibri" pitchFamily="34" charset="0"/>
              </a:defRPr>
            </a:lvl5pPr>
            <a:lvl6pPr marL="2514600" indent="-228600" defTabSz="457200" eaLnBrk="0" fontAlgn="base" hangingPunct="0">
              <a:spcBef>
                <a:spcPct val="20000"/>
              </a:spcBef>
              <a:spcAft>
                <a:spcPct val="0"/>
              </a:spcAft>
              <a:buFont typeface="Arial" pitchFamily="34" charset="0"/>
              <a:defRPr sz="1100">
                <a:solidFill>
                  <a:srgbClr val="26338B"/>
                </a:solidFill>
                <a:latin typeface="Calibri" pitchFamily="34" charset="0"/>
              </a:defRPr>
            </a:lvl6pPr>
            <a:lvl7pPr marL="2971800" indent="-228600" defTabSz="457200" eaLnBrk="0" fontAlgn="base" hangingPunct="0">
              <a:spcBef>
                <a:spcPct val="20000"/>
              </a:spcBef>
              <a:spcAft>
                <a:spcPct val="0"/>
              </a:spcAft>
              <a:buFont typeface="Arial" pitchFamily="34" charset="0"/>
              <a:defRPr sz="1100">
                <a:solidFill>
                  <a:srgbClr val="26338B"/>
                </a:solidFill>
                <a:latin typeface="Calibri" pitchFamily="34" charset="0"/>
              </a:defRPr>
            </a:lvl7pPr>
            <a:lvl8pPr marL="3429000" indent="-228600" defTabSz="457200" eaLnBrk="0" fontAlgn="base" hangingPunct="0">
              <a:spcBef>
                <a:spcPct val="20000"/>
              </a:spcBef>
              <a:spcAft>
                <a:spcPct val="0"/>
              </a:spcAft>
              <a:buFont typeface="Arial" pitchFamily="34" charset="0"/>
              <a:defRPr sz="1100">
                <a:solidFill>
                  <a:srgbClr val="26338B"/>
                </a:solidFill>
                <a:latin typeface="Calibri" pitchFamily="34" charset="0"/>
              </a:defRPr>
            </a:lvl8pPr>
            <a:lvl9pPr marL="3886200" indent="-228600" defTabSz="457200" eaLnBrk="0" fontAlgn="base" hangingPunct="0">
              <a:spcBef>
                <a:spcPct val="20000"/>
              </a:spcBef>
              <a:spcAft>
                <a:spcPct val="0"/>
              </a:spcAft>
              <a:buFont typeface="Arial" pitchFamily="34" charset="0"/>
              <a:defRPr sz="1100">
                <a:solidFill>
                  <a:srgbClr val="26338B"/>
                </a:solidFill>
                <a:latin typeface="Calibri" pitchFamily="34" charset="0"/>
              </a:defRPr>
            </a:lvl9pPr>
          </a:lstStyle>
          <a:p>
            <a:pPr marL="0" marR="0" lvl="0" indent="0" defTabSz="457200" eaLnBrk="1" fontAlgn="auto" latinLnBrk="0" hangingPunct="1">
              <a:lnSpc>
                <a:spcPct val="100000"/>
              </a:lnSpc>
              <a:spcBef>
                <a:spcPct val="0"/>
              </a:spcBef>
              <a:spcAft>
                <a:spcPts val="0"/>
              </a:spcAft>
              <a:buClrTx/>
              <a:buSzTx/>
              <a:buFontTx/>
              <a:buNone/>
              <a:tabLst/>
              <a:defRPr/>
            </a:pPr>
            <a:r>
              <a:rPr kumimoji="0" lang="fr-FR" altLang="fr-FR" sz="1200" b="1" i="0" u="none" strike="noStrike" kern="0" cap="none" spc="0" normalizeH="0" baseline="0" noProof="0" dirty="0">
                <a:ln>
                  <a:noFill/>
                </a:ln>
                <a:solidFill>
                  <a:srgbClr val="3D566E"/>
                </a:solidFill>
                <a:effectLst/>
                <a:uLnTx/>
                <a:uFillTx/>
                <a:latin typeface="Calibri" pitchFamily="34" charset="0"/>
              </a:rPr>
              <a:t>ou</a:t>
            </a:r>
          </a:p>
        </p:txBody>
      </p:sp>
      <p:sp>
        <p:nvSpPr>
          <p:cNvPr id="28" name="Flèche droite 27"/>
          <p:cNvSpPr/>
          <p:nvPr/>
        </p:nvSpPr>
        <p:spPr>
          <a:xfrm>
            <a:off x="4144963" y="3774225"/>
            <a:ext cx="671512" cy="206375"/>
          </a:xfrm>
          <a:prstGeom prst="rightArrow">
            <a:avLst/>
          </a:prstGeom>
          <a:solidFill>
            <a:schemeClr val="tx2"/>
          </a:solidFill>
          <a:ln w="9525" cap="flat" cmpd="sng" algn="ctr">
            <a:noFill/>
            <a:prstDash val="solid"/>
          </a:ln>
          <a:effectLst>
            <a:outerShdw blurRad="40000" dist="23000" dir="5400000" rotWithShape="0">
              <a:srgbClr val="000000">
                <a:alpha val="35000"/>
              </a:srgbClr>
            </a:outerShdw>
          </a:effectLst>
        </p:spPr>
        <p:txBody>
          <a:bodyPr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fr-FR" sz="1600" b="0" i="0" u="none" strike="noStrike" kern="0" cap="none" spc="0" normalizeH="0" baseline="0" noProof="0">
              <a:ln>
                <a:noFill/>
              </a:ln>
              <a:solidFill>
                <a:srgbClr val="3D566E"/>
              </a:solidFill>
              <a:effectLst/>
              <a:uLnTx/>
              <a:uFillTx/>
              <a:latin typeface="Calibri"/>
              <a:ea typeface="+mn-ea"/>
              <a:cs typeface="+mn-cs"/>
            </a:endParaRPr>
          </a:p>
        </p:txBody>
      </p:sp>
      <p:sp>
        <p:nvSpPr>
          <p:cNvPr id="29" name="Flèche droite 28"/>
          <p:cNvSpPr/>
          <p:nvPr/>
        </p:nvSpPr>
        <p:spPr>
          <a:xfrm>
            <a:off x="4135438" y="4279050"/>
            <a:ext cx="671512" cy="206375"/>
          </a:xfrm>
          <a:prstGeom prst="rightArrow">
            <a:avLst/>
          </a:prstGeom>
          <a:solidFill>
            <a:schemeClr val="tx2"/>
          </a:solidFill>
          <a:ln w="9525" cap="flat" cmpd="sng" algn="ctr">
            <a:noFill/>
            <a:prstDash val="solid"/>
          </a:ln>
          <a:effectLst>
            <a:outerShdw blurRad="40000" dist="23000" dir="5400000" rotWithShape="0">
              <a:srgbClr val="000000">
                <a:alpha val="35000"/>
              </a:srgbClr>
            </a:outerShdw>
          </a:effectLst>
        </p:spPr>
        <p:txBody>
          <a:bodyPr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fr-FR" sz="1600" b="0" i="0" u="none" strike="noStrike" kern="0" cap="none" spc="0" normalizeH="0" baseline="0" noProof="0">
              <a:ln>
                <a:noFill/>
              </a:ln>
              <a:solidFill>
                <a:srgbClr val="3D566E"/>
              </a:solidFill>
              <a:effectLst/>
              <a:uLnTx/>
              <a:uFillTx/>
              <a:latin typeface="Calibri"/>
              <a:ea typeface="+mn-ea"/>
              <a:cs typeface="+mn-cs"/>
            </a:endParaRPr>
          </a:p>
        </p:txBody>
      </p:sp>
      <p:sp>
        <p:nvSpPr>
          <p:cNvPr id="30" name="Espace réservé du texte 2"/>
          <p:cNvSpPr txBox="1">
            <a:spLocks/>
          </p:cNvSpPr>
          <p:nvPr/>
        </p:nvSpPr>
        <p:spPr>
          <a:xfrm>
            <a:off x="417193" y="2885004"/>
            <a:ext cx="8159932" cy="487516"/>
          </a:xfrm>
          <a:prstGeom prst="rect">
            <a:avLst/>
          </a:prstGeom>
        </p:spPr>
        <p:txBody>
          <a:bodyPr vert="horz" lIns="91440" tIns="45720" rIns="91440" bIns="45720" rtlCol="0">
            <a:normAutofit/>
          </a:bodyPr>
          <a:lstStyle>
            <a:lvl1pPr marL="177800" marR="0" indent="-177800" algn="l" defTabSz="457200" rtl="0" eaLnBrk="1" fontAlgn="auto" latinLnBrk="0" hangingPunct="1">
              <a:lnSpc>
                <a:spcPct val="100000"/>
              </a:lnSpc>
              <a:spcBef>
                <a:spcPct val="20000"/>
              </a:spcBef>
              <a:spcAft>
                <a:spcPts val="0"/>
              </a:spcAft>
              <a:buClr>
                <a:srgbClr val="FF0000"/>
              </a:buClr>
              <a:buSzPct val="100000"/>
              <a:buFont typeface="Lucida Grande"/>
              <a:buChar char="&gt;"/>
              <a:tabLst/>
              <a:defRPr sz="2000" kern="1200">
                <a:solidFill>
                  <a:srgbClr val="3D566E"/>
                </a:solidFill>
                <a:latin typeface="+mn-lt"/>
                <a:ea typeface="+mn-ea"/>
                <a:cs typeface="+mn-cs"/>
              </a:defRPr>
            </a:lvl1pPr>
            <a:lvl2pPr marL="627063" marR="0" indent="-169863" algn="l" defTabSz="457200" rtl="0" eaLnBrk="1" fontAlgn="auto" latinLnBrk="0" hangingPunct="1">
              <a:lnSpc>
                <a:spcPct val="100000"/>
              </a:lnSpc>
              <a:spcBef>
                <a:spcPct val="20000"/>
              </a:spcBef>
              <a:spcAft>
                <a:spcPts val="0"/>
              </a:spcAft>
              <a:buClr>
                <a:srgbClr val="FF0000"/>
              </a:buClr>
              <a:buSzTx/>
              <a:buFont typeface="Arial-ItalicMT" charset="0"/>
              <a:buChar char="&gt;"/>
              <a:tabLst/>
              <a:defRPr sz="1500" kern="1200">
                <a:solidFill>
                  <a:srgbClr val="3D566E"/>
                </a:solidFill>
                <a:latin typeface="+mn-lt"/>
                <a:ea typeface="+mn-ea"/>
                <a:cs typeface="+mn-cs"/>
              </a:defRPr>
            </a:lvl2pPr>
            <a:lvl3pPr marL="627063" marR="0" indent="0" algn="l" defTabSz="457200" rtl="0" eaLnBrk="1" fontAlgn="auto" latinLnBrk="0" hangingPunct="1">
              <a:lnSpc>
                <a:spcPct val="100000"/>
              </a:lnSpc>
              <a:spcBef>
                <a:spcPct val="20000"/>
              </a:spcBef>
              <a:spcAft>
                <a:spcPts val="0"/>
              </a:spcAft>
              <a:buClrTx/>
              <a:buSzTx/>
              <a:buFont typeface="Arial"/>
              <a:buNone/>
              <a:tabLst/>
              <a:defRPr sz="1500" kern="1200">
                <a:solidFill>
                  <a:srgbClr val="3D566E"/>
                </a:solidFill>
                <a:latin typeface="+mn-lt"/>
                <a:ea typeface="+mn-ea"/>
                <a:cs typeface="+mn-cs"/>
              </a:defRPr>
            </a:lvl3pPr>
            <a:lvl4pPr marL="627063" marR="0" indent="177800" algn="l" defTabSz="457200" rtl="0" eaLnBrk="1" fontAlgn="auto" latinLnBrk="0" hangingPunct="1">
              <a:lnSpc>
                <a:spcPct val="100000"/>
              </a:lnSpc>
              <a:spcBef>
                <a:spcPct val="20000"/>
              </a:spcBef>
              <a:spcAft>
                <a:spcPts val="0"/>
              </a:spcAft>
              <a:buClr>
                <a:srgbClr val="FF0000"/>
              </a:buClr>
              <a:buSzTx/>
              <a:buFont typeface="Arial"/>
              <a:buChar char="–"/>
              <a:tabLst/>
              <a:defRPr sz="1100" kern="1200">
                <a:solidFill>
                  <a:srgbClr val="3D566E"/>
                </a:solidFill>
                <a:latin typeface="+mn-lt"/>
                <a:ea typeface="+mn-ea"/>
                <a:cs typeface="+mn-cs"/>
              </a:defRPr>
            </a:lvl4pPr>
            <a:lvl5pPr marL="806450" marR="0" indent="0" algn="l" defTabSz="457200" rtl="0" eaLnBrk="1" fontAlgn="auto" latinLnBrk="0" hangingPunct="1">
              <a:lnSpc>
                <a:spcPct val="100000"/>
              </a:lnSpc>
              <a:spcBef>
                <a:spcPct val="20000"/>
              </a:spcBef>
              <a:spcAft>
                <a:spcPts val="0"/>
              </a:spcAft>
              <a:buClrTx/>
              <a:buSzTx/>
              <a:buFont typeface="Arial"/>
              <a:buNone/>
              <a:tabLst/>
              <a:defRPr sz="1100" kern="1200">
                <a:solidFill>
                  <a:srgbClr val="3D566E"/>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fr-FR" sz="1400" b="1" dirty="0">
                <a:solidFill>
                  <a:schemeClr val="tx2"/>
                </a:solidFill>
                <a:latin typeface="Calibri"/>
              </a:rPr>
              <a:t>Formation non sélective (licences, PPPE, PASS) </a:t>
            </a:r>
            <a:endParaRPr lang="fr-FR" sz="1800" b="1" dirty="0">
              <a:solidFill>
                <a:schemeClr val="tx2"/>
              </a:solidFill>
              <a:latin typeface="Calibri"/>
            </a:endParaRPr>
          </a:p>
        </p:txBody>
      </p:sp>
      <p:sp>
        <p:nvSpPr>
          <p:cNvPr id="33" name="Rectangle à coins arrondis 32"/>
          <p:cNvSpPr/>
          <p:nvPr/>
        </p:nvSpPr>
        <p:spPr>
          <a:xfrm>
            <a:off x="4933833" y="3212293"/>
            <a:ext cx="3708000" cy="324000"/>
          </a:xfrm>
          <a:prstGeom prst="roundRect">
            <a:avLst/>
          </a:prstGeom>
          <a:solidFill>
            <a:srgbClr val="FFCA00"/>
          </a:solidFill>
          <a:ln>
            <a:noFill/>
          </a:ln>
          <a:effectLst>
            <a:outerShdw blurRad="50800" dist="38100" dir="2700000" algn="tl" rotWithShape="0">
              <a:prstClr val="black">
                <a:alpha val="50000"/>
              </a:prstClr>
            </a:outerShdw>
          </a:effectLst>
        </p:spPr>
        <p:style>
          <a:lnRef idx="1">
            <a:schemeClr val="accent1"/>
          </a:lnRef>
          <a:fillRef idx="3">
            <a:schemeClr val="accent1"/>
          </a:fillRef>
          <a:effectRef idx="2">
            <a:schemeClr val="accent1"/>
          </a:effectRef>
          <a:fontRef idx="minor">
            <a:schemeClr val="lt1"/>
          </a:fontRef>
        </p:style>
        <p:txBody>
          <a:bodyPr anchor="ctr"/>
          <a:lstStyle/>
          <a:p>
            <a:pPr algn="ctr"/>
            <a:r>
              <a:rPr lang="fr-FR" sz="1100" b="1">
                <a:solidFill>
                  <a:schemeClr val="tx1"/>
                </a:solidFill>
              </a:rPr>
              <a:t>Le candidat accepte la proposition ou y renonce</a:t>
            </a:r>
          </a:p>
        </p:txBody>
      </p:sp>
      <p:sp>
        <p:nvSpPr>
          <p:cNvPr id="34" name="Rectangle à coins arrondis 33"/>
          <p:cNvSpPr/>
          <p:nvPr/>
        </p:nvSpPr>
        <p:spPr>
          <a:xfrm>
            <a:off x="4958637" y="3704949"/>
            <a:ext cx="3708000" cy="324000"/>
          </a:xfrm>
          <a:prstGeom prst="roundRect">
            <a:avLst/>
          </a:prstGeom>
          <a:solidFill>
            <a:srgbClr val="FFCA00"/>
          </a:solidFill>
          <a:ln>
            <a:noFill/>
          </a:ln>
          <a:effectLst>
            <a:outerShdw blurRad="50800" dist="38100" dir="2700000" algn="tl" rotWithShape="0">
              <a:prstClr val="black">
                <a:alpha val="50000"/>
              </a:prstClr>
            </a:outerShdw>
          </a:effectLst>
        </p:spPr>
        <p:style>
          <a:lnRef idx="1">
            <a:schemeClr val="accent1"/>
          </a:lnRef>
          <a:fillRef idx="3">
            <a:schemeClr val="accent1"/>
          </a:fillRef>
          <a:effectRef idx="2">
            <a:schemeClr val="accent1"/>
          </a:effectRef>
          <a:fontRef idx="minor">
            <a:schemeClr val="lt1"/>
          </a:fontRef>
        </p:style>
        <p:txBody>
          <a:bodyPr anchor="ctr"/>
          <a:lstStyle/>
          <a:p>
            <a:pPr algn="ctr"/>
            <a:r>
              <a:rPr lang="fr-FR" sz="1100" b="1">
                <a:solidFill>
                  <a:schemeClr val="tx1"/>
                </a:solidFill>
              </a:rPr>
              <a:t>Le candidat accepte la proposition ou y renonce</a:t>
            </a:r>
          </a:p>
        </p:txBody>
      </p:sp>
      <p:sp>
        <p:nvSpPr>
          <p:cNvPr id="35" name="Rectangle à coins arrondis 34"/>
          <p:cNvSpPr/>
          <p:nvPr/>
        </p:nvSpPr>
        <p:spPr>
          <a:xfrm>
            <a:off x="4929190" y="4214824"/>
            <a:ext cx="3708000" cy="323850"/>
          </a:xfrm>
          <a:prstGeom prst="roundRect">
            <a:avLst/>
          </a:prstGeom>
          <a:solidFill>
            <a:srgbClr val="FFCA00"/>
          </a:solidFill>
          <a:ln>
            <a:noFill/>
          </a:ln>
          <a:effectLst>
            <a:outerShdw blurRad="50800" dist="38100" dir="2700000" algn="tl" rotWithShape="0">
              <a:prstClr val="black">
                <a:alpha val="50000"/>
              </a:prstClr>
            </a:outerShdw>
          </a:effectLst>
        </p:spPr>
        <p:style>
          <a:lnRef idx="1">
            <a:schemeClr val="accent1"/>
          </a:lnRef>
          <a:fillRef idx="3">
            <a:schemeClr val="accent1"/>
          </a:fillRef>
          <a:effectRef idx="2">
            <a:schemeClr val="accent1"/>
          </a:effectRef>
          <a:fontRef idx="minor">
            <a:schemeClr val="lt1"/>
          </a:fontRef>
        </p:style>
        <p:txBody>
          <a:bodyPr anchor="ctr"/>
          <a:lstStyle/>
          <a:p>
            <a:pPr algn="ctr"/>
            <a:r>
              <a:rPr lang="fr-FR" sz="1100" b="1">
                <a:solidFill>
                  <a:schemeClr val="tx1"/>
                </a:solidFill>
              </a:rPr>
              <a:t>Le candidat maintient le vœu en attente ou y renonce</a:t>
            </a:r>
          </a:p>
        </p:txBody>
      </p:sp>
      <p:sp>
        <p:nvSpPr>
          <p:cNvPr id="2" name="ZoneTexte 1"/>
          <p:cNvSpPr txBox="1"/>
          <p:nvPr/>
        </p:nvSpPr>
        <p:spPr>
          <a:xfrm flipH="1">
            <a:off x="323527" y="4629441"/>
            <a:ext cx="7653824" cy="446276"/>
          </a:xfrm>
          <a:prstGeom prst="rect">
            <a:avLst/>
          </a:prstGeom>
          <a:solidFill>
            <a:schemeClr val="bg1"/>
          </a:solidFill>
        </p:spPr>
        <p:txBody>
          <a:bodyPr wrap="square" rtlCol="0">
            <a:spAutoFit/>
          </a:bodyPr>
          <a:lstStyle/>
          <a:p>
            <a:r>
              <a:rPr lang="fr-FR" sz="1100" b="1" dirty="0">
                <a:solidFill>
                  <a:srgbClr val="EC130E"/>
                </a:solidFill>
              </a:rPr>
              <a:t>*</a:t>
            </a:r>
            <a:r>
              <a:rPr lang="fr-FR" sz="1100" dirty="0">
                <a:solidFill>
                  <a:srgbClr val="0C5076"/>
                </a:solidFill>
              </a:rPr>
              <a:t> </a:t>
            </a:r>
            <a:r>
              <a:rPr lang="fr-FR" sz="1100" dirty="0"/>
              <a:t>Oui-si : le candidat est accepté à condition de suivre un parcours de réussite (remise à niveau, tutorat..) </a:t>
            </a:r>
          </a:p>
          <a:p>
            <a:endParaRPr lang="fr-FR" sz="1200" dirty="0"/>
          </a:p>
        </p:txBody>
      </p:sp>
      <p:sp>
        <p:nvSpPr>
          <p:cNvPr id="32" name="Titre 1"/>
          <p:cNvSpPr>
            <a:spLocks noGrp="1"/>
          </p:cNvSpPr>
          <p:nvPr>
            <p:ph type="title"/>
          </p:nvPr>
        </p:nvSpPr>
        <p:spPr>
          <a:xfrm>
            <a:off x="365813" y="834287"/>
            <a:ext cx="8784001" cy="447614"/>
          </a:xfrm>
        </p:spPr>
        <p:txBody>
          <a:bodyPr/>
          <a:lstStyle/>
          <a:p>
            <a:r>
              <a:rPr lang="fr-FR" sz="2400" dirty="0"/>
              <a:t>Les réponses des formations et les choix des candidats</a:t>
            </a:r>
          </a:p>
        </p:txBody>
      </p:sp>
      <p:sp>
        <p:nvSpPr>
          <p:cNvPr id="31" name="Rectangle à coins arrondis 30"/>
          <p:cNvSpPr/>
          <p:nvPr/>
        </p:nvSpPr>
        <p:spPr>
          <a:xfrm>
            <a:off x="1347790" y="1489959"/>
            <a:ext cx="2657475" cy="325437"/>
          </a:xfrm>
          <a:prstGeom prst="roundRect">
            <a:avLst/>
          </a:prstGeom>
          <a:solidFill>
            <a:srgbClr val="000091"/>
          </a:solidFill>
          <a:ln w="9525" cap="flat" cmpd="sng" algn="ctr">
            <a:noFill/>
            <a:prstDash val="solid"/>
          </a:ln>
          <a:effectLst>
            <a:outerShdw blurRad="40000" dist="23000" dir="5400000" rotWithShape="0">
              <a:srgbClr val="000000">
                <a:alpha val="35000"/>
              </a:srgbClr>
            </a:outerShdw>
          </a:effectLst>
        </p:spPr>
        <p:txBody>
          <a:bodyPr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fr-FR" sz="1200" b="1" i="0" u="none" strike="noStrike" kern="0" cap="none" spc="0" normalizeH="0" baseline="0" noProof="0" dirty="0">
                <a:ln>
                  <a:noFill/>
                </a:ln>
                <a:solidFill>
                  <a:prstClr val="white"/>
                </a:solidFill>
                <a:effectLst/>
                <a:uLnTx/>
                <a:uFillTx/>
                <a:latin typeface="Calibri"/>
                <a:ea typeface="+mn-ea"/>
                <a:cs typeface="+mn-cs"/>
              </a:rPr>
              <a:t>OUI (proposition d’admission)</a:t>
            </a:r>
          </a:p>
        </p:txBody>
      </p:sp>
      <p:sp>
        <p:nvSpPr>
          <p:cNvPr id="36" name="Rectangle à coins arrondis 35"/>
          <p:cNvSpPr/>
          <p:nvPr/>
        </p:nvSpPr>
        <p:spPr>
          <a:xfrm>
            <a:off x="1214414" y="3143254"/>
            <a:ext cx="2657475" cy="325437"/>
          </a:xfrm>
          <a:prstGeom prst="roundRect">
            <a:avLst/>
          </a:prstGeom>
          <a:solidFill>
            <a:srgbClr val="000091"/>
          </a:solidFill>
          <a:ln w="9525" cap="flat" cmpd="sng" algn="ctr">
            <a:noFill/>
            <a:prstDash val="solid"/>
          </a:ln>
          <a:effectLst>
            <a:outerShdw blurRad="40000" dist="23000" dir="5400000" rotWithShape="0">
              <a:srgbClr val="000000">
                <a:alpha val="35000"/>
              </a:srgbClr>
            </a:outerShdw>
          </a:effectLst>
        </p:spPr>
        <p:txBody>
          <a:bodyPr anchor="ctr"/>
          <a:lstStyle/>
          <a:p>
            <a:pPr algn="ctr" defTabSz="457200"/>
            <a:r>
              <a:rPr lang="fr-FR" sz="1200" b="1" kern="0" dirty="0">
                <a:solidFill>
                  <a:prstClr val="white"/>
                </a:solidFill>
                <a:latin typeface="Calibri"/>
              </a:rPr>
              <a:t>OUI (proposition d’admission)</a:t>
            </a:r>
          </a:p>
        </p:txBody>
      </p:sp>
    </p:spTree>
    <p:extLst>
      <p:ext uri="{BB962C8B-B14F-4D97-AF65-F5344CB8AC3E}">
        <p14:creationId xmlns="" xmlns:p14="http://schemas.microsoft.com/office/powerpoint/2010/main" val="93371698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97006" y="905367"/>
            <a:ext cx="8369330" cy="740478"/>
          </a:xfrm>
        </p:spPr>
        <p:txBody>
          <a:bodyPr/>
          <a:lstStyle/>
          <a:p>
            <a:r>
              <a:rPr lang="fr-FR" sz="2000" dirty="0"/>
              <a:t>Des alertes dès qu’un candidat reçoit une proposition d’admission </a:t>
            </a:r>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pPr/>
              <a:t>25</a:t>
            </a:fld>
            <a:endParaRPr lang="fr-FR"/>
          </a:p>
        </p:txBody>
      </p:sp>
      <p:sp>
        <p:nvSpPr>
          <p:cNvPr id="7" name="Espace réservé du texte 2"/>
          <p:cNvSpPr txBox="1">
            <a:spLocks/>
          </p:cNvSpPr>
          <p:nvPr/>
        </p:nvSpPr>
        <p:spPr>
          <a:xfrm>
            <a:off x="308040" y="1275606"/>
            <a:ext cx="8116706" cy="1930370"/>
          </a:xfrm>
          <a:prstGeom prst="rect">
            <a:avLst/>
          </a:prstGeom>
        </p:spPr>
        <p:txBody>
          <a:bodyPr vert="horz" lIns="91440" tIns="45720" rIns="91440" bIns="45720" rtlCol="0">
            <a:noAutofit/>
          </a:bodyPr>
          <a:lstStyle>
            <a:lvl1pPr marL="177800" marR="0" indent="-177800" algn="l" defTabSz="457200" rtl="0" eaLnBrk="1" fontAlgn="auto" latinLnBrk="0" hangingPunct="1">
              <a:lnSpc>
                <a:spcPct val="100000"/>
              </a:lnSpc>
              <a:spcBef>
                <a:spcPct val="20000"/>
              </a:spcBef>
              <a:spcAft>
                <a:spcPts val="0"/>
              </a:spcAft>
              <a:buClr>
                <a:srgbClr val="FF0000"/>
              </a:buClr>
              <a:buSzPct val="100000"/>
              <a:buFont typeface="Lucida Grande"/>
              <a:buChar char="&gt;"/>
              <a:tabLst/>
              <a:defRPr sz="2000" kern="1200">
                <a:solidFill>
                  <a:srgbClr val="3D566E"/>
                </a:solidFill>
                <a:latin typeface="+mn-lt"/>
                <a:ea typeface="+mn-ea"/>
                <a:cs typeface="+mn-cs"/>
              </a:defRPr>
            </a:lvl1pPr>
            <a:lvl2pPr marL="627063" marR="0" indent="-169863" algn="l" defTabSz="457200" rtl="0" eaLnBrk="1" fontAlgn="auto" latinLnBrk="0" hangingPunct="1">
              <a:lnSpc>
                <a:spcPct val="100000"/>
              </a:lnSpc>
              <a:spcBef>
                <a:spcPct val="20000"/>
              </a:spcBef>
              <a:spcAft>
                <a:spcPts val="0"/>
              </a:spcAft>
              <a:buClr>
                <a:srgbClr val="FF0000"/>
              </a:buClr>
              <a:buSzTx/>
              <a:buFont typeface="Arial-ItalicMT" charset="0"/>
              <a:buChar char="&gt;"/>
              <a:tabLst/>
              <a:defRPr sz="1500" kern="1200">
                <a:solidFill>
                  <a:srgbClr val="3D566E"/>
                </a:solidFill>
                <a:latin typeface="+mn-lt"/>
                <a:ea typeface="+mn-ea"/>
                <a:cs typeface="+mn-cs"/>
              </a:defRPr>
            </a:lvl2pPr>
            <a:lvl3pPr marL="627063" marR="0" indent="0" algn="l" defTabSz="457200" rtl="0" eaLnBrk="1" fontAlgn="auto" latinLnBrk="0" hangingPunct="1">
              <a:lnSpc>
                <a:spcPct val="100000"/>
              </a:lnSpc>
              <a:spcBef>
                <a:spcPct val="20000"/>
              </a:spcBef>
              <a:spcAft>
                <a:spcPts val="0"/>
              </a:spcAft>
              <a:buClrTx/>
              <a:buSzTx/>
              <a:buFont typeface="Arial"/>
              <a:buNone/>
              <a:tabLst/>
              <a:defRPr sz="1500" kern="1200">
                <a:solidFill>
                  <a:srgbClr val="3D566E"/>
                </a:solidFill>
                <a:latin typeface="+mn-lt"/>
                <a:ea typeface="+mn-ea"/>
                <a:cs typeface="+mn-cs"/>
              </a:defRPr>
            </a:lvl3pPr>
            <a:lvl4pPr marL="627063" marR="0" indent="177800" algn="l" defTabSz="457200" rtl="0" eaLnBrk="1" fontAlgn="auto" latinLnBrk="0" hangingPunct="1">
              <a:lnSpc>
                <a:spcPct val="100000"/>
              </a:lnSpc>
              <a:spcBef>
                <a:spcPct val="20000"/>
              </a:spcBef>
              <a:spcAft>
                <a:spcPts val="0"/>
              </a:spcAft>
              <a:buClr>
                <a:srgbClr val="FF0000"/>
              </a:buClr>
              <a:buSzTx/>
              <a:buFont typeface="Arial"/>
              <a:buChar char="–"/>
              <a:tabLst/>
              <a:defRPr sz="1100" kern="1200">
                <a:solidFill>
                  <a:srgbClr val="3D566E"/>
                </a:solidFill>
                <a:latin typeface="+mn-lt"/>
                <a:ea typeface="+mn-ea"/>
                <a:cs typeface="+mn-cs"/>
              </a:defRPr>
            </a:lvl4pPr>
            <a:lvl5pPr marL="806450" marR="0" indent="0" algn="l" defTabSz="457200" rtl="0" eaLnBrk="1" fontAlgn="auto" latinLnBrk="0" hangingPunct="1">
              <a:lnSpc>
                <a:spcPct val="100000"/>
              </a:lnSpc>
              <a:spcBef>
                <a:spcPct val="20000"/>
              </a:spcBef>
              <a:spcAft>
                <a:spcPts val="0"/>
              </a:spcAft>
              <a:buClrTx/>
              <a:buSzTx/>
              <a:buFont typeface="Arial"/>
              <a:buNone/>
              <a:tabLst/>
              <a:defRPr sz="1100" kern="1200">
                <a:solidFill>
                  <a:srgbClr val="3D566E"/>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293687" indent="-285750">
              <a:buSzTx/>
            </a:pPr>
            <a:r>
              <a:rPr lang="fr-FR" sz="1600" b="1" dirty="0">
                <a:solidFill>
                  <a:schemeClr val="bg1"/>
                </a:solidFill>
                <a:highlight>
                  <a:srgbClr val="0000FF"/>
                </a:highlight>
              </a:rPr>
              <a:t>par SMS et par mail dans sa messagerie personnelle</a:t>
            </a:r>
            <a:r>
              <a:rPr kumimoji="0" lang="fr-FR" sz="1600" b="1" i="0" u="none" strike="noStrike" kern="1200" cap="none" spc="0" normalizeH="0" baseline="0" noProof="0" dirty="0">
                <a:ln>
                  <a:noFill/>
                </a:ln>
                <a:solidFill>
                  <a:srgbClr val="F28E65"/>
                </a:solidFill>
                <a:effectLst/>
                <a:uLnTx/>
                <a:uFillTx/>
                <a:ea typeface="+mn-ea"/>
                <a:cs typeface="+mn-cs"/>
              </a:rPr>
              <a:t> </a:t>
            </a:r>
            <a:r>
              <a:rPr kumimoji="0" lang="fr-FR" sz="1600" b="0" i="0" u="none" strike="noStrike" kern="1200" cap="none" spc="0" normalizeH="0" baseline="0" noProof="0" dirty="0">
                <a:ln>
                  <a:noFill/>
                </a:ln>
                <a:solidFill>
                  <a:schemeClr val="tx1"/>
                </a:solidFill>
                <a:effectLst/>
                <a:uLnTx/>
                <a:uFillTx/>
                <a:ea typeface="+mn-ea"/>
                <a:cs typeface="+mn-cs"/>
              </a:rPr>
              <a:t>(rappel : une adresse mail valide et régulièrement consultée et un numéro de portable sont demandés au moment de l’inscription  Parcoursup</a:t>
            </a:r>
            <a:r>
              <a:rPr kumimoji="0" lang="fr-FR" sz="1600" b="0" i="0" u="none" strike="noStrike" kern="1200" cap="none" spc="0" normalizeH="0" baseline="0" noProof="0" dirty="0" smtClean="0">
                <a:ln>
                  <a:noFill/>
                </a:ln>
                <a:solidFill>
                  <a:schemeClr val="tx1"/>
                </a:solidFill>
                <a:effectLst/>
                <a:uLnTx/>
                <a:uFillTx/>
                <a:ea typeface="+mn-ea"/>
                <a:cs typeface="+mn-cs"/>
              </a:rPr>
              <a:t>)</a:t>
            </a:r>
          </a:p>
          <a:p>
            <a:pPr marL="293687" indent="-285750">
              <a:buSzTx/>
            </a:pPr>
            <a:endParaRPr kumimoji="0" lang="fr-FR" sz="1000" b="1" i="0" u="none" strike="noStrike" kern="1200" cap="none" spc="0" normalizeH="0" baseline="0" noProof="0" dirty="0">
              <a:ln>
                <a:noFill/>
              </a:ln>
              <a:solidFill>
                <a:schemeClr val="tx1"/>
              </a:solidFill>
              <a:effectLst/>
              <a:uLnTx/>
              <a:uFillTx/>
              <a:ea typeface="+mn-ea"/>
              <a:cs typeface="+mn-cs"/>
            </a:endParaRPr>
          </a:p>
          <a:p>
            <a:pPr marL="293687" indent="-285750">
              <a:buSzTx/>
            </a:pPr>
            <a:r>
              <a:rPr lang="fr-FR" sz="1600" b="1" dirty="0">
                <a:solidFill>
                  <a:schemeClr val="bg1"/>
                </a:solidFill>
                <a:highlight>
                  <a:srgbClr val="0000FF"/>
                </a:highlight>
              </a:rPr>
              <a:t>par notification sur l’application Parcoursup</a:t>
            </a:r>
            <a:r>
              <a:rPr kumimoji="0" lang="fr-FR" sz="1600" b="1" i="0" u="none" strike="noStrike" kern="1200" cap="none" spc="0" normalizeH="0" baseline="0" noProof="0" dirty="0">
                <a:ln>
                  <a:noFill/>
                </a:ln>
                <a:solidFill>
                  <a:schemeClr val="tx2"/>
                </a:solidFill>
                <a:effectLst/>
                <a:uLnTx/>
                <a:uFillTx/>
                <a:ea typeface="+mn-ea"/>
                <a:cs typeface="+mn-cs"/>
              </a:rPr>
              <a:t> </a:t>
            </a:r>
            <a:r>
              <a:rPr kumimoji="0" lang="fr-FR" sz="1600" b="0" i="0" u="none" strike="noStrike" kern="1200" cap="none" spc="0" normalizeH="0" baseline="0" noProof="0" dirty="0">
                <a:ln>
                  <a:noFill/>
                </a:ln>
                <a:solidFill>
                  <a:schemeClr val="tx1"/>
                </a:solidFill>
                <a:effectLst/>
                <a:uLnTx/>
                <a:uFillTx/>
                <a:ea typeface="+mn-ea"/>
                <a:cs typeface="+mn-cs"/>
              </a:rPr>
              <a:t>(application</a:t>
            </a:r>
            <a:r>
              <a:rPr kumimoji="0" lang="fr-FR" sz="1600" b="0" i="0" u="none" strike="noStrike" kern="1200" cap="none" spc="0" normalizeH="0" noProof="0" dirty="0">
                <a:ln>
                  <a:noFill/>
                </a:ln>
                <a:solidFill>
                  <a:schemeClr val="tx1"/>
                </a:solidFill>
                <a:effectLst/>
                <a:uLnTx/>
                <a:uFillTx/>
                <a:ea typeface="+mn-ea"/>
                <a:cs typeface="+mn-cs"/>
              </a:rPr>
              <a:t> </a:t>
            </a:r>
            <a:r>
              <a:rPr kumimoji="0" lang="fr-FR" sz="1600" b="0" i="0" u="none" strike="noStrike" kern="1200" cap="none" spc="0" normalizeH="0" baseline="0" noProof="0" dirty="0">
                <a:ln>
                  <a:noFill/>
                </a:ln>
                <a:solidFill>
                  <a:schemeClr val="tx1"/>
                </a:solidFill>
                <a:effectLst/>
                <a:uLnTx/>
                <a:uFillTx/>
                <a:ea typeface="+mn-ea"/>
                <a:cs typeface="+mn-cs"/>
              </a:rPr>
              <a:t>téléchargeable à partir du </a:t>
            </a:r>
            <a:r>
              <a:rPr kumimoji="0" lang="fr-FR" sz="1600" b="0" i="0" u="none" strike="noStrike" kern="1200" cap="none" spc="0" normalizeH="0" baseline="0" noProof="0" dirty="0" smtClean="0">
                <a:ln>
                  <a:noFill/>
                </a:ln>
                <a:solidFill>
                  <a:schemeClr val="tx1"/>
                </a:solidFill>
                <a:effectLst/>
                <a:uLnTx/>
                <a:uFillTx/>
                <a:ea typeface="+mn-ea"/>
                <a:cs typeface="+mn-cs"/>
              </a:rPr>
              <a:t>2 juin 2025)</a:t>
            </a:r>
          </a:p>
          <a:p>
            <a:pPr marL="293687" indent="-285750">
              <a:buSzTx/>
            </a:pPr>
            <a:endParaRPr kumimoji="0" lang="fr-FR" sz="800" b="0" i="0" u="none" strike="noStrike" kern="1200" cap="none" spc="0" normalizeH="0" baseline="0" noProof="0" dirty="0">
              <a:ln>
                <a:noFill/>
              </a:ln>
              <a:solidFill>
                <a:schemeClr val="tx1"/>
              </a:solidFill>
              <a:effectLst/>
              <a:uLnTx/>
              <a:uFillTx/>
              <a:ea typeface="+mn-ea"/>
              <a:cs typeface="+mn-cs"/>
            </a:endParaRPr>
          </a:p>
          <a:p>
            <a:pPr marL="293687" indent="-285750">
              <a:buSzTx/>
            </a:pPr>
            <a:r>
              <a:rPr lang="fr-FR" sz="1600" b="1" dirty="0">
                <a:solidFill>
                  <a:schemeClr val="bg1"/>
                </a:solidFill>
                <a:highlight>
                  <a:srgbClr val="0000FF"/>
                </a:highlight>
              </a:rPr>
              <a:t>dans la messagerie intégrée au dossier</a:t>
            </a:r>
            <a:r>
              <a:rPr kumimoji="0" lang="fr-FR" sz="1600" b="1" i="0" u="none" strike="noStrike" kern="1200" cap="none" spc="0" normalizeH="0" baseline="0" noProof="0" dirty="0">
                <a:ln>
                  <a:noFill/>
                </a:ln>
                <a:solidFill>
                  <a:schemeClr val="tx2"/>
                </a:solidFill>
                <a:effectLst/>
                <a:uLnTx/>
                <a:uFillTx/>
                <a:ea typeface="+mn-ea"/>
                <a:cs typeface="+mn-cs"/>
              </a:rPr>
              <a:t> </a:t>
            </a:r>
            <a:r>
              <a:rPr kumimoji="0" lang="fr-FR" sz="1600" b="0" i="0" u="none" strike="noStrike" kern="1200" cap="none" spc="0" normalizeH="0" baseline="0" noProof="0" dirty="0">
                <a:ln>
                  <a:noFill/>
                </a:ln>
                <a:solidFill>
                  <a:schemeClr val="tx1"/>
                </a:solidFill>
                <a:effectLst/>
                <a:uLnTx/>
                <a:uFillTx/>
                <a:ea typeface="+mn-ea"/>
                <a:cs typeface="+mn-cs"/>
              </a:rPr>
              <a:t>candidat sur Parcoursup</a:t>
            </a:r>
          </a:p>
          <a:p>
            <a:pPr marL="457200" marR="0" lvl="1" indent="0" algn="l" defTabSz="457200" rtl="0" eaLnBrk="1" fontAlgn="auto" latinLnBrk="0" hangingPunct="1">
              <a:lnSpc>
                <a:spcPct val="100000"/>
              </a:lnSpc>
              <a:spcBef>
                <a:spcPct val="20000"/>
              </a:spcBef>
              <a:spcAft>
                <a:spcPts val="0"/>
              </a:spcAft>
              <a:buClr>
                <a:srgbClr val="FF0000"/>
              </a:buClr>
              <a:buSzTx/>
              <a:buFont typeface="Arial-ItalicMT" charset="0"/>
              <a:buNone/>
              <a:tabLst/>
              <a:defRPr/>
            </a:pPr>
            <a:endParaRPr kumimoji="0" lang="fr-FR" sz="1100" b="0" i="0" u="none" strike="noStrike" kern="1200" cap="none" spc="0" normalizeH="0" baseline="0" noProof="0" dirty="0">
              <a:ln>
                <a:noFill/>
              </a:ln>
              <a:solidFill>
                <a:srgbClr val="3D566E"/>
              </a:solidFill>
              <a:effectLst/>
              <a:uLnTx/>
              <a:uFillTx/>
              <a:ea typeface="+mn-ea"/>
              <a:cs typeface="+mn-cs"/>
            </a:endParaRPr>
          </a:p>
          <a:p>
            <a:pPr marL="177800" marR="0" lvl="0" indent="-177800" algn="l" defTabSz="457200" rtl="0" eaLnBrk="1" fontAlgn="auto" latinLnBrk="0" hangingPunct="1">
              <a:lnSpc>
                <a:spcPct val="100000"/>
              </a:lnSpc>
              <a:spcBef>
                <a:spcPct val="20000"/>
              </a:spcBef>
              <a:spcAft>
                <a:spcPts val="0"/>
              </a:spcAft>
              <a:buClr>
                <a:srgbClr val="FF0000"/>
              </a:buClr>
              <a:buSzPct val="100000"/>
              <a:buFont typeface="Lucida Grande"/>
              <a:buChar char="&gt;"/>
              <a:tabLst/>
              <a:defRPr/>
            </a:pPr>
            <a:endParaRPr kumimoji="0" lang="fr-FR" sz="1100" b="1" i="0" u="none" strike="noStrike" kern="1200" cap="none" spc="0" normalizeH="0" baseline="0" noProof="0" dirty="0">
              <a:ln>
                <a:noFill/>
              </a:ln>
              <a:solidFill>
                <a:srgbClr val="3D566E"/>
              </a:solidFill>
              <a:effectLst/>
              <a:uLnTx/>
              <a:uFillTx/>
              <a:ea typeface="+mn-ea"/>
              <a:cs typeface="+mn-cs"/>
            </a:endParaRPr>
          </a:p>
          <a:p>
            <a:pPr marL="177800" marR="0" lvl="0" indent="-177800" algn="l" defTabSz="457200" rtl="0" eaLnBrk="1" fontAlgn="auto" latinLnBrk="0" hangingPunct="1">
              <a:lnSpc>
                <a:spcPct val="100000"/>
              </a:lnSpc>
              <a:spcBef>
                <a:spcPct val="20000"/>
              </a:spcBef>
              <a:spcAft>
                <a:spcPts val="0"/>
              </a:spcAft>
              <a:buClr>
                <a:srgbClr val="FF0000"/>
              </a:buClr>
              <a:buSzPct val="100000"/>
              <a:buFont typeface="Lucida Grande"/>
              <a:buChar char="&gt;"/>
              <a:tabLst/>
              <a:defRPr/>
            </a:pPr>
            <a:endParaRPr kumimoji="0" lang="fr-FR" sz="1100" b="1" i="0" u="none" strike="noStrike" kern="1200" cap="none" spc="0" normalizeH="0" baseline="0" noProof="0" dirty="0">
              <a:ln>
                <a:noFill/>
              </a:ln>
              <a:solidFill>
                <a:srgbClr val="3D566E"/>
              </a:solidFill>
              <a:effectLst/>
              <a:uLnTx/>
              <a:uFillTx/>
              <a:ea typeface="+mn-ea"/>
              <a:cs typeface="+mn-cs"/>
            </a:endParaRPr>
          </a:p>
          <a:p>
            <a:pPr marL="177800" marR="0" lvl="0" indent="-177800" algn="l" defTabSz="457200" rtl="0" eaLnBrk="1" fontAlgn="auto" latinLnBrk="0" hangingPunct="1">
              <a:lnSpc>
                <a:spcPct val="100000"/>
              </a:lnSpc>
              <a:spcBef>
                <a:spcPct val="20000"/>
              </a:spcBef>
              <a:spcAft>
                <a:spcPts val="0"/>
              </a:spcAft>
              <a:buClr>
                <a:srgbClr val="FF0000"/>
              </a:buClr>
              <a:buSzPct val="100000"/>
              <a:buFont typeface="Lucida Grande"/>
              <a:buChar char="&gt;"/>
              <a:tabLst/>
              <a:defRPr/>
            </a:pPr>
            <a:endParaRPr kumimoji="0" lang="fr-FR" sz="1100" b="1" i="0" u="none" strike="noStrike" kern="1200" cap="none" spc="0" normalizeH="0" baseline="0" noProof="0" dirty="0">
              <a:ln>
                <a:noFill/>
              </a:ln>
              <a:solidFill>
                <a:srgbClr val="3D566E"/>
              </a:solidFill>
              <a:effectLst/>
              <a:uLnTx/>
              <a:uFillTx/>
              <a:ea typeface="+mn-ea"/>
              <a:cs typeface="+mn-cs"/>
            </a:endParaRPr>
          </a:p>
          <a:p>
            <a:pPr marL="177800" marR="0" lvl="0" indent="-177800" algn="l" defTabSz="457200" rtl="0" eaLnBrk="1" fontAlgn="auto" latinLnBrk="0" hangingPunct="1">
              <a:lnSpc>
                <a:spcPct val="100000"/>
              </a:lnSpc>
              <a:spcBef>
                <a:spcPct val="20000"/>
              </a:spcBef>
              <a:spcAft>
                <a:spcPts val="0"/>
              </a:spcAft>
              <a:buClr>
                <a:srgbClr val="FF0000"/>
              </a:buClr>
              <a:buSzPct val="100000"/>
              <a:buFont typeface="Lucida Grande"/>
              <a:buChar char="&gt;"/>
              <a:tabLst/>
              <a:defRPr/>
            </a:pPr>
            <a:endParaRPr kumimoji="0" lang="fr-FR" sz="1100" b="0" i="0" u="none" strike="noStrike" kern="1200" cap="none" spc="0" normalizeH="0" baseline="0" noProof="0" dirty="0">
              <a:ln>
                <a:noFill/>
              </a:ln>
              <a:solidFill>
                <a:srgbClr val="3D566E"/>
              </a:solidFill>
              <a:effectLst/>
              <a:uLnTx/>
              <a:uFillTx/>
              <a:ea typeface="+mn-ea"/>
              <a:cs typeface="+mn-cs"/>
            </a:endParaRPr>
          </a:p>
          <a:p>
            <a:pPr marL="177800" marR="0" lvl="0" indent="-177800" algn="l" defTabSz="457200" rtl="0" eaLnBrk="1" fontAlgn="auto" latinLnBrk="0" hangingPunct="1">
              <a:lnSpc>
                <a:spcPct val="100000"/>
              </a:lnSpc>
              <a:spcBef>
                <a:spcPct val="20000"/>
              </a:spcBef>
              <a:spcAft>
                <a:spcPts val="0"/>
              </a:spcAft>
              <a:buClr>
                <a:srgbClr val="FF0000"/>
              </a:buClr>
              <a:buSzPct val="100000"/>
              <a:buFont typeface="Lucida Grande"/>
              <a:buChar char="&gt;"/>
              <a:tabLst/>
              <a:defRPr/>
            </a:pPr>
            <a:endParaRPr kumimoji="0" lang="fr-FR" sz="1100" b="0" i="0" u="none" strike="noStrike" kern="1200" cap="none" spc="0" normalizeH="0" baseline="0" noProof="0" dirty="0">
              <a:ln>
                <a:noFill/>
              </a:ln>
              <a:solidFill>
                <a:srgbClr val="3D566E"/>
              </a:solidFill>
              <a:effectLst/>
              <a:uLnTx/>
              <a:uFillTx/>
              <a:ea typeface="+mn-ea"/>
              <a:cs typeface="+mn-cs"/>
            </a:endParaRPr>
          </a:p>
        </p:txBody>
      </p:sp>
      <p:sp>
        <p:nvSpPr>
          <p:cNvPr id="8" name="Espace réservé du numéro de diapositive 3"/>
          <p:cNvSpPr txBox="1">
            <a:spLocks/>
          </p:cNvSpPr>
          <p:nvPr/>
        </p:nvSpPr>
        <p:spPr>
          <a:xfrm>
            <a:off x="8340049" y="6285507"/>
            <a:ext cx="373534" cy="261257"/>
          </a:xfrm>
          <a:prstGeom prst="rect">
            <a:avLst/>
          </a:prstGeom>
        </p:spPr>
        <p:txBody>
          <a:bodyPr vert="horz" lIns="91440" tIns="45720" rIns="91440" bIns="45720" rtlCol="0" anchor="ctr"/>
          <a:lstStyle>
            <a:defPPr>
              <a:defRPr lang="fr-FR"/>
            </a:defPPr>
            <a:lvl1pPr marL="0" algn="ctr" defTabSz="457200" rtl="0" eaLnBrk="1" latinLnBrk="0" hangingPunct="1">
              <a:defRPr sz="1000" b="1"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C6B7B3CB-E3BA-F74C-AB76-86EFC5843CD6}" type="slidenum">
              <a:rPr lang="fr-FR" smtClean="0">
                <a:solidFill>
                  <a:prstClr val="white"/>
                </a:solidFill>
                <a:latin typeface="Calibri"/>
              </a:rPr>
              <a:pPr/>
              <a:t>25</a:t>
            </a:fld>
            <a:endParaRPr lang="fr-FR">
              <a:solidFill>
                <a:prstClr val="white"/>
              </a:solidFill>
              <a:latin typeface="Calibri"/>
            </a:endParaRPr>
          </a:p>
        </p:txBody>
      </p:sp>
      <p:sp>
        <p:nvSpPr>
          <p:cNvPr id="10" name="Rectangle à coins arrondis 9"/>
          <p:cNvSpPr/>
          <p:nvPr/>
        </p:nvSpPr>
        <p:spPr>
          <a:xfrm>
            <a:off x="549620" y="3451658"/>
            <a:ext cx="7875125" cy="1226280"/>
          </a:xfrm>
          <a:prstGeom prst="roundRect">
            <a:avLst/>
          </a:prstGeom>
          <a:solidFill>
            <a:srgbClr val="A558A0"/>
          </a:solidFill>
          <a:ln>
            <a:noFill/>
          </a:ln>
          <a:effectLst>
            <a:outerShdw blurRad="50800" dist="38100" dir="2700000" algn="tl" rotWithShape="0">
              <a:prstClr val="black">
                <a:alpha val="50000"/>
              </a:prstClr>
            </a:outerShdw>
          </a:effectLst>
        </p:spPr>
        <p:style>
          <a:lnRef idx="1">
            <a:schemeClr val="accent1"/>
          </a:lnRef>
          <a:fillRef idx="3">
            <a:schemeClr val="accent1"/>
          </a:fillRef>
          <a:effectRef idx="2">
            <a:schemeClr val="accent1"/>
          </a:effectRef>
          <a:fontRef idx="minor">
            <a:schemeClr val="lt1"/>
          </a:fontRef>
        </p:style>
        <p:txBody>
          <a:bodyPr anchor="ctr"/>
          <a:lstStyle/>
          <a:p>
            <a:pPr marL="0" lvl="1" defTabSz="457200">
              <a:lnSpc>
                <a:spcPct val="90000"/>
              </a:lnSpc>
              <a:buSzPct val="100000"/>
              <a:defRPr/>
            </a:pPr>
            <a:r>
              <a:rPr lang="fr-FR" sz="1600" b="1" u="sng" dirty="0" smtClean="0">
                <a:solidFill>
                  <a:schemeClr val="bg1"/>
                </a:solidFill>
              </a:rPr>
              <a:t/>
            </a:r>
            <a:br>
              <a:rPr lang="fr-FR" sz="1600" b="1" u="sng" dirty="0" smtClean="0">
                <a:solidFill>
                  <a:schemeClr val="bg1"/>
                </a:solidFill>
              </a:rPr>
            </a:br>
            <a:r>
              <a:rPr lang="fr-FR" sz="1600" b="1" u="sng" dirty="0" smtClean="0">
                <a:solidFill>
                  <a:schemeClr val="bg1"/>
                </a:solidFill>
              </a:rPr>
              <a:t>Info</a:t>
            </a:r>
            <a:r>
              <a:rPr lang="fr-FR" sz="1600" b="1" kern="0" dirty="0" smtClean="0">
                <a:solidFill>
                  <a:schemeClr val="bg1"/>
                </a:solidFill>
              </a:rPr>
              <a:t> </a:t>
            </a:r>
            <a:r>
              <a:rPr lang="fr-FR" sz="1600" kern="0" dirty="0" smtClean="0">
                <a:solidFill>
                  <a:schemeClr val="bg1"/>
                </a:solidFill>
              </a:rPr>
              <a:t>:</a:t>
            </a:r>
            <a:r>
              <a:rPr lang="fr-FR" sz="1100" b="1" dirty="0" smtClean="0"/>
              <a:t>du </a:t>
            </a:r>
            <a:r>
              <a:rPr lang="fr-FR" sz="1100" b="1" dirty="0"/>
              <a:t>13 au 20 juin 2025</a:t>
            </a:r>
            <a:r>
              <a:rPr lang="fr-FR" sz="1100" dirty="0"/>
              <a:t>, pendant les épreuves écrites du baccalauréat général et technologique, les délais de réponse aux propositions d’admission sont suspendus pour permettre aux lycéens généraux et technologiques de se concentrer sur leurs épreuves.</a:t>
            </a:r>
          </a:p>
          <a:p>
            <a:r>
              <a:rPr lang="fr-FR" sz="1100" dirty="0"/>
              <a:t> </a:t>
            </a:r>
          </a:p>
          <a:p>
            <a:r>
              <a:rPr lang="fr-FR" sz="1100" b="1" dirty="0"/>
              <a:t>du 24 au 27 juin 2025</a:t>
            </a:r>
            <a:r>
              <a:rPr lang="fr-FR" sz="1100" dirty="0"/>
              <a:t>, pendant les épreuves écrites du baccalauréat professionnel, les délais de réponse aux propositions d’admission sont suspendus pour permettre aux lycéens professionnels de se concentrer sur leurs épreuves</a:t>
            </a:r>
            <a:r>
              <a:rPr lang="fr-FR" sz="1100" dirty="0" smtClean="0"/>
              <a:t>.</a:t>
            </a:r>
            <a:br>
              <a:rPr lang="fr-FR" sz="1100" dirty="0" smtClean="0"/>
            </a:br>
            <a:endParaRPr lang="fr-FR" sz="1600" kern="0" dirty="0">
              <a:solidFill>
                <a:schemeClr val="bg1"/>
              </a:solidFill>
            </a:endParaRPr>
          </a:p>
        </p:txBody>
      </p:sp>
    </p:spTree>
    <p:extLst>
      <p:ext uri="{BB962C8B-B14F-4D97-AF65-F5344CB8AC3E}">
        <p14:creationId xmlns="" xmlns:p14="http://schemas.microsoft.com/office/powerpoint/2010/main" val="108490499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59999" y="900000"/>
            <a:ext cx="8424000" cy="720000"/>
          </a:xfrm>
        </p:spPr>
        <p:txBody>
          <a:bodyPr/>
          <a:lstStyle/>
          <a:p>
            <a:r>
              <a:rPr lang="fr-FR" sz="2400" dirty="0"/>
              <a:t>L’inscription administrative dans la formation choisie </a:t>
            </a:r>
          </a:p>
        </p:txBody>
      </p:sp>
      <p:sp>
        <p:nvSpPr>
          <p:cNvPr id="3" name="Espace réservé du contenu 2"/>
          <p:cNvSpPr>
            <a:spLocks noGrp="1"/>
          </p:cNvSpPr>
          <p:nvPr>
            <p:ph sz="quarter" idx="4294967295"/>
          </p:nvPr>
        </p:nvSpPr>
        <p:spPr>
          <a:xfrm>
            <a:off x="251520" y="1347614"/>
            <a:ext cx="8424000" cy="3312368"/>
          </a:xfrm>
        </p:spPr>
        <p:txBody>
          <a:bodyPr/>
          <a:lstStyle/>
          <a:p>
            <a:pPr lvl="0" algn="just"/>
            <a:r>
              <a:rPr lang="fr-FR" sz="1600" dirty="0">
                <a:solidFill>
                  <a:schemeClr val="tx1"/>
                </a:solidFill>
              </a:rPr>
              <a:t>Après</a:t>
            </a:r>
            <a:r>
              <a:rPr lang="fr-FR" sz="1600" dirty="0"/>
              <a:t> </a:t>
            </a:r>
            <a:r>
              <a:rPr lang="fr-FR" sz="1600" b="1" dirty="0"/>
              <a:t>avoir accepté définitivement la proposition d’admission de son choix et après avoir eu ses résultats au baccalauréat,</a:t>
            </a:r>
            <a:r>
              <a:rPr lang="fr-FR" sz="1600" dirty="0"/>
              <a:t> </a:t>
            </a:r>
            <a:r>
              <a:rPr lang="fr-FR" sz="1600" dirty="0">
                <a:solidFill>
                  <a:schemeClr val="tx1"/>
                </a:solidFill>
              </a:rPr>
              <a:t>le lycéen procède à son inscription administrative. </a:t>
            </a:r>
          </a:p>
          <a:p>
            <a:pPr lvl="0" algn="just"/>
            <a:endParaRPr lang="fr-FR" sz="800" dirty="0"/>
          </a:p>
          <a:p>
            <a:pPr algn="just"/>
            <a:r>
              <a:rPr lang="fr-FR" sz="1600" dirty="0">
                <a:solidFill>
                  <a:schemeClr val="tx1"/>
                </a:solidFill>
              </a:rPr>
              <a:t>L’inscription administrative se fait </a:t>
            </a:r>
            <a:r>
              <a:rPr lang="fr-FR" sz="1600" b="1" dirty="0"/>
              <a:t>directement auprès de l’établissement choisi </a:t>
            </a:r>
            <a:r>
              <a:rPr lang="fr-FR" sz="1600" dirty="0">
                <a:solidFill>
                  <a:schemeClr val="tx1"/>
                </a:solidFill>
              </a:rPr>
              <a:t>et pas sur Parcoursup.</a:t>
            </a:r>
          </a:p>
          <a:p>
            <a:pPr lvl="0"/>
            <a:endParaRPr lang="fr-FR" sz="800" b="1" dirty="0"/>
          </a:p>
          <a:p>
            <a:pPr lvl="0"/>
            <a:r>
              <a:rPr lang="fr-FR" sz="1600" b="1" dirty="0">
                <a:solidFill>
                  <a:schemeClr val="bg1"/>
                </a:solidFill>
                <a:highlight>
                  <a:srgbClr val="0000FF"/>
                </a:highlight>
              </a:rPr>
              <a:t>Les modalités d’inscription sont propres à chaque établissement : </a:t>
            </a:r>
          </a:p>
          <a:p>
            <a:pPr marL="285750" indent="-285750" algn="just">
              <a:buClr>
                <a:srgbClr val="ED7454"/>
              </a:buClr>
              <a:buFont typeface="Arial" panose="020B0604020202020204" pitchFamily="34" charset="0"/>
              <a:buChar char="•"/>
            </a:pPr>
            <a:r>
              <a:rPr lang="fr-FR" sz="1600" dirty="0">
                <a:solidFill>
                  <a:schemeClr val="tx1"/>
                </a:solidFill>
              </a:rPr>
              <a:t>Consulter les modalités</a:t>
            </a:r>
            <a:r>
              <a:rPr lang="fr-FR" sz="1600" dirty="0" smtClean="0">
                <a:solidFill>
                  <a:schemeClr val="tx1"/>
                </a:solidFill>
              </a:rPr>
              <a:t> </a:t>
            </a:r>
            <a:r>
              <a:rPr lang="fr-FR" sz="1600" dirty="0">
                <a:solidFill>
                  <a:schemeClr val="tx1"/>
                </a:solidFill>
              </a:rPr>
              <a:t>d’inscription indiquées dans le dossier candidat sur Parcoursup. </a:t>
            </a:r>
          </a:p>
          <a:p>
            <a:pPr marL="285750" indent="-285750" algn="just">
              <a:buClr>
                <a:srgbClr val="ED7454"/>
              </a:buClr>
              <a:buFont typeface="Arial" panose="020B0604020202020204" pitchFamily="34" charset="0"/>
              <a:buChar char="•"/>
            </a:pPr>
            <a:r>
              <a:rPr lang="fr-FR" sz="1600" b="1" u="sng" dirty="0"/>
              <a:t>Respecter la date limite indiquée.</a:t>
            </a:r>
            <a:r>
              <a:rPr lang="fr-FR" sz="1600" b="1" u="sng" dirty="0">
                <a:solidFill>
                  <a:schemeClr val="tx1"/>
                </a:solidFill>
              </a:rPr>
              <a:t> </a:t>
            </a:r>
          </a:p>
          <a:p>
            <a:pPr marL="285750" indent="-285750" algn="just">
              <a:buClr>
                <a:srgbClr val="ED7454"/>
              </a:buClr>
              <a:buFont typeface="Arial" panose="020B0604020202020204" pitchFamily="34" charset="0"/>
              <a:buChar char="•"/>
            </a:pPr>
            <a:r>
              <a:rPr lang="fr-FR" sz="1600" dirty="0">
                <a:solidFill>
                  <a:schemeClr val="tx1"/>
                </a:solidFill>
              </a:rPr>
              <a:t>Si le futur étudiant s’inscrit dans une formation en dehors de Parcoursup, il doit </a:t>
            </a:r>
            <a:r>
              <a:rPr lang="fr-FR" sz="1600" b="1" u="sng" dirty="0"/>
              <a:t>obligatoirement</a:t>
            </a:r>
            <a:r>
              <a:rPr lang="fr-FR" sz="1600" dirty="0">
                <a:solidFill>
                  <a:schemeClr val="tx1"/>
                </a:solidFill>
              </a:rPr>
              <a:t>  remettre une attestation de désinscription ou de non inscription sur Parcoursup qu’il télécharge </a:t>
            </a:r>
            <a:r>
              <a:rPr lang="fr-FR" sz="1600" dirty="0" smtClean="0">
                <a:solidFill>
                  <a:schemeClr val="tx1"/>
                </a:solidFill>
              </a:rPr>
              <a:t>via </a:t>
            </a:r>
            <a:r>
              <a:rPr lang="fr-FR" sz="1600" dirty="0">
                <a:solidFill>
                  <a:schemeClr val="tx1"/>
                </a:solidFill>
              </a:rPr>
              <a:t>la plateforme.</a:t>
            </a:r>
          </a:p>
          <a:p>
            <a:endParaRPr lang="fr-FR" dirty="0"/>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pPr/>
              <a:t>26</a:t>
            </a:fld>
            <a:endParaRPr lang="fr-FR"/>
          </a:p>
        </p:txBody>
      </p:sp>
      <p:sp>
        <p:nvSpPr>
          <p:cNvPr id="7" name="Rectangle à coins arrondis 6"/>
          <p:cNvSpPr/>
          <p:nvPr/>
        </p:nvSpPr>
        <p:spPr>
          <a:xfrm>
            <a:off x="5650706" y="86105"/>
            <a:ext cx="3114350"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000091"/>
                </a:solidFill>
                <a:latin typeface="Arial"/>
              </a:rPr>
              <a:t>Après le 4</a:t>
            </a:r>
            <a:r>
              <a:rPr lang="fr-FR" sz="1400" b="1" kern="0" dirty="0" smtClean="0">
                <a:solidFill>
                  <a:srgbClr val="000091"/>
                </a:solidFill>
                <a:latin typeface="Arial"/>
              </a:rPr>
              <a:t> </a:t>
            </a:r>
            <a:r>
              <a:rPr lang="fr-FR" sz="1400" b="1" kern="0" dirty="0">
                <a:solidFill>
                  <a:srgbClr val="000091"/>
                </a:solidFill>
                <a:latin typeface="Arial"/>
              </a:rPr>
              <a:t>juillet </a:t>
            </a:r>
            <a:r>
              <a:rPr lang="fr-FR" sz="1400" b="1" kern="0" dirty="0" smtClean="0">
                <a:solidFill>
                  <a:srgbClr val="000091"/>
                </a:solidFill>
                <a:latin typeface="Arial"/>
              </a:rPr>
              <a:t>2025</a:t>
            </a:r>
            <a:endParaRPr lang="fr-FR" sz="1400" b="1" kern="0" dirty="0">
              <a:solidFill>
                <a:srgbClr val="000091"/>
              </a:solidFill>
              <a:latin typeface="Arial"/>
            </a:endParaRPr>
          </a:p>
        </p:txBody>
      </p:sp>
    </p:spTree>
    <p:extLst>
      <p:ext uri="{BB962C8B-B14F-4D97-AF65-F5344CB8AC3E}">
        <p14:creationId xmlns="" xmlns:p14="http://schemas.microsoft.com/office/powerpoint/2010/main" val="43025767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Espace réservé du contenu 2"/>
          <p:cNvSpPr>
            <a:spLocks noGrp="1"/>
          </p:cNvSpPr>
          <p:nvPr>
            <p:ph sz="quarter" idx="4294967295"/>
          </p:nvPr>
        </p:nvSpPr>
        <p:spPr>
          <a:xfrm>
            <a:off x="251520" y="843558"/>
            <a:ext cx="8298793" cy="3816424"/>
          </a:xfrm>
        </p:spPr>
        <p:txBody>
          <a:bodyPr>
            <a:noAutofit/>
          </a:bodyPr>
          <a:lstStyle/>
          <a:p>
            <a:pPr marL="285750" indent="-285750" defTabSz="457200">
              <a:spcBef>
                <a:spcPct val="20000"/>
              </a:spcBef>
              <a:spcAft>
                <a:spcPts val="0"/>
              </a:spcAft>
              <a:buClr>
                <a:srgbClr val="FF0000"/>
              </a:buClr>
              <a:buSzPct val="100000"/>
              <a:buFont typeface="Courier New" panose="02070309020205020404" pitchFamily="49" charset="0"/>
              <a:buChar char="o"/>
            </a:pPr>
            <a:r>
              <a:rPr lang="fr-FR" sz="1400" b="1" dirty="0">
                <a:solidFill>
                  <a:schemeClr val="bg1"/>
                </a:solidFill>
                <a:highlight>
                  <a:srgbClr val="0000FF"/>
                </a:highlight>
              </a:rPr>
              <a:t>Prendre connaissance du calendrier </a:t>
            </a:r>
            <a:r>
              <a:rPr lang="fr-FR" sz="1400" b="1" dirty="0" smtClean="0">
                <a:solidFill>
                  <a:schemeClr val="bg1"/>
                </a:solidFill>
                <a:highlight>
                  <a:srgbClr val="0000FF"/>
                </a:highlight>
              </a:rPr>
              <a:t>2025,</a:t>
            </a:r>
            <a:r>
              <a:rPr lang="fr-FR" sz="1400" b="1" dirty="0" smtClean="0">
                <a:solidFill>
                  <a:schemeClr val="accent1"/>
                </a:solidFill>
              </a:rPr>
              <a:t> </a:t>
            </a:r>
            <a:r>
              <a:rPr lang="fr-FR" sz="1400" b="1" dirty="0">
                <a:solidFill>
                  <a:schemeClr val="accent1"/>
                </a:solidFill>
              </a:rPr>
              <a:t>des modalités de fonctionnement de la plateforme et des vidéos tutos pour vous familiariser avec la procédure</a:t>
            </a:r>
          </a:p>
          <a:p>
            <a:pPr marL="285750" lvl="0" indent="-285750" defTabSz="457200">
              <a:spcBef>
                <a:spcPct val="20000"/>
              </a:spcBef>
              <a:spcAft>
                <a:spcPts val="0"/>
              </a:spcAft>
              <a:buClr>
                <a:srgbClr val="FF0000"/>
              </a:buClr>
              <a:buSzPct val="100000"/>
              <a:buFont typeface="Courier New" panose="02070309020205020404" pitchFamily="49" charset="0"/>
              <a:buChar char="o"/>
            </a:pPr>
            <a:endParaRPr lang="fr-FR" sz="1400" b="1" dirty="0"/>
          </a:p>
          <a:p>
            <a:pPr marL="285750" indent="-285750" defTabSz="457200">
              <a:spcBef>
                <a:spcPct val="20000"/>
              </a:spcBef>
              <a:spcAft>
                <a:spcPts val="0"/>
              </a:spcAft>
              <a:buClr>
                <a:srgbClr val="FF0000"/>
              </a:buClr>
              <a:buSzPct val="100000"/>
              <a:buFont typeface="Courier New" panose="02070309020205020404" pitchFamily="49" charset="0"/>
              <a:buChar char="o"/>
            </a:pPr>
            <a:r>
              <a:rPr lang="fr-FR" sz="1400" b="1" dirty="0">
                <a:solidFill>
                  <a:schemeClr val="bg1"/>
                </a:solidFill>
                <a:highlight>
                  <a:srgbClr val="0000FF"/>
                </a:highlight>
              </a:rPr>
              <a:t>Ne pas attendre la dernière minute</a:t>
            </a:r>
            <a:r>
              <a:rPr lang="fr-FR" sz="1400" b="1" dirty="0">
                <a:solidFill>
                  <a:schemeClr val="accent1"/>
                </a:solidFill>
              </a:rPr>
              <a:t> pour préparer </a:t>
            </a:r>
            <a:r>
              <a:rPr lang="fr-FR" sz="1400" b="1" dirty="0" smtClean="0">
                <a:solidFill>
                  <a:schemeClr val="accent1"/>
                </a:solidFill>
              </a:rPr>
              <a:t>votre projet </a:t>
            </a:r>
            <a:r>
              <a:rPr lang="fr-FR" sz="1400" b="1" dirty="0">
                <a:solidFill>
                  <a:schemeClr val="accent1"/>
                </a:solidFill>
              </a:rPr>
              <a:t>d’orientation : </a:t>
            </a:r>
            <a:r>
              <a:rPr lang="fr-FR" sz="1400" b="1" dirty="0" smtClean="0">
                <a:solidFill>
                  <a:schemeClr val="accent1"/>
                </a:solidFill>
              </a:rPr>
              <a:t>explorez </a:t>
            </a:r>
            <a:r>
              <a:rPr lang="fr-FR" sz="1400" b="1" dirty="0">
                <a:solidFill>
                  <a:schemeClr val="accent1"/>
                </a:solidFill>
              </a:rPr>
              <a:t>le moteur de recherche des formations, </a:t>
            </a:r>
            <a:r>
              <a:rPr lang="fr-FR" sz="1400" b="1" dirty="0" smtClean="0">
                <a:solidFill>
                  <a:schemeClr val="accent1"/>
                </a:solidFill>
              </a:rPr>
              <a:t>consultez </a:t>
            </a:r>
            <a:r>
              <a:rPr lang="fr-FR" sz="1400" b="1" dirty="0">
                <a:solidFill>
                  <a:schemeClr val="accent1"/>
                </a:solidFill>
              </a:rPr>
              <a:t>les fiches des formations qui vous </a:t>
            </a:r>
            <a:r>
              <a:rPr lang="fr-FR" sz="1400" b="1" dirty="0" smtClean="0">
                <a:solidFill>
                  <a:schemeClr val="accent1"/>
                </a:solidFill>
              </a:rPr>
              <a:t>intéressent et aidez vous des chiffres clés</a:t>
            </a:r>
          </a:p>
          <a:p>
            <a:pPr marL="285750" indent="-285750" defTabSz="457200">
              <a:spcBef>
                <a:spcPct val="20000"/>
              </a:spcBef>
              <a:spcAft>
                <a:spcPts val="0"/>
              </a:spcAft>
              <a:buClr>
                <a:srgbClr val="FF0000"/>
              </a:buClr>
              <a:buSzPct val="100000"/>
              <a:buFont typeface="Courier New" panose="02070309020205020404" pitchFamily="49" charset="0"/>
              <a:buChar char="o"/>
            </a:pPr>
            <a:endParaRPr lang="fr-FR" sz="1400" b="1" dirty="0">
              <a:solidFill>
                <a:schemeClr val="accent1"/>
              </a:solidFill>
            </a:endParaRPr>
          </a:p>
          <a:p>
            <a:pPr marL="285750" indent="-285750" defTabSz="457200">
              <a:spcBef>
                <a:spcPct val="20000"/>
              </a:spcBef>
              <a:spcAft>
                <a:spcPts val="0"/>
              </a:spcAft>
              <a:buClr>
                <a:srgbClr val="FF0000"/>
              </a:buClr>
              <a:buSzPct val="100000"/>
              <a:buFont typeface="Courier New" panose="02070309020205020404" pitchFamily="49" charset="0"/>
              <a:buChar char="o"/>
            </a:pPr>
            <a:r>
              <a:rPr lang="fr-FR" sz="1400" b="1" dirty="0">
                <a:solidFill>
                  <a:schemeClr val="bg1"/>
                </a:solidFill>
                <a:highlight>
                  <a:srgbClr val="0000FF"/>
                </a:highlight>
              </a:rPr>
              <a:t>Faites les vœux pour des formations qui vous intéressent, ne vous autocensurez pas, pensez à diversifier vos vœux et évitez de ne formuler qu’un seul vœu</a:t>
            </a:r>
          </a:p>
          <a:p>
            <a:pPr lvl="0" defTabSz="457200">
              <a:spcBef>
                <a:spcPct val="20000"/>
              </a:spcBef>
              <a:spcAft>
                <a:spcPts val="0"/>
              </a:spcAft>
              <a:buClr>
                <a:srgbClr val="FF0000"/>
              </a:buClr>
              <a:buSzPct val="100000"/>
            </a:pPr>
            <a:endParaRPr lang="fr-FR" sz="1400" b="1" dirty="0"/>
          </a:p>
          <a:p>
            <a:pPr marL="285750" indent="-285750" defTabSz="457200">
              <a:spcBef>
                <a:spcPct val="20000"/>
              </a:spcBef>
              <a:spcAft>
                <a:spcPts val="0"/>
              </a:spcAft>
              <a:buClr>
                <a:srgbClr val="FF0000"/>
              </a:buClr>
              <a:buSzPct val="100000"/>
              <a:buFont typeface="Courier New" panose="02070309020205020404" pitchFamily="49" charset="0"/>
              <a:buChar char="o"/>
            </a:pPr>
            <a:r>
              <a:rPr lang="fr-FR" sz="1400" b="1" dirty="0" smtClean="0">
                <a:solidFill>
                  <a:schemeClr val="bg1"/>
                </a:solidFill>
                <a:highlight>
                  <a:srgbClr val="0000FF"/>
                </a:highlight>
              </a:rPr>
              <a:t>Ne restez pas seuls avec vos questions :</a:t>
            </a:r>
            <a:r>
              <a:rPr lang="fr-FR" sz="1400" b="1" dirty="0">
                <a:solidFill>
                  <a:schemeClr val="accent1"/>
                </a:solidFill>
              </a:rPr>
              <a:t> </a:t>
            </a:r>
            <a:r>
              <a:rPr lang="fr-FR" sz="1400" b="1" dirty="0" smtClean="0">
                <a:solidFill>
                  <a:schemeClr val="accent1"/>
                </a:solidFill>
              </a:rPr>
              <a:t>échangez </a:t>
            </a:r>
            <a:r>
              <a:rPr lang="fr-FR" sz="1400" b="1" dirty="0">
                <a:solidFill>
                  <a:schemeClr val="accent1"/>
                </a:solidFill>
              </a:rPr>
              <a:t>au sein de votre lycée et profiter des opportunités de rencontres avec les enseignants et étudiants du supérieur : salons d’orientation, Lives Parcoursup, journées portes ouvertes</a:t>
            </a:r>
          </a:p>
          <a:p>
            <a:pPr marL="285750" indent="-285750" defTabSz="457200">
              <a:spcBef>
                <a:spcPct val="20000"/>
              </a:spcBef>
              <a:spcAft>
                <a:spcPts val="0"/>
              </a:spcAft>
              <a:buClr>
                <a:srgbClr val="FF0000"/>
              </a:buClr>
              <a:buSzPct val="100000"/>
              <a:buFont typeface="Courier New" panose="02070309020205020404" pitchFamily="49" charset="0"/>
              <a:buChar char="o"/>
            </a:pPr>
            <a:endParaRPr lang="fr-FR" sz="1400" b="1" dirty="0" smtClean="0">
              <a:solidFill>
                <a:schemeClr val="accent1"/>
              </a:solidFill>
            </a:endParaRPr>
          </a:p>
          <a:p>
            <a:pPr marL="285750" indent="-285750" defTabSz="457200">
              <a:spcBef>
                <a:spcPct val="20000"/>
              </a:spcBef>
              <a:spcAft>
                <a:spcPts val="0"/>
              </a:spcAft>
              <a:buClr>
                <a:srgbClr val="FF0000"/>
              </a:buClr>
              <a:buSzPct val="100000"/>
              <a:buFont typeface="Courier New" panose="02070309020205020404" pitchFamily="49" charset="0"/>
              <a:buChar char="o"/>
            </a:pPr>
            <a:r>
              <a:rPr lang="fr-FR" sz="1400" b="1" dirty="0">
                <a:solidFill>
                  <a:schemeClr val="bg1"/>
                </a:solidFill>
                <a:highlight>
                  <a:srgbClr val="0000FF"/>
                </a:highlight>
              </a:rPr>
              <a:t>Anticipez le déroulement de la phase d’admission</a:t>
            </a:r>
            <a:r>
              <a:rPr lang="fr-FR" sz="1400" b="1" dirty="0" smtClean="0">
                <a:solidFill>
                  <a:schemeClr val="accent1"/>
                </a:solidFill>
              </a:rPr>
              <a:t>, en vous aidant des conseils des enseignants du supérieur et des chiffres clés renseignés dans les fiches des formations</a:t>
            </a:r>
            <a:endParaRPr lang="fr-FR" sz="1400" b="1" dirty="0">
              <a:solidFill>
                <a:schemeClr val="accent1"/>
              </a:solidFill>
            </a:endParaRPr>
          </a:p>
          <a:p>
            <a:pPr marL="285750" indent="-285750" defTabSz="457200">
              <a:spcBef>
                <a:spcPct val="20000"/>
              </a:spcBef>
              <a:spcAft>
                <a:spcPts val="0"/>
              </a:spcAft>
              <a:buClr>
                <a:srgbClr val="FF0000"/>
              </a:buClr>
              <a:buSzPct val="100000"/>
              <a:buFont typeface="Courier New" panose="02070309020205020404" pitchFamily="49" charset="0"/>
              <a:buChar char="o"/>
            </a:pPr>
            <a:endParaRPr lang="fr-FR" sz="1400" b="1" dirty="0" smtClean="0">
              <a:solidFill>
                <a:schemeClr val="bg1"/>
              </a:solidFill>
              <a:highlight>
                <a:srgbClr val="0000FF"/>
              </a:highlight>
            </a:endParaRPr>
          </a:p>
        </p:txBody>
      </p:sp>
      <p:sp>
        <p:nvSpPr>
          <p:cNvPr id="6" name="Espace réservé du numéro de diapositive 5"/>
          <p:cNvSpPr>
            <a:spLocks noGrp="1"/>
          </p:cNvSpPr>
          <p:nvPr>
            <p:ph type="sldNum" sz="quarter" idx="12"/>
          </p:nvPr>
        </p:nvSpPr>
        <p:spPr>
          <a:xfrm>
            <a:off x="7596336" y="4783500"/>
            <a:ext cx="1170000" cy="360000"/>
          </a:xfrm>
        </p:spPr>
        <p:txBody>
          <a:bodyPr/>
          <a:lstStyle/>
          <a:p>
            <a:fld id="{733122C9-A0B9-462F-8757-0847AD287B63}" type="slidenum">
              <a:rPr lang="fr-FR" smtClean="0"/>
              <a:pPr/>
              <a:t>27</a:t>
            </a:fld>
            <a:endParaRPr lang="fr-FR" dirty="0"/>
          </a:p>
        </p:txBody>
      </p:sp>
      <p:sp>
        <p:nvSpPr>
          <p:cNvPr id="2" name="Rectangle à coins arrondis 6">
            <a:extLst>
              <a:ext uri="{FF2B5EF4-FFF2-40B4-BE49-F238E27FC236}">
                <a16:creationId xmlns:a16="http://schemas.microsoft.com/office/drawing/2014/main" xmlns="" id="{4D9B403D-F714-00AA-FEC6-DBD78B8CC4BE}"/>
              </a:ext>
            </a:extLst>
          </p:cNvPr>
          <p:cNvSpPr/>
          <p:nvPr/>
        </p:nvSpPr>
        <p:spPr>
          <a:xfrm>
            <a:off x="4211960" y="195486"/>
            <a:ext cx="4464497" cy="344514"/>
          </a:xfrm>
          <a:prstGeom prst="roundRect">
            <a:avLst/>
          </a:prstGeom>
          <a:solidFill>
            <a:schemeClr val="accent6">
              <a:alpha val="69804"/>
            </a:schemeClr>
          </a:solidFill>
          <a:ln w="127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b="1" dirty="0">
                <a:solidFill>
                  <a:schemeClr val="tx1"/>
                </a:solidFill>
              </a:rPr>
              <a:t>5 conseils pour aborder sereinement </a:t>
            </a:r>
            <a:r>
              <a:rPr lang="fr-FR" sz="1400" b="1" dirty="0" smtClean="0">
                <a:solidFill>
                  <a:schemeClr val="tx1"/>
                </a:solidFill>
              </a:rPr>
              <a:t>Parcoursup</a:t>
            </a:r>
            <a:endParaRPr lang="fr-FR" sz="1400" b="1" dirty="0">
              <a:solidFill>
                <a:schemeClr val="tx1"/>
              </a:solidFill>
            </a:endParaRPr>
          </a:p>
        </p:txBody>
      </p:sp>
    </p:spTree>
    <p:extLst>
      <p:ext uri="{BB962C8B-B14F-4D97-AF65-F5344CB8AC3E}">
        <p14:creationId xmlns:p14="http://schemas.microsoft.com/office/powerpoint/2010/main" xmlns="" val="162552467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59999" y="771550"/>
            <a:ext cx="8424000" cy="447614"/>
          </a:xfrm>
        </p:spPr>
        <p:txBody>
          <a:bodyPr/>
          <a:lstStyle/>
          <a:p>
            <a:pPr algn="ctr"/>
            <a:r>
              <a:rPr lang="fr-FR" sz="2400" u="sng" dirty="0"/>
              <a:t>Des solutions pour les candidats qui n’ont pas reçu de proposition d’admission </a:t>
            </a:r>
          </a:p>
        </p:txBody>
      </p:sp>
      <p:sp>
        <p:nvSpPr>
          <p:cNvPr id="3" name="Espace réservé du contenu 2"/>
          <p:cNvSpPr>
            <a:spLocks noGrp="1"/>
          </p:cNvSpPr>
          <p:nvPr>
            <p:ph sz="quarter" idx="4294967295"/>
          </p:nvPr>
        </p:nvSpPr>
        <p:spPr>
          <a:xfrm>
            <a:off x="351862" y="1572324"/>
            <a:ext cx="8612626" cy="3435886"/>
          </a:xfrm>
        </p:spPr>
        <p:txBody>
          <a:bodyPr/>
          <a:lstStyle/>
          <a:p>
            <a:pPr lvl="0"/>
            <a:r>
              <a:rPr lang="fr-FR" sz="1500" b="1" dirty="0">
                <a:solidFill>
                  <a:srgbClr val="EC130E"/>
                </a:solidFill>
              </a:rPr>
              <a:t>&gt;</a:t>
            </a:r>
            <a:r>
              <a:rPr lang="fr-FR" sz="1500" b="1" dirty="0"/>
              <a:t> </a:t>
            </a:r>
            <a:r>
              <a:rPr lang="fr-FR" sz="1500" b="1" dirty="0">
                <a:solidFill>
                  <a:schemeClr val="bg1"/>
                </a:solidFill>
                <a:highlight>
                  <a:srgbClr val="0000FF"/>
                </a:highlight>
              </a:rPr>
              <a:t>Dès le </a:t>
            </a:r>
            <a:r>
              <a:rPr lang="fr-FR" sz="1500" b="1" dirty="0" smtClean="0">
                <a:solidFill>
                  <a:schemeClr val="bg1"/>
                </a:solidFill>
                <a:highlight>
                  <a:srgbClr val="0000FF"/>
                </a:highlight>
              </a:rPr>
              <a:t>1er juin 2025 </a:t>
            </a:r>
            <a:r>
              <a:rPr lang="fr-FR" sz="1500" dirty="0"/>
              <a:t>: </a:t>
            </a:r>
            <a:r>
              <a:rPr lang="fr-FR" sz="1500" dirty="0">
                <a:solidFill>
                  <a:schemeClr val="tx1"/>
                </a:solidFill>
              </a:rPr>
              <a:t>les lycéens qui n'ont fait que des demandes en formations sélectives et qui n’ont reçu que des réponses négatives peuvent </a:t>
            </a:r>
            <a:r>
              <a:rPr lang="fr-FR" sz="1500" b="1" dirty="0"/>
              <a:t>demander</a:t>
            </a:r>
            <a:r>
              <a:rPr lang="fr-FR" sz="1500" dirty="0"/>
              <a:t> </a:t>
            </a:r>
            <a:r>
              <a:rPr lang="fr-FR" sz="1500" b="1" dirty="0"/>
              <a:t>un accompagnement individuel ou collectif au lycée ou dans un CIO</a:t>
            </a:r>
            <a:r>
              <a:rPr lang="fr-FR" sz="1500" dirty="0"/>
              <a:t> </a:t>
            </a:r>
            <a:r>
              <a:rPr lang="fr-FR" sz="1500" b="1" dirty="0"/>
              <a:t>pour définir un nouveau projet d’orientation et préparer la phase complémentaire</a:t>
            </a:r>
          </a:p>
          <a:p>
            <a:pPr lvl="0"/>
            <a:endParaRPr lang="fr-FR" sz="800" dirty="0"/>
          </a:p>
          <a:p>
            <a:pPr lvl="0"/>
            <a:r>
              <a:rPr lang="fr-FR" sz="1500" b="1" dirty="0">
                <a:solidFill>
                  <a:srgbClr val="EC130E"/>
                </a:solidFill>
              </a:rPr>
              <a:t>&gt;</a:t>
            </a:r>
            <a:r>
              <a:rPr lang="fr-FR" sz="1500" b="1" dirty="0"/>
              <a:t> </a:t>
            </a:r>
            <a:r>
              <a:rPr lang="fr-FR" sz="1500" b="1" dirty="0">
                <a:solidFill>
                  <a:schemeClr val="bg1"/>
                </a:solidFill>
                <a:highlight>
                  <a:srgbClr val="0000FF"/>
                </a:highlight>
              </a:rPr>
              <a:t>Du </a:t>
            </a:r>
            <a:r>
              <a:rPr lang="fr-FR" sz="1500" b="1" dirty="0" smtClean="0">
                <a:solidFill>
                  <a:schemeClr val="bg1"/>
                </a:solidFill>
                <a:highlight>
                  <a:srgbClr val="0000FF"/>
                </a:highlight>
              </a:rPr>
              <a:t>11 </a:t>
            </a:r>
            <a:r>
              <a:rPr lang="fr-FR" sz="1500" b="1" dirty="0">
                <a:solidFill>
                  <a:schemeClr val="bg1"/>
                </a:solidFill>
                <a:highlight>
                  <a:srgbClr val="0000FF"/>
                </a:highlight>
              </a:rPr>
              <a:t>juin au </a:t>
            </a:r>
            <a:r>
              <a:rPr lang="fr-FR" sz="1500" b="1" dirty="0" smtClean="0">
                <a:solidFill>
                  <a:schemeClr val="bg1"/>
                </a:solidFill>
                <a:highlight>
                  <a:srgbClr val="0000FF"/>
                </a:highlight>
              </a:rPr>
              <a:t>11 </a:t>
            </a:r>
            <a:r>
              <a:rPr lang="fr-FR" sz="1500" b="1" dirty="0">
                <a:solidFill>
                  <a:schemeClr val="bg1"/>
                </a:solidFill>
                <a:highlight>
                  <a:srgbClr val="0000FF"/>
                </a:highlight>
              </a:rPr>
              <a:t>septembre </a:t>
            </a:r>
            <a:r>
              <a:rPr lang="fr-FR" sz="1500" b="1" dirty="0" smtClean="0">
                <a:solidFill>
                  <a:schemeClr val="bg1"/>
                </a:solidFill>
                <a:highlight>
                  <a:srgbClr val="0000FF"/>
                </a:highlight>
              </a:rPr>
              <a:t>2025 </a:t>
            </a:r>
            <a:r>
              <a:rPr lang="fr-FR" sz="1500" dirty="0"/>
              <a:t>: </a:t>
            </a:r>
            <a:r>
              <a:rPr lang="fr-FR" sz="1500" dirty="0">
                <a:solidFill>
                  <a:schemeClr val="tx1"/>
                </a:solidFill>
              </a:rPr>
              <a:t>pendant la </a:t>
            </a:r>
            <a:r>
              <a:rPr lang="fr-FR" sz="1500" b="1" u="sng" dirty="0"/>
              <a:t>phase complémentaire</a:t>
            </a:r>
            <a:r>
              <a:rPr lang="fr-FR" sz="1500" dirty="0">
                <a:solidFill>
                  <a:schemeClr val="tx1"/>
                </a:solidFill>
              </a:rPr>
              <a:t>, les lycéens peuvent </a:t>
            </a:r>
            <a:r>
              <a:rPr lang="fr-FR" sz="1500" b="1" dirty="0"/>
              <a:t>formuler jusqu’à 10 nouveaux vœux et répondre aux propositions dans des formations disposant de places disponibles</a:t>
            </a:r>
          </a:p>
          <a:p>
            <a:pPr lvl="0"/>
            <a:endParaRPr lang="fr-FR" sz="800" dirty="0"/>
          </a:p>
          <a:p>
            <a:pPr lvl="0"/>
            <a:r>
              <a:rPr lang="fr-FR" sz="1500" b="1" dirty="0">
                <a:solidFill>
                  <a:srgbClr val="EC130E"/>
                </a:solidFill>
              </a:rPr>
              <a:t>&gt; </a:t>
            </a:r>
            <a:r>
              <a:rPr lang="fr-FR" sz="1500" b="1" dirty="0">
                <a:solidFill>
                  <a:schemeClr val="bg1"/>
                </a:solidFill>
                <a:highlight>
                  <a:srgbClr val="0000FF"/>
                </a:highlight>
              </a:rPr>
              <a:t>A partir du </a:t>
            </a:r>
            <a:r>
              <a:rPr lang="fr-FR" sz="1500" b="1" dirty="0" smtClean="0">
                <a:solidFill>
                  <a:schemeClr val="bg1"/>
                </a:solidFill>
                <a:highlight>
                  <a:srgbClr val="0000FF"/>
                </a:highlight>
              </a:rPr>
              <a:t>1er juillet 2025 </a:t>
            </a:r>
            <a:r>
              <a:rPr lang="fr-FR" sz="1500" dirty="0"/>
              <a:t>: </a:t>
            </a:r>
            <a:r>
              <a:rPr lang="fr-FR" sz="1500" dirty="0">
                <a:solidFill>
                  <a:schemeClr val="tx1"/>
                </a:solidFill>
              </a:rPr>
              <a:t>les candidats n’ayant pas eu de proposition peuvent solliciter depuis leur dossier </a:t>
            </a:r>
            <a:r>
              <a:rPr lang="fr-FR" sz="1500" b="1" dirty="0"/>
              <a:t>l’accompagnement de la Commission d’Accès à l’Enseignement Supérieur</a:t>
            </a:r>
            <a:r>
              <a:rPr lang="fr-FR" sz="1500" dirty="0"/>
              <a:t> </a:t>
            </a:r>
            <a:r>
              <a:rPr lang="fr-FR" sz="1500" b="1" dirty="0"/>
              <a:t>(CAES) </a:t>
            </a:r>
            <a:r>
              <a:rPr lang="fr-FR" sz="1500" dirty="0">
                <a:solidFill>
                  <a:schemeClr val="tx1"/>
                </a:solidFill>
              </a:rPr>
              <a:t>de leur académie : elle étudie leur dossier et les aide à trouver une formation au plus près de leur projet en fonction des places disponibles</a:t>
            </a:r>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pPr/>
              <a:t>28</a:t>
            </a:fld>
            <a:endParaRPr lang="fr-FR"/>
          </a:p>
        </p:txBody>
      </p:sp>
    </p:spTree>
    <p:extLst>
      <p:ext uri="{BB962C8B-B14F-4D97-AF65-F5344CB8AC3E}">
        <p14:creationId xmlns:p14="http://schemas.microsoft.com/office/powerpoint/2010/main" xmlns="" val="207285347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sz="quarter" idx="4294967295"/>
          </p:nvPr>
        </p:nvSpPr>
        <p:spPr>
          <a:xfrm>
            <a:off x="323528" y="1355355"/>
            <a:ext cx="8208912" cy="3687894"/>
          </a:xfrm>
        </p:spPr>
        <p:txBody>
          <a:bodyPr>
            <a:noAutofit/>
          </a:bodyPr>
          <a:lstStyle/>
          <a:p>
            <a:pPr marL="285750" indent="-285750">
              <a:buFont typeface="Courier New" panose="02070309020205020404" pitchFamily="49" charset="0"/>
              <a:buChar char="o"/>
            </a:pPr>
            <a:r>
              <a:rPr lang="fr-FR" sz="1400" b="1" dirty="0">
                <a:solidFill>
                  <a:schemeClr val="bg1"/>
                </a:solidFill>
                <a:highlight>
                  <a:srgbClr val="0000FF"/>
                </a:highlight>
              </a:rPr>
              <a:t>Bourse sur critères sociaux </a:t>
            </a:r>
            <a:r>
              <a:rPr lang="fr-FR" sz="1400" dirty="0">
                <a:solidFill>
                  <a:schemeClr val="accent1"/>
                </a:solidFill>
              </a:rPr>
              <a:t>: vous pouvez faire une demande de bourse et/ou de logement en créant votre dossier social étudiant (DSE) via le portail </a:t>
            </a:r>
            <a:r>
              <a:rPr lang="fr-FR" sz="1400" dirty="0">
                <a:solidFill>
                  <a:schemeClr val="accent1"/>
                </a:solidFill>
                <a:hlinkClick r:id="rId2"/>
              </a:rPr>
              <a:t>messervices.etudiant.gouv.fr</a:t>
            </a:r>
            <a:r>
              <a:rPr lang="fr-FR" sz="1400" dirty="0">
                <a:solidFill>
                  <a:schemeClr val="accent1"/>
                </a:solidFill>
              </a:rPr>
              <a:t> . </a:t>
            </a:r>
          </a:p>
          <a:p>
            <a:pPr marL="269875"/>
            <a:r>
              <a:rPr lang="fr-FR" sz="1400" dirty="0">
                <a:solidFill>
                  <a:schemeClr val="accent1"/>
                </a:solidFill>
              </a:rPr>
              <a:t>Vous pouvez calculer vos droits à la bourse via </a:t>
            </a:r>
            <a:r>
              <a:rPr lang="fr-FR" sz="1400" dirty="0">
                <a:solidFill>
                  <a:schemeClr val="accent1"/>
                </a:solidFill>
                <a:hlinkClick r:id="rId3"/>
              </a:rPr>
              <a:t>lescrous.fr/nos-services/simulateur-de-bourse</a:t>
            </a:r>
            <a:r>
              <a:rPr lang="fr-FR" sz="1400" dirty="0">
                <a:solidFill>
                  <a:schemeClr val="accent1"/>
                </a:solidFill>
              </a:rPr>
              <a:t> </a:t>
            </a:r>
            <a:br>
              <a:rPr lang="fr-FR" sz="1400" dirty="0">
                <a:solidFill>
                  <a:schemeClr val="accent1"/>
                </a:solidFill>
              </a:rPr>
            </a:br>
            <a:endParaRPr lang="fr-FR" sz="1400" dirty="0">
              <a:solidFill>
                <a:schemeClr val="accent1"/>
              </a:solidFill>
            </a:endParaRPr>
          </a:p>
          <a:p>
            <a:pPr marL="285750" indent="-285750">
              <a:buFont typeface="Courier New" panose="02070309020205020404" pitchFamily="49" charset="0"/>
              <a:buChar char="o"/>
            </a:pPr>
            <a:r>
              <a:rPr lang="fr-FR" sz="1400" b="1" dirty="0">
                <a:solidFill>
                  <a:schemeClr val="bg1"/>
                </a:solidFill>
                <a:highlight>
                  <a:srgbClr val="0000FF"/>
                </a:highlight>
              </a:rPr>
              <a:t>Aide à la mobilité </a:t>
            </a:r>
            <a:r>
              <a:rPr lang="fr-FR" sz="1400" dirty="0">
                <a:solidFill>
                  <a:schemeClr val="accent1"/>
                </a:solidFill>
              </a:rPr>
              <a:t>: Parcoursup propose une aide à la mobilité de 500 € pour les lycéens boursiers qui étudieront dans un établissement situé en dehors de leur académie de résidence. </a:t>
            </a:r>
          </a:p>
          <a:p>
            <a:pPr marL="285750" indent="-285750">
              <a:buFont typeface="Courier New" panose="02070309020205020404" pitchFamily="49" charset="0"/>
              <a:buChar char="o"/>
            </a:pPr>
            <a:endParaRPr lang="fr-FR" sz="1400" b="1" dirty="0">
              <a:solidFill>
                <a:schemeClr val="accent1"/>
              </a:solidFill>
              <a:highlight>
                <a:srgbClr val="0000FF"/>
              </a:highlight>
            </a:endParaRPr>
          </a:p>
          <a:p>
            <a:pPr marL="285750" indent="-285750">
              <a:buFont typeface="Courier New" panose="02070309020205020404" pitchFamily="49" charset="0"/>
              <a:buChar char="o"/>
            </a:pPr>
            <a:r>
              <a:rPr lang="fr-FR" sz="1400" b="1" dirty="0">
                <a:solidFill>
                  <a:schemeClr val="bg1"/>
                </a:solidFill>
                <a:highlight>
                  <a:srgbClr val="0000FF"/>
                </a:highlight>
              </a:rPr>
              <a:t>Logement en résidence universitaire </a:t>
            </a:r>
            <a:r>
              <a:rPr lang="fr-FR" sz="1400" dirty="0">
                <a:solidFill>
                  <a:schemeClr val="accent1"/>
                </a:solidFill>
              </a:rPr>
              <a:t>: pour vous aider dans votre recherche, consultez le site </a:t>
            </a:r>
            <a:r>
              <a:rPr lang="fr-FR" sz="1400" dirty="0">
                <a:solidFill>
                  <a:schemeClr val="accent1"/>
                </a:solidFill>
                <a:hlinkClick r:id="rId4"/>
              </a:rPr>
              <a:t>trouverunlogement.lescrous.fr</a:t>
            </a:r>
            <a:r>
              <a:rPr lang="fr-FR" sz="1400" dirty="0">
                <a:solidFill>
                  <a:schemeClr val="accent1"/>
                </a:solidFill>
              </a:rPr>
              <a:t> . Pour toute question, une FAQ est proposée sur </a:t>
            </a:r>
            <a:r>
              <a:rPr lang="fr-FR" sz="1400" b="1" u="sng" dirty="0">
                <a:solidFill>
                  <a:schemeClr val="accent1"/>
                </a:solidFill>
              </a:rPr>
              <a:t>etudiant.gouv.fr</a:t>
            </a:r>
            <a:r>
              <a:rPr lang="fr-FR" sz="1400" dirty="0">
                <a:solidFill>
                  <a:schemeClr val="accent1"/>
                </a:solidFill>
              </a:rPr>
              <a:t> </a:t>
            </a:r>
            <a:br>
              <a:rPr lang="fr-FR" sz="1400" dirty="0">
                <a:solidFill>
                  <a:schemeClr val="accent1"/>
                </a:solidFill>
              </a:rPr>
            </a:br>
            <a:endParaRPr lang="fr-FR" sz="1400" dirty="0">
              <a:solidFill>
                <a:schemeClr val="accent1"/>
              </a:solidFill>
            </a:endParaRPr>
          </a:p>
          <a:p>
            <a:pPr marL="285750" indent="-285750">
              <a:buFont typeface="Courier New" panose="02070309020205020404" pitchFamily="49" charset="0"/>
              <a:buChar char="o"/>
            </a:pPr>
            <a:r>
              <a:rPr lang="fr-FR" sz="1400" b="1" dirty="0">
                <a:solidFill>
                  <a:schemeClr val="bg1"/>
                </a:solidFill>
                <a:highlight>
                  <a:srgbClr val="0000FF"/>
                </a:highlight>
              </a:rPr>
              <a:t>Santé </a:t>
            </a:r>
            <a:r>
              <a:rPr lang="fr-FR" sz="1400" dirty="0">
                <a:solidFill>
                  <a:schemeClr val="accent1"/>
                </a:solidFill>
              </a:rPr>
              <a:t>: pour rappel, vous êtes automatiquement affilié au régime général de la sécurité sociale. </a:t>
            </a:r>
          </a:p>
          <a:p>
            <a:pPr marL="269875"/>
            <a:r>
              <a:rPr lang="fr-FR" sz="1400" dirty="0">
                <a:solidFill>
                  <a:schemeClr val="accent1"/>
                </a:solidFill>
              </a:rPr>
              <a:t>Vous pouvez évaluer votre droit à la Complémentaire santé solidaire et à d’autres prestations sociales depuis le site </a:t>
            </a:r>
            <a:r>
              <a:rPr lang="fr-FR" sz="1400" dirty="0">
                <a:solidFill>
                  <a:schemeClr val="accent1"/>
                </a:solidFill>
                <a:hlinkClick r:id="rId5"/>
              </a:rPr>
              <a:t>mesdroitssociaux.gouv.fr</a:t>
            </a:r>
            <a:r>
              <a:rPr lang="fr-FR" sz="1400" dirty="0">
                <a:solidFill>
                  <a:schemeClr val="accent1"/>
                </a:solidFill>
              </a:rPr>
              <a:t> </a:t>
            </a:r>
          </a:p>
        </p:txBody>
      </p:sp>
      <p:sp>
        <p:nvSpPr>
          <p:cNvPr id="6" name="Espace réservé du numéro de diapositive 5"/>
          <p:cNvSpPr>
            <a:spLocks noGrp="1"/>
          </p:cNvSpPr>
          <p:nvPr>
            <p:ph type="sldNum" sz="quarter" idx="12"/>
          </p:nvPr>
        </p:nvSpPr>
        <p:spPr>
          <a:xfrm>
            <a:off x="7596336" y="4783500"/>
            <a:ext cx="1170000" cy="360000"/>
          </a:xfrm>
        </p:spPr>
        <p:txBody>
          <a:bodyPr/>
          <a:lstStyle/>
          <a:p>
            <a:fld id="{733122C9-A0B9-462F-8757-0847AD287B63}" type="slidenum">
              <a:rPr lang="fr-FR" smtClean="0"/>
              <a:pPr/>
              <a:t>29</a:t>
            </a:fld>
            <a:endParaRPr lang="fr-FR"/>
          </a:p>
        </p:txBody>
      </p:sp>
      <p:sp>
        <p:nvSpPr>
          <p:cNvPr id="2" name="Titre 1">
            <a:extLst>
              <a:ext uri="{FF2B5EF4-FFF2-40B4-BE49-F238E27FC236}">
                <a16:creationId xmlns:a16="http://schemas.microsoft.com/office/drawing/2014/main" xmlns="" id="{A5461032-1F5C-ACC1-87D6-C7839507DA50}"/>
              </a:ext>
            </a:extLst>
          </p:cNvPr>
          <p:cNvSpPr>
            <a:spLocks noGrp="1"/>
          </p:cNvSpPr>
          <p:nvPr>
            <p:ph type="title"/>
          </p:nvPr>
        </p:nvSpPr>
        <p:spPr>
          <a:xfrm>
            <a:off x="512485" y="907803"/>
            <a:ext cx="8208912" cy="663637"/>
          </a:xfrm>
        </p:spPr>
        <p:txBody>
          <a:bodyPr/>
          <a:lstStyle/>
          <a:p>
            <a:r>
              <a:rPr lang="fr-FR" sz="2200" u="sng" dirty="0"/>
              <a:t>Pensez aussi à préparer votre future vie d’étudiant(e)</a:t>
            </a:r>
          </a:p>
        </p:txBody>
      </p:sp>
    </p:spTree>
    <p:extLst>
      <p:ext uri="{BB962C8B-B14F-4D97-AF65-F5344CB8AC3E}">
        <p14:creationId xmlns:p14="http://schemas.microsoft.com/office/powerpoint/2010/main" xmlns="" val="370292686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Espace réservé du contenu 2"/>
          <p:cNvSpPr>
            <a:spLocks noGrp="1"/>
          </p:cNvSpPr>
          <p:nvPr>
            <p:ph sz="quarter" idx="4294967295"/>
          </p:nvPr>
        </p:nvSpPr>
        <p:spPr>
          <a:xfrm>
            <a:off x="428596" y="928676"/>
            <a:ext cx="8424936" cy="4104456"/>
          </a:xfrm>
        </p:spPr>
        <p:txBody>
          <a:bodyPr>
            <a:normAutofit/>
          </a:bodyPr>
          <a:lstStyle/>
          <a:p>
            <a:pPr marL="171450" indent="-171450" algn="just" defTabSz="457200">
              <a:spcBef>
                <a:spcPct val="20000"/>
              </a:spcBef>
              <a:spcAft>
                <a:spcPts val="0"/>
              </a:spcAft>
              <a:buClr>
                <a:srgbClr val="FF0000"/>
              </a:buClr>
              <a:buSzPct val="100000"/>
              <a:buFont typeface="Courier New" panose="02070309020205020404" pitchFamily="49" charset="0"/>
              <a:buChar char="o"/>
            </a:pPr>
            <a:endParaRPr lang="fr-FR" sz="1500" b="1" dirty="0">
              <a:solidFill>
                <a:schemeClr val="bg1"/>
              </a:solidFill>
              <a:highlight>
                <a:srgbClr val="0000FF"/>
              </a:highlight>
            </a:endParaRPr>
          </a:p>
          <a:p>
            <a:pPr algn="just" defTabSz="457200">
              <a:spcBef>
                <a:spcPct val="20000"/>
              </a:spcBef>
              <a:spcAft>
                <a:spcPts val="0"/>
              </a:spcAft>
              <a:buClr>
                <a:srgbClr val="FF0000"/>
              </a:buClr>
              <a:buSzPct val="100000"/>
              <a:tabLst>
                <a:tab pos="182563" algn="l"/>
              </a:tabLst>
            </a:pPr>
            <a:r>
              <a:rPr lang="fr-FR" sz="1500" dirty="0">
                <a:solidFill>
                  <a:schemeClr val="accent1"/>
                </a:solidFill>
              </a:rPr>
              <a:t>	</a:t>
            </a:r>
            <a:r>
              <a:rPr lang="fr-FR" sz="1500" b="1" dirty="0" smtClean="0">
                <a:solidFill>
                  <a:schemeClr val="accent1"/>
                </a:solidFill>
                <a:sym typeface="Symbol"/>
              </a:rPr>
              <a:t></a:t>
            </a:r>
            <a:r>
              <a:rPr lang="fr-FR" sz="1500" dirty="0" smtClean="0">
                <a:solidFill>
                  <a:schemeClr val="accent1"/>
                </a:solidFill>
                <a:sym typeface="Symbol"/>
              </a:rPr>
              <a:t> </a:t>
            </a:r>
            <a:r>
              <a:rPr lang="fr-FR" sz="1500" b="1" dirty="0" smtClean="0">
                <a:solidFill>
                  <a:schemeClr val="accent1"/>
                </a:solidFill>
                <a:sym typeface="Symbol"/>
              </a:rPr>
              <a:t>Plus de </a:t>
            </a:r>
            <a:r>
              <a:rPr lang="fr-FR" sz="1500" b="1" u="sng" dirty="0" smtClean="0">
                <a:solidFill>
                  <a:schemeClr val="accent1"/>
                </a:solidFill>
              </a:rPr>
              <a:t>20000 formations référencées</a:t>
            </a:r>
            <a:r>
              <a:rPr lang="fr-FR" sz="1500" dirty="0" smtClean="0">
                <a:solidFill>
                  <a:schemeClr val="accent1"/>
                </a:solidFill>
              </a:rPr>
              <a:t> : Des formations </a:t>
            </a:r>
            <a:r>
              <a:rPr lang="fr-FR" sz="1500" u="sng" dirty="0" smtClean="0">
                <a:solidFill>
                  <a:schemeClr val="accent1"/>
                </a:solidFill>
              </a:rPr>
              <a:t>sous statut étudiant</a:t>
            </a:r>
            <a:r>
              <a:rPr lang="fr-FR" sz="1500" dirty="0" smtClean="0">
                <a:solidFill>
                  <a:schemeClr val="accent1"/>
                </a:solidFill>
              </a:rPr>
              <a:t> et des </a:t>
            </a:r>
            <a:r>
              <a:rPr lang="fr-FR" sz="1500" u="sng" dirty="0" smtClean="0">
                <a:solidFill>
                  <a:schemeClr val="accent1"/>
                </a:solidFill>
              </a:rPr>
              <a:t>formations en apprentissage </a:t>
            </a:r>
          </a:p>
          <a:p>
            <a:pPr algn="just" defTabSz="457200">
              <a:spcBef>
                <a:spcPct val="20000"/>
              </a:spcBef>
              <a:spcAft>
                <a:spcPts val="0"/>
              </a:spcAft>
              <a:buClr>
                <a:srgbClr val="FF0000"/>
              </a:buClr>
              <a:buSzPct val="100000"/>
              <a:tabLst>
                <a:tab pos="182563" algn="l"/>
              </a:tabLst>
            </a:pPr>
            <a:endParaRPr lang="fr-FR" sz="1500" dirty="0">
              <a:solidFill>
                <a:schemeClr val="accent1"/>
              </a:solidFill>
            </a:endParaRPr>
          </a:p>
          <a:p>
            <a:pPr marL="179388" algn="just" defTabSz="457200">
              <a:spcBef>
                <a:spcPct val="20000"/>
              </a:spcBef>
              <a:spcAft>
                <a:spcPts val="600"/>
              </a:spcAft>
              <a:buClr>
                <a:srgbClr val="FF0000"/>
              </a:buClr>
              <a:buSzPct val="100000"/>
            </a:pPr>
            <a:r>
              <a:rPr lang="fr-FR" sz="1500" b="1" dirty="0" smtClean="0">
                <a:solidFill>
                  <a:schemeClr val="accent1"/>
                </a:solidFill>
                <a:sym typeface="Symbol"/>
              </a:rPr>
              <a:t></a:t>
            </a:r>
            <a:r>
              <a:rPr lang="fr-FR" sz="1500" dirty="0" smtClean="0">
                <a:solidFill>
                  <a:schemeClr val="accent1"/>
                </a:solidFill>
                <a:sym typeface="Symbol"/>
              </a:rPr>
              <a:t>  </a:t>
            </a:r>
            <a:r>
              <a:rPr lang="fr-FR" sz="1500" dirty="0" err="1" smtClean="0">
                <a:solidFill>
                  <a:schemeClr val="accent1"/>
                </a:solidFill>
              </a:rPr>
              <a:t>Parcoursup</a:t>
            </a:r>
            <a:r>
              <a:rPr lang="fr-FR" sz="1500" dirty="0">
                <a:solidFill>
                  <a:schemeClr val="accent1"/>
                </a:solidFill>
              </a:rPr>
              <a:t>, c’est </a:t>
            </a:r>
            <a:r>
              <a:rPr lang="fr-FR" sz="1500" dirty="0" smtClean="0">
                <a:solidFill>
                  <a:schemeClr val="accent1"/>
                </a:solidFill>
              </a:rPr>
              <a:t>1 procédure dématérialisée, </a:t>
            </a:r>
            <a:r>
              <a:rPr lang="fr-FR" sz="1500" b="1" u="sng" dirty="0" smtClean="0">
                <a:solidFill>
                  <a:schemeClr val="accent1"/>
                </a:solidFill>
              </a:rPr>
              <a:t>1 </a:t>
            </a:r>
            <a:r>
              <a:rPr lang="fr-FR" sz="1500" b="1" u="sng" dirty="0">
                <a:solidFill>
                  <a:schemeClr val="accent1"/>
                </a:solidFill>
              </a:rPr>
              <a:t>calendrier unique </a:t>
            </a:r>
            <a:r>
              <a:rPr lang="fr-FR" sz="1500" b="1" u="sng" dirty="0" smtClean="0">
                <a:solidFill>
                  <a:schemeClr val="accent1"/>
                </a:solidFill>
              </a:rPr>
              <a:t>et 1 </a:t>
            </a:r>
            <a:r>
              <a:rPr lang="fr-FR" sz="1500" b="1" u="sng" dirty="0">
                <a:solidFill>
                  <a:schemeClr val="accent1"/>
                </a:solidFill>
              </a:rPr>
              <a:t>seul dossier à </a:t>
            </a:r>
            <a:r>
              <a:rPr lang="fr-FR" sz="1500" b="1" u="sng" dirty="0" smtClean="0">
                <a:solidFill>
                  <a:schemeClr val="accent1"/>
                </a:solidFill>
              </a:rPr>
              <a:t>constituer</a:t>
            </a:r>
            <a:endParaRPr lang="fr-FR" sz="1500" b="1" u="sng" dirty="0">
              <a:solidFill>
                <a:schemeClr val="accent1"/>
              </a:solidFill>
            </a:endParaRPr>
          </a:p>
          <a:p>
            <a:pPr marL="182563" lvl="0" indent="-182563" algn="just" defTabSz="457200">
              <a:spcBef>
                <a:spcPct val="20000"/>
              </a:spcBef>
              <a:spcAft>
                <a:spcPts val="0"/>
              </a:spcAft>
              <a:buClr>
                <a:srgbClr val="FF0000"/>
              </a:buClr>
              <a:buSzPct val="100000"/>
            </a:pPr>
            <a:r>
              <a:rPr lang="fr-FR" sz="1500" b="1" dirty="0" smtClean="0"/>
              <a:t>	</a:t>
            </a:r>
            <a:endParaRPr lang="fr-FR" sz="1500" b="1" dirty="0">
              <a:solidFill>
                <a:schemeClr val="bg1"/>
              </a:solidFill>
              <a:highlight>
                <a:srgbClr val="0000FF"/>
              </a:highlight>
            </a:endParaRPr>
          </a:p>
          <a:p>
            <a:pPr marL="179388" algn="just" defTabSz="457200">
              <a:spcBef>
                <a:spcPct val="20000"/>
              </a:spcBef>
              <a:spcAft>
                <a:spcPts val="0"/>
              </a:spcAft>
              <a:buClr>
                <a:srgbClr val="FF0000"/>
              </a:buClr>
              <a:buSzPct val="100000"/>
            </a:pPr>
            <a:r>
              <a:rPr lang="fr-FR" sz="1500" b="1" dirty="0" smtClean="0">
                <a:solidFill>
                  <a:schemeClr val="accent1"/>
                </a:solidFill>
                <a:sym typeface="Symbol"/>
              </a:rPr>
              <a:t></a:t>
            </a:r>
            <a:r>
              <a:rPr lang="fr-FR" sz="1500" dirty="0" smtClean="0">
                <a:solidFill>
                  <a:schemeClr val="accent1"/>
                </a:solidFill>
                <a:sym typeface="Symbol"/>
              </a:rPr>
              <a:t> </a:t>
            </a:r>
            <a:r>
              <a:rPr lang="fr-FR" sz="1500" dirty="0" smtClean="0">
                <a:solidFill>
                  <a:schemeClr val="accent1"/>
                </a:solidFill>
              </a:rPr>
              <a:t>La liberté de choix. Vous </a:t>
            </a:r>
            <a:r>
              <a:rPr lang="fr-FR" sz="1500" dirty="0">
                <a:solidFill>
                  <a:schemeClr val="accent1"/>
                </a:solidFill>
              </a:rPr>
              <a:t>formulez vos vœux </a:t>
            </a:r>
            <a:r>
              <a:rPr lang="fr-FR" sz="1500" b="1" u="sng" dirty="0">
                <a:solidFill>
                  <a:schemeClr val="accent1"/>
                </a:solidFill>
              </a:rPr>
              <a:t>sans </a:t>
            </a:r>
            <a:r>
              <a:rPr lang="fr-FR" sz="1500" b="1" u="sng" dirty="0" smtClean="0">
                <a:solidFill>
                  <a:schemeClr val="accent1"/>
                </a:solidFill>
              </a:rPr>
              <a:t>les classer</a:t>
            </a:r>
            <a:r>
              <a:rPr lang="fr-FR" sz="1500" dirty="0" smtClean="0">
                <a:solidFill>
                  <a:schemeClr val="accent1"/>
                </a:solidFill>
              </a:rPr>
              <a:t>. Vous </a:t>
            </a:r>
            <a:r>
              <a:rPr lang="fr-FR" sz="1500" dirty="0">
                <a:solidFill>
                  <a:schemeClr val="accent1"/>
                </a:solidFill>
              </a:rPr>
              <a:t>choisissez </a:t>
            </a:r>
            <a:r>
              <a:rPr lang="fr-FR" sz="1500" dirty="0" smtClean="0">
                <a:solidFill>
                  <a:schemeClr val="accent1"/>
                </a:solidFill>
              </a:rPr>
              <a:t>votre formation en </a:t>
            </a:r>
            <a:r>
              <a:rPr lang="fr-FR" sz="1500" dirty="0">
                <a:solidFill>
                  <a:schemeClr val="accent1"/>
                </a:solidFill>
              </a:rPr>
              <a:t>fonction des propositions d’admission que vous recevez, à partir du </a:t>
            </a:r>
            <a:r>
              <a:rPr lang="fr-FR" sz="1500" dirty="0" smtClean="0">
                <a:solidFill>
                  <a:schemeClr val="accent1"/>
                </a:solidFill>
              </a:rPr>
              <a:t>2 juin 2025. </a:t>
            </a:r>
            <a:r>
              <a:rPr lang="fr-FR" sz="1500" b="1" u="sng" dirty="0" smtClean="0">
                <a:solidFill>
                  <a:schemeClr val="accent1"/>
                </a:solidFill>
              </a:rPr>
              <a:t>Vous avez le dernier mot</a:t>
            </a:r>
          </a:p>
          <a:p>
            <a:pPr marL="179388" algn="just" defTabSz="457200">
              <a:spcBef>
                <a:spcPct val="20000"/>
              </a:spcBef>
              <a:spcAft>
                <a:spcPts val="0"/>
              </a:spcAft>
              <a:buClr>
                <a:srgbClr val="FF0000"/>
              </a:buClr>
              <a:buSzPct val="100000"/>
            </a:pPr>
            <a:endParaRPr lang="fr-FR" sz="1000" dirty="0">
              <a:solidFill>
                <a:schemeClr val="accent1"/>
              </a:solidFill>
            </a:endParaRPr>
          </a:p>
          <a:p>
            <a:pPr marL="179388" algn="just" defTabSz="457200">
              <a:spcBef>
                <a:spcPct val="20000"/>
              </a:spcBef>
              <a:spcAft>
                <a:spcPts val="0"/>
              </a:spcAft>
              <a:buClr>
                <a:srgbClr val="FF0000"/>
              </a:buClr>
              <a:buSzPct val="100000"/>
            </a:pPr>
            <a:r>
              <a:rPr lang="fr-FR" sz="1500" b="1" u="sng" dirty="0" smtClean="0">
                <a:solidFill>
                  <a:srgbClr val="FF0000"/>
                </a:solidFill>
              </a:rPr>
              <a:t>Important</a:t>
            </a:r>
            <a:r>
              <a:rPr lang="fr-FR" sz="1500" b="1" dirty="0" smtClean="0">
                <a:solidFill>
                  <a:srgbClr val="FF0000"/>
                </a:solidFill>
              </a:rPr>
              <a:t> </a:t>
            </a:r>
            <a:r>
              <a:rPr lang="fr-FR" sz="1500" b="1" dirty="0" smtClean="0">
                <a:solidFill>
                  <a:schemeClr val="accent1"/>
                </a:solidFill>
              </a:rPr>
              <a:t>: Parcoursup ne fait pas l’analyse des candidatures </a:t>
            </a:r>
            <a:r>
              <a:rPr lang="fr-FR" sz="1500" dirty="0" smtClean="0">
                <a:solidFill>
                  <a:schemeClr val="accent1"/>
                </a:solidFill>
              </a:rPr>
              <a:t>: ce sont les enseignants </a:t>
            </a:r>
            <a:r>
              <a:rPr lang="fr-FR" sz="1500" dirty="0">
                <a:solidFill>
                  <a:schemeClr val="accent1"/>
                </a:solidFill>
              </a:rPr>
              <a:t>des formations </a:t>
            </a:r>
            <a:r>
              <a:rPr lang="fr-FR" sz="1500" dirty="0" smtClean="0">
                <a:solidFill>
                  <a:schemeClr val="accent1"/>
                </a:solidFill>
              </a:rPr>
              <a:t>du supérieur qui définissent les critères, examinent </a:t>
            </a:r>
            <a:r>
              <a:rPr lang="fr-FR" sz="1500" dirty="0">
                <a:solidFill>
                  <a:schemeClr val="accent1"/>
                </a:solidFill>
              </a:rPr>
              <a:t>votre dossier, font des propositions auxquelles vous </a:t>
            </a:r>
            <a:r>
              <a:rPr lang="fr-FR" sz="1500" dirty="0" smtClean="0">
                <a:solidFill>
                  <a:schemeClr val="accent1"/>
                </a:solidFill>
              </a:rPr>
              <a:t>répondez.</a:t>
            </a:r>
            <a:endParaRPr lang="fr-FR" sz="1500" dirty="0">
              <a:solidFill>
                <a:srgbClr val="ED7454"/>
              </a:solidFill>
            </a:endParaRPr>
          </a:p>
          <a:p>
            <a:pPr lvl="0" defTabSz="457200">
              <a:spcBef>
                <a:spcPct val="20000"/>
              </a:spcBef>
              <a:spcAft>
                <a:spcPts val="0"/>
              </a:spcAft>
              <a:buClr>
                <a:srgbClr val="FF0000"/>
              </a:buClr>
              <a:buSzPct val="100000"/>
            </a:pPr>
            <a:endParaRPr lang="fr-FR" sz="1600" dirty="0">
              <a:solidFill>
                <a:srgbClr val="3D566E"/>
              </a:solidFill>
              <a:cs typeface="Arial"/>
            </a:endParaRPr>
          </a:p>
        </p:txBody>
      </p:sp>
      <p:sp>
        <p:nvSpPr>
          <p:cNvPr id="6" name="Espace réservé du numéro de diapositive 5"/>
          <p:cNvSpPr>
            <a:spLocks noGrp="1"/>
          </p:cNvSpPr>
          <p:nvPr>
            <p:ph type="sldNum" sz="quarter" idx="12"/>
          </p:nvPr>
        </p:nvSpPr>
        <p:spPr>
          <a:xfrm>
            <a:off x="7596336" y="4783500"/>
            <a:ext cx="1170000" cy="360000"/>
          </a:xfrm>
        </p:spPr>
        <p:txBody>
          <a:bodyPr/>
          <a:lstStyle/>
          <a:p>
            <a:fld id="{733122C9-A0B9-462F-8757-0847AD287B63}" type="slidenum">
              <a:rPr lang="fr-FR" smtClean="0"/>
              <a:pPr/>
              <a:t>3</a:t>
            </a:fld>
            <a:endParaRPr lang="fr-FR" dirty="0"/>
          </a:p>
        </p:txBody>
      </p:sp>
    </p:spTree>
    <p:extLst>
      <p:ext uri="{BB962C8B-B14F-4D97-AF65-F5344CB8AC3E}">
        <p14:creationId xmlns:p14="http://schemas.microsoft.com/office/powerpoint/2010/main" xmlns="" val="2542471144"/>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sz="quarter" idx="4294967295"/>
          </p:nvPr>
        </p:nvSpPr>
        <p:spPr>
          <a:xfrm>
            <a:off x="342336" y="978694"/>
            <a:ext cx="8424000" cy="3804806"/>
          </a:xfrm>
        </p:spPr>
        <p:txBody>
          <a:bodyPr/>
          <a:lstStyle/>
          <a:p>
            <a:pPr lvl="0" defTabSz="457200">
              <a:spcBef>
                <a:spcPct val="20000"/>
              </a:spcBef>
              <a:spcAft>
                <a:spcPts val="0"/>
              </a:spcAft>
              <a:buClr>
                <a:srgbClr val="FF0000"/>
              </a:buClr>
              <a:buSzPct val="100000"/>
            </a:pPr>
            <a:endParaRPr lang="fr-FR" sz="2000" b="1" dirty="0" smtClean="0">
              <a:solidFill>
                <a:srgbClr val="F28E65"/>
              </a:solidFill>
              <a:highlight>
                <a:srgbClr val="0000FF"/>
              </a:highlight>
            </a:endParaRPr>
          </a:p>
          <a:p>
            <a:pPr marL="177800" lvl="0" indent="-177800" defTabSz="457200">
              <a:spcBef>
                <a:spcPct val="20000"/>
              </a:spcBef>
              <a:spcAft>
                <a:spcPts val="0"/>
              </a:spcAft>
              <a:buClr>
                <a:srgbClr val="FF0000"/>
              </a:buClr>
              <a:buSzPct val="100000"/>
              <a:buFont typeface="Lucida Grande"/>
              <a:buChar char="&gt;"/>
            </a:pPr>
            <a:r>
              <a:rPr lang="fr-FR" sz="1800" b="1" dirty="0" smtClean="0">
                <a:solidFill>
                  <a:schemeClr val="bg1"/>
                </a:solidFill>
                <a:highlight>
                  <a:srgbClr val="0000FF"/>
                </a:highlight>
              </a:rPr>
              <a:t>Le numéro vert  </a:t>
            </a:r>
            <a:r>
              <a:rPr lang="fr-FR" sz="1800" dirty="0" smtClean="0">
                <a:solidFill>
                  <a:srgbClr val="3D566E"/>
                </a:solidFill>
              </a:rPr>
              <a:t>: </a:t>
            </a:r>
            <a:r>
              <a:rPr lang="fr-FR" sz="1800" b="1" dirty="0" smtClean="0"/>
              <a:t>0 800 400 070 </a:t>
            </a:r>
            <a:br>
              <a:rPr lang="fr-FR" sz="1800" b="1" dirty="0" smtClean="0"/>
            </a:br>
            <a:r>
              <a:rPr lang="fr-FR" sz="1600" i="1" dirty="0" smtClean="0">
                <a:solidFill>
                  <a:schemeClr val="tx1"/>
                </a:solidFill>
              </a:rPr>
              <a:t>(numéros spécifiques pour l’Outre-mer indiqués sur Parcoursup.gouv.fr)</a:t>
            </a:r>
          </a:p>
          <a:p>
            <a:pPr marL="177800" lvl="0" indent="-177800" defTabSz="457200">
              <a:spcBef>
                <a:spcPct val="20000"/>
              </a:spcBef>
              <a:spcAft>
                <a:spcPts val="0"/>
              </a:spcAft>
              <a:buClr>
                <a:srgbClr val="FF0000"/>
              </a:buClr>
              <a:buSzPct val="100000"/>
              <a:buFont typeface="Lucida Grande"/>
              <a:buChar char="&gt;"/>
            </a:pPr>
            <a:endParaRPr lang="fr-FR" sz="800" dirty="0" smtClean="0">
              <a:solidFill>
                <a:srgbClr val="3D566E"/>
              </a:solidFill>
            </a:endParaRPr>
          </a:p>
          <a:p>
            <a:pPr marL="177800" lvl="0" indent="-177800" defTabSz="457200">
              <a:spcBef>
                <a:spcPct val="20000"/>
              </a:spcBef>
              <a:spcAft>
                <a:spcPts val="0"/>
              </a:spcAft>
              <a:buClr>
                <a:srgbClr val="FF0000"/>
              </a:buClr>
              <a:buSzPct val="100000"/>
              <a:buFont typeface="Lucida Grande"/>
              <a:buChar char="&gt;"/>
            </a:pPr>
            <a:r>
              <a:rPr lang="fr-FR" sz="1800" b="1" dirty="0" smtClean="0">
                <a:solidFill>
                  <a:schemeClr val="bg1"/>
                </a:solidFill>
                <a:highlight>
                  <a:srgbClr val="0000FF"/>
                </a:highlight>
              </a:rPr>
              <a:t>La messagerie contact</a:t>
            </a:r>
            <a:r>
              <a:rPr lang="fr-FR" sz="1800" b="1" dirty="0" smtClean="0"/>
              <a:t> </a:t>
            </a:r>
            <a:r>
              <a:rPr lang="fr-FR" sz="1800" dirty="0" smtClean="0">
                <a:solidFill>
                  <a:schemeClr val="tx1"/>
                </a:solidFill>
              </a:rPr>
              <a:t>depuis le dossier candidat</a:t>
            </a:r>
          </a:p>
          <a:p>
            <a:pPr lvl="0" defTabSz="457200">
              <a:spcBef>
                <a:spcPct val="20000"/>
              </a:spcBef>
              <a:spcAft>
                <a:spcPts val="0"/>
              </a:spcAft>
              <a:buClr>
                <a:srgbClr val="FF0000"/>
              </a:buClr>
              <a:buSzPct val="100000"/>
            </a:pPr>
            <a:endParaRPr lang="fr-FR" sz="800" dirty="0" smtClean="0">
              <a:solidFill>
                <a:srgbClr val="3D566E"/>
              </a:solidFill>
            </a:endParaRPr>
          </a:p>
          <a:p>
            <a:pPr marL="177800" lvl="0" indent="-177800" defTabSz="457200">
              <a:spcBef>
                <a:spcPct val="20000"/>
              </a:spcBef>
              <a:spcAft>
                <a:spcPts val="0"/>
              </a:spcAft>
              <a:buClr>
                <a:srgbClr val="FF0000"/>
              </a:buClr>
              <a:buSzPct val="100000"/>
              <a:buFont typeface="Lucida Grande"/>
              <a:buChar char="&gt;"/>
            </a:pPr>
            <a:r>
              <a:rPr lang="fr-FR" sz="1800" b="1" dirty="0" smtClean="0">
                <a:solidFill>
                  <a:schemeClr val="bg1"/>
                </a:solidFill>
                <a:highlight>
                  <a:srgbClr val="0000FF"/>
                </a:highlight>
              </a:rPr>
              <a:t>Les réseaux sociaux pour suivre l’actualité de Parcoursup et recevoir des conseils </a:t>
            </a:r>
          </a:p>
          <a:p>
            <a:pPr marL="342900" lvl="0" indent="-342900" defTabSz="457200">
              <a:spcBef>
                <a:spcPct val="20000"/>
              </a:spcBef>
              <a:spcAft>
                <a:spcPts val="0"/>
              </a:spcAft>
              <a:buClr>
                <a:srgbClr val="000091"/>
              </a:buClr>
              <a:buSzPct val="100000"/>
              <a:buFont typeface="Wingdings" panose="05000000000000000000" pitchFamily="2" charset="2"/>
              <a:buChar char="§"/>
            </a:pPr>
            <a:r>
              <a:rPr lang="fr-FR" sz="1600" dirty="0" err="1" smtClean="0">
                <a:solidFill>
                  <a:schemeClr val="tx1"/>
                </a:solidFill>
              </a:rPr>
              <a:t>Parcoursup_info</a:t>
            </a:r>
            <a:r>
              <a:rPr lang="fr-FR" sz="1600" dirty="0" smtClean="0">
                <a:solidFill>
                  <a:schemeClr val="tx1"/>
                </a:solidFill>
              </a:rPr>
              <a:t> sur Twitter/X </a:t>
            </a:r>
          </a:p>
          <a:p>
            <a:pPr marL="342900" lvl="0" indent="-342900" defTabSz="457200">
              <a:spcBef>
                <a:spcPct val="20000"/>
              </a:spcBef>
              <a:spcAft>
                <a:spcPts val="0"/>
              </a:spcAft>
              <a:buClr>
                <a:srgbClr val="000091"/>
              </a:buClr>
              <a:buSzPct val="100000"/>
              <a:buFont typeface="Wingdings" panose="05000000000000000000" pitchFamily="2" charset="2"/>
              <a:buChar char="§"/>
            </a:pPr>
            <a:r>
              <a:rPr lang="fr-FR" sz="1600" dirty="0" err="1" smtClean="0">
                <a:solidFill>
                  <a:schemeClr val="tx1"/>
                </a:solidFill>
              </a:rPr>
              <a:t>Parcoursupinfo</a:t>
            </a:r>
            <a:r>
              <a:rPr lang="fr-FR" sz="1600" dirty="0" smtClean="0">
                <a:solidFill>
                  <a:schemeClr val="tx1"/>
                </a:solidFill>
              </a:rPr>
              <a:t> sur Instagram et </a:t>
            </a:r>
            <a:r>
              <a:rPr lang="fr-FR" sz="1600" dirty="0" err="1" smtClean="0">
                <a:solidFill>
                  <a:schemeClr val="tx1"/>
                </a:solidFill>
              </a:rPr>
              <a:t>Facebook</a:t>
            </a:r>
            <a:endParaRPr lang="fr-FR" sz="1600" dirty="0" smtClean="0">
              <a:solidFill>
                <a:schemeClr val="tx1"/>
              </a:solidFill>
            </a:endParaRPr>
          </a:p>
          <a:p>
            <a:pPr lvl="0" defTabSz="457200">
              <a:spcBef>
                <a:spcPct val="20000"/>
              </a:spcBef>
              <a:spcAft>
                <a:spcPts val="0"/>
              </a:spcAft>
              <a:buClr>
                <a:srgbClr val="000091"/>
              </a:buClr>
              <a:buSzPct val="100000"/>
            </a:pPr>
            <a:endParaRPr lang="fr-FR" sz="800" dirty="0" smtClean="0">
              <a:solidFill>
                <a:schemeClr val="tx1"/>
              </a:solidFill>
            </a:endParaRPr>
          </a:p>
          <a:p>
            <a:pPr defTabSz="457200">
              <a:spcBef>
                <a:spcPct val="20000"/>
              </a:spcBef>
              <a:spcAft>
                <a:spcPts val="0"/>
              </a:spcAft>
              <a:buClr>
                <a:srgbClr val="FF0000"/>
              </a:buClr>
              <a:buSzPct val="100000"/>
            </a:pPr>
            <a:r>
              <a:rPr lang="fr-FR" sz="1600" b="1" dirty="0">
                <a:solidFill>
                  <a:schemeClr val="bg1"/>
                </a:solidFill>
                <a:highlight>
                  <a:srgbClr val="0000FF"/>
                </a:highlight>
              </a:rPr>
              <a:t>Le canal d’actualité Parcoursup info sur </a:t>
            </a:r>
            <a:r>
              <a:rPr lang="fr-FR" sz="1600" b="1" dirty="0" err="1">
                <a:solidFill>
                  <a:schemeClr val="bg1"/>
                </a:solidFill>
                <a:highlight>
                  <a:srgbClr val="0000FF"/>
                </a:highlight>
              </a:rPr>
              <a:t>Whatsapp</a:t>
            </a:r>
            <a:r>
              <a:rPr lang="fr-FR" sz="1800" dirty="0">
                <a:solidFill>
                  <a:schemeClr val="accent1"/>
                </a:solidFill>
              </a:rPr>
              <a:t> pour être informés d</a:t>
            </a:r>
            <a:r>
              <a:rPr lang="fr-FR" sz="1600" dirty="0">
                <a:solidFill>
                  <a:schemeClr val="accent1"/>
                </a:solidFill>
              </a:rPr>
              <a:t>es dates clés, des informations pratiques et des outils essentiels pour réussir son orientation post bac. </a:t>
            </a:r>
            <a:r>
              <a:rPr lang="fr-FR" sz="1600" i="1" dirty="0">
                <a:solidFill>
                  <a:schemeClr val="accent1"/>
                </a:solidFill>
              </a:rPr>
              <a:t>Pensez </a:t>
            </a:r>
            <a:r>
              <a:rPr lang="fr-FR" sz="1600" i="1" dirty="0" smtClean="0">
                <a:solidFill>
                  <a:schemeClr val="accent1"/>
                </a:solidFill>
              </a:rPr>
              <a:t>à </a:t>
            </a:r>
            <a:r>
              <a:rPr lang="fr-FR" sz="1600" i="1" dirty="0">
                <a:solidFill>
                  <a:schemeClr val="accent1"/>
                </a:solidFill>
              </a:rPr>
              <a:t>bien activer les notifications pour recevoir toutes les </a:t>
            </a:r>
            <a:r>
              <a:rPr lang="fr-FR" sz="1600" i="1" dirty="0" smtClean="0">
                <a:solidFill>
                  <a:schemeClr val="accent1"/>
                </a:solidFill>
              </a:rPr>
              <a:t>informations</a:t>
            </a:r>
            <a:endParaRPr lang="fr-FR" sz="1600" i="1" dirty="0">
              <a:solidFill>
                <a:schemeClr val="accent1"/>
              </a:solidFill>
            </a:endParaRPr>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pPr/>
              <a:t>30</a:t>
            </a:fld>
            <a:endParaRPr lang="fr-FR"/>
          </a:p>
        </p:txBody>
      </p:sp>
      <p:sp>
        <p:nvSpPr>
          <p:cNvPr id="12" name="Rectangle à coins arrondis 11"/>
          <p:cNvSpPr/>
          <p:nvPr/>
        </p:nvSpPr>
        <p:spPr>
          <a:xfrm>
            <a:off x="3514725" y="86105"/>
            <a:ext cx="5250331" cy="540000"/>
          </a:xfrm>
          <a:prstGeom prst="roundRect">
            <a:avLst/>
          </a:prstGeom>
          <a:solidFill>
            <a:srgbClr val="FF957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600" b="1" dirty="0">
                <a:solidFill>
                  <a:srgbClr val="000091"/>
                </a:solidFill>
              </a:rPr>
              <a:t>Des services pour vous informer et répondre à vos questions tout au long de la procédure</a:t>
            </a:r>
          </a:p>
        </p:txBody>
      </p:sp>
    </p:spTree>
    <p:extLst>
      <p:ext uri="{BB962C8B-B14F-4D97-AF65-F5344CB8AC3E}">
        <p14:creationId xmlns="" xmlns:p14="http://schemas.microsoft.com/office/powerpoint/2010/main" val="674852510"/>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a:r>
              <a:rPr lang="fr-FR" sz="3600" u="sng" dirty="0" smtClean="0"/>
              <a:t>A la cité scolaire Jean Moulin</a:t>
            </a:r>
            <a:endParaRPr lang="fr-FR" sz="3600" u="sng" dirty="0"/>
          </a:p>
        </p:txBody>
      </p:sp>
      <p:sp>
        <p:nvSpPr>
          <p:cNvPr id="3" name="Espace réservé du contenu 2"/>
          <p:cNvSpPr>
            <a:spLocks noGrp="1"/>
          </p:cNvSpPr>
          <p:nvPr>
            <p:ph sz="half" idx="1"/>
          </p:nvPr>
        </p:nvSpPr>
        <p:spPr>
          <a:xfrm>
            <a:off x="478220" y="1786757"/>
            <a:ext cx="7793421" cy="2837795"/>
          </a:xfrm>
        </p:spPr>
        <p:txBody>
          <a:bodyPr/>
          <a:lstStyle/>
          <a:p>
            <a:pPr algn="ctr"/>
            <a:r>
              <a:rPr lang="fr-FR" b="1" dirty="0" smtClean="0"/>
              <a:t>La psychologue de l’Education Nationale</a:t>
            </a:r>
          </a:p>
          <a:p>
            <a:pPr algn="ctr"/>
            <a:r>
              <a:rPr lang="fr-FR" b="1" dirty="0" smtClean="0"/>
              <a:t>Spécialité ORIENTATION</a:t>
            </a:r>
          </a:p>
          <a:p>
            <a:pPr algn="ctr"/>
            <a:r>
              <a:rPr lang="fr-FR" dirty="0" smtClean="0"/>
              <a:t>MANNEBACH Nathalie</a:t>
            </a:r>
          </a:p>
          <a:p>
            <a:pPr algn="ctr"/>
            <a:r>
              <a:rPr lang="fr-FR" b="1" dirty="0" smtClean="0"/>
              <a:t>Assure des permanences</a:t>
            </a:r>
          </a:p>
          <a:p>
            <a:pPr algn="ctr"/>
            <a:r>
              <a:rPr lang="fr-FR" b="1" dirty="0" smtClean="0"/>
              <a:t>LUNDI matin MARDI et VENDREDI</a:t>
            </a:r>
          </a:p>
          <a:p>
            <a:pPr algn="ctr"/>
            <a:r>
              <a:rPr lang="fr-FR" sz="2400" i="1" dirty="0" smtClean="0"/>
              <a:t>Prise de RDV au CDI</a:t>
            </a:r>
          </a:p>
          <a:p>
            <a:endParaRPr lang="fr-FR" dirty="0" smtClean="0"/>
          </a:p>
          <a:p>
            <a:endParaRPr lang="fr-FR" dirty="0"/>
          </a:p>
        </p:txBody>
      </p:sp>
      <p:sp>
        <p:nvSpPr>
          <p:cNvPr id="5" name="Espace réservé de la date 4"/>
          <p:cNvSpPr>
            <a:spLocks noGrp="1"/>
          </p:cNvSpPr>
          <p:nvPr>
            <p:ph type="dt" sz="half" idx="10"/>
          </p:nvPr>
        </p:nvSpPr>
        <p:spPr/>
        <p:txBody>
          <a:bodyPr/>
          <a:lstStyle/>
          <a:p>
            <a:fld id="{02A6FDA7-1731-5D4F-A32D-EBE68F7B4DDF}" type="datetimeFigureOut">
              <a:rPr lang="fr-FR" smtClean="0"/>
              <a:pPr/>
              <a:t>10/01/2025</a:t>
            </a:fld>
            <a:endParaRPr lang="fr-FR"/>
          </a:p>
        </p:txBody>
      </p:sp>
      <p:sp>
        <p:nvSpPr>
          <p:cNvPr id="7" name="Espace réservé du numéro de diapositive 6"/>
          <p:cNvSpPr>
            <a:spLocks noGrp="1"/>
          </p:cNvSpPr>
          <p:nvPr>
            <p:ph type="sldNum" sz="quarter" idx="12"/>
          </p:nvPr>
        </p:nvSpPr>
        <p:spPr/>
        <p:txBody>
          <a:bodyPr/>
          <a:lstStyle/>
          <a:p>
            <a:fld id="{4F9C1BD0-95C3-764A-9034-D9C4F5E5BA7E}" type="slidenum">
              <a:rPr lang="fr-FR" smtClean="0"/>
              <a:pPr/>
              <a:t>31</a:t>
            </a:fld>
            <a:endParaRPr lang="fr-F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0901" name="Rectangle 5"/>
          <p:cNvSpPr>
            <a:spLocks noGrp="1" noChangeArrowheads="1"/>
          </p:cNvSpPr>
          <p:nvPr>
            <p:ph type="body" sz="half" idx="1"/>
          </p:nvPr>
        </p:nvSpPr>
        <p:spPr>
          <a:xfrm>
            <a:off x="642260" y="3004457"/>
            <a:ext cx="5998028" cy="1869622"/>
          </a:xfrm>
          <a:solidFill>
            <a:schemeClr val="tx1">
              <a:lumMod val="40000"/>
              <a:lumOff val="60000"/>
            </a:schemeClr>
          </a:solidFill>
        </p:spPr>
        <p:txBody>
          <a:bodyPr rtlCol="0">
            <a:normAutofit fontScale="92500" lnSpcReduction="10000"/>
          </a:bodyPr>
          <a:lstStyle/>
          <a:p>
            <a:pPr algn="ctr" eaLnBrk="1" fontAlgn="auto" hangingPunct="1">
              <a:lnSpc>
                <a:spcPct val="90000"/>
              </a:lnSpc>
              <a:spcAft>
                <a:spcPts val="0"/>
              </a:spcAft>
              <a:buFont typeface="Arial" charset="0"/>
              <a:buNone/>
              <a:defRPr/>
            </a:pPr>
            <a:endParaRPr lang="fr-FR" u="sng" dirty="0">
              <a:solidFill>
                <a:schemeClr val="bg2"/>
              </a:solidFill>
              <a:effectLst>
                <a:outerShdw blurRad="38100" dist="38100" dir="2700000" algn="tl">
                  <a:srgbClr val="FFFFFF"/>
                </a:outerShdw>
              </a:effectLst>
            </a:endParaRPr>
          </a:p>
          <a:p>
            <a:pPr algn="ctr" eaLnBrk="1" fontAlgn="auto" hangingPunct="1">
              <a:lnSpc>
                <a:spcPct val="90000"/>
              </a:lnSpc>
              <a:spcAft>
                <a:spcPts val="0"/>
              </a:spcAft>
              <a:buFont typeface="Arial" charset="0"/>
              <a:buNone/>
              <a:defRPr/>
            </a:pPr>
            <a:r>
              <a:rPr lang="fr-FR" dirty="0" smtClean="0">
                <a:solidFill>
                  <a:schemeClr val="bg1"/>
                </a:solidFill>
              </a:rPr>
              <a:t> </a:t>
            </a:r>
            <a:r>
              <a:rPr lang="fr-FR" sz="2600" dirty="0">
                <a:solidFill>
                  <a:schemeClr val="bg1"/>
                </a:solidFill>
              </a:rPr>
              <a:t>Ouverture du lundi au vendredi</a:t>
            </a:r>
          </a:p>
          <a:p>
            <a:pPr algn="ctr" eaLnBrk="1" fontAlgn="auto" hangingPunct="1">
              <a:lnSpc>
                <a:spcPct val="90000"/>
              </a:lnSpc>
              <a:spcAft>
                <a:spcPts val="0"/>
              </a:spcAft>
              <a:buFont typeface="Arial" charset="0"/>
              <a:buNone/>
              <a:defRPr/>
            </a:pPr>
            <a:r>
              <a:rPr lang="fr-FR" sz="2600" dirty="0">
                <a:solidFill>
                  <a:schemeClr val="bg1"/>
                </a:solidFill>
              </a:rPr>
              <a:t>(aussi pendant les vacances scolaires)</a:t>
            </a:r>
            <a:br>
              <a:rPr lang="fr-FR" sz="2600" dirty="0">
                <a:solidFill>
                  <a:schemeClr val="bg1"/>
                </a:solidFill>
              </a:rPr>
            </a:br>
            <a:endParaRPr lang="fr-FR" sz="2600" dirty="0">
              <a:solidFill>
                <a:schemeClr val="bg1"/>
              </a:solidFill>
            </a:endParaRPr>
          </a:p>
          <a:p>
            <a:pPr algn="ctr" eaLnBrk="1" fontAlgn="auto" hangingPunct="1">
              <a:lnSpc>
                <a:spcPct val="90000"/>
              </a:lnSpc>
              <a:spcAft>
                <a:spcPts val="0"/>
              </a:spcAft>
              <a:buFont typeface="Arial" charset="0"/>
              <a:buNone/>
              <a:defRPr/>
            </a:pPr>
            <a:r>
              <a:rPr lang="fr-FR" sz="2600" dirty="0">
                <a:solidFill>
                  <a:schemeClr val="bg1"/>
                </a:solidFill>
              </a:rPr>
              <a:t>de 9h00  à 12h00</a:t>
            </a:r>
            <a:br>
              <a:rPr lang="fr-FR" sz="2600" dirty="0">
                <a:solidFill>
                  <a:schemeClr val="bg1"/>
                </a:solidFill>
              </a:rPr>
            </a:br>
            <a:r>
              <a:rPr lang="fr-FR" sz="2600" dirty="0">
                <a:solidFill>
                  <a:schemeClr val="bg1"/>
                </a:solidFill>
              </a:rPr>
              <a:t>et de 13h30 à 17h30</a:t>
            </a:r>
          </a:p>
          <a:p>
            <a:pPr eaLnBrk="1" fontAlgn="auto" hangingPunct="1">
              <a:lnSpc>
                <a:spcPct val="90000"/>
              </a:lnSpc>
              <a:spcAft>
                <a:spcPts val="0"/>
              </a:spcAft>
              <a:buFont typeface="Arial" pitchFamily="34" charset="0"/>
              <a:buChar char="•"/>
              <a:defRPr/>
            </a:pPr>
            <a:endParaRPr lang="fr-FR" dirty="0"/>
          </a:p>
          <a:p>
            <a:pPr eaLnBrk="1" fontAlgn="auto" hangingPunct="1">
              <a:lnSpc>
                <a:spcPct val="90000"/>
              </a:lnSpc>
              <a:spcAft>
                <a:spcPts val="0"/>
              </a:spcAft>
              <a:buFont typeface="Arial" pitchFamily="34" charset="0"/>
              <a:buChar char="•"/>
              <a:defRPr/>
            </a:pPr>
            <a:endParaRPr lang="fr-FR" sz="4000" dirty="0"/>
          </a:p>
        </p:txBody>
      </p:sp>
      <p:pic>
        <p:nvPicPr>
          <p:cNvPr id="9" name="Image 8" descr="logo CIO_albertville.png"/>
          <p:cNvPicPr>
            <a:picLocks noChangeAspect="1"/>
          </p:cNvPicPr>
          <p:nvPr/>
        </p:nvPicPr>
        <p:blipFill>
          <a:blip r:embed="rId3"/>
          <a:stretch>
            <a:fillRect/>
          </a:stretch>
        </p:blipFill>
        <p:spPr>
          <a:xfrm>
            <a:off x="4932040" y="0"/>
            <a:ext cx="3897300" cy="671784"/>
          </a:xfrm>
          <a:prstGeom prst="rect">
            <a:avLst/>
          </a:prstGeom>
        </p:spPr>
      </p:pic>
      <p:sp>
        <p:nvSpPr>
          <p:cNvPr id="7" name="Rectangle 5"/>
          <p:cNvSpPr txBox="1">
            <a:spLocks noChangeArrowheads="1"/>
          </p:cNvSpPr>
          <p:nvPr/>
        </p:nvSpPr>
        <p:spPr>
          <a:xfrm>
            <a:off x="977462" y="932334"/>
            <a:ext cx="7325710" cy="2050292"/>
          </a:xfrm>
          <a:prstGeom prst="rect">
            <a:avLst/>
          </a:prstGeom>
          <a:solidFill>
            <a:schemeClr val="accent2"/>
          </a:solidFill>
        </p:spPr>
        <p:txBody>
          <a:bodyPr vert="horz" lIns="91440" tIns="45720" rIns="91440" bIns="45720" rtlCol="0">
            <a:normAutofit/>
          </a:bodyPr>
          <a:lstStyle/>
          <a:p>
            <a:pPr marL="342900" marR="0" lvl="0" indent="-342900" algn="ctr" defTabSz="457200" rtl="0" eaLnBrk="1" fontAlgn="auto" latinLnBrk="0" hangingPunct="1">
              <a:lnSpc>
                <a:spcPct val="90000"/>
              </a:lnSpc>
              <a:spcBef>
                <a:spcPct val="20000"/>
              </a:spcBef>
              <a:spcAft>
                <a:spcPts val="0"/>
              </a:spcAft>
              <a:buClrTx/>
              <a:buSzTx/>
              <a:tabLst/>
              <a:defRPr/>
            </a:pPr>
            <a:r>
              <a:rPr kumimoji="0" lang="fr-FR" sz="2800" b="1" i="0" u="none" strike="noStrike" kern="1200" cap="none" spc="0" normalizeH="0" baseline="0" noProof="0" dirty="0" smtClean="0">
                <a:ln>
                  <a:noFill/>
                </a:ln>
                <a:effectLst/>
                <a:uLnTx/>
                <a:uFillTx/>
                <a:latin typeface="+mn-lt"/>
                <a:ea typeface="+mn-ea"/>
                <a:cs typeface="+mn-cs"/>
              </a:rPr>
              <a:t>Centre</a:t>
            </a:r>
            <a:r>
              <a:rPr kumimoji="0" lang="fr-FR" sz="2800" b="1" i="0" u="none" strike="noStrike" kern="1200" cap="none" spc="0" normalizeH="0" noProof="0" dirty="0" smtClean="0">
                <a:ln>
                  <a:noFill/>
                </a:ln>
                <a:effectLst/>
                <a:uLnTx/>
                <a:uFillTx/>
                <a:latin typeface="+mn-lt"/>
                <a:ea typeface="+mn-ea"/>
                <a:cs typeface="+mn-cs"/>
              </a:rPr>
              <a:t> d’Information </a:t>
            </a:r>
            <a:r>
              <a:rPr kumimoji="0" lang="fr-FR" sz="2800" b="1" i="0" u="none" strike="noStrike" kern="1200" cap="none" spc="0" normalizeH="0" noProof="0" dirty="0">
                <a:ln>
                  <a:noFill/>
                </a:ln>
                <a:effectLst/>
                <a:uLnTx/>
                <a:uFillTx/>
                <a:latin typeface="+mn-lt"/>
                <a:ea typeface="+mn-ea"/>
                <a:cs typeface="+mn-cs"/>
              </a:rPr>
              <a:t>et </a:t>
            </a:r>
            <a:r>
              <a:rPr kumimoji="0" lang="fr-FR" sz="2800" b="1" i="0" u="none" strike="noStrike" kern="1200" cap="none" spc="0" normalizeH="0" noProof="0" dirty="0" smtClean="0">
                <a:ln>
                  <a:noFill/>
                </a:ln>
                <a:effectLst/>
                <a:uLnTx/>
                <a:uFillTx/>
                <a:latin typeface="+mn-lt"/>
                <a:ea typeface="+mn-ea"/>
                <a:cs typeface="+mn-cs"/>
              </a:rPr>
              <a:t>d’Orientation </a:t>
            </a:r>
            <a:r>
              <a:rPr kumimoji="0" lang="fr-FR" sz="2800" b="1" i="0" u="none" strike="noStrike" kern="1200" cap="none" spc="0" normalizeH="0" noProof="0" dirty="0">
                <a:ln>
                  <a:noFill/>
                </a:ln>
                <a:effectLst/>
                <a:uLnTx/>
                <a:uFillTx/>
                <a:latin typeface="+mn-lt"/>
                <a:ea typeface="+mn-ea"/>
                <a:cs typeface="+mn-cs"/>
              </a:rPr>
              <a:t>d’Albertville</a:t>
            </a:r>
            <a:endParaRPr kumimoji="0" lang="fr-FR" sz="2800" b="1" i="0" u="none" strike="noStrike" kern="1200" cap="none" spc="0" normalizeH="0" baseline="0" noProof="0" dirty="0">
              <a:ln>
                <a:noFill/>
              </a:ln>
              <a:effectLst/>
              <a:uLnTx/>
              <a:uFillTx/>
              <a:latin typeface="+mn-lt"/>
              <a:ea typeface="+mn-ea"/>
              <a:cs typeface="+mn-cs"/>
            </a:endParaRPr>
          </a:p>
          <a:p>
            <a:pPr marL="342900" marR="0" lvl="0" indent="-342900" algn="ctr" defTabSz="457200" rtl="0" eaLnBrk="1" fontAlgn="auto" latinLnBrk="0" hangingPunct="1">
              <a:lnSpc>
                <a:spcPct val="90000"/>
              </a:lnSpc>
              <a:spcBef>
                <a:spcPct val="20000"/>
              </a:spcBef>
              <a:spcAft>
                <a:spcPts val="0"/>
              </a:spcAft>
              <a:buClrTx/>
              <a:buSzTx/>
              <a:tabLst/>
              <a:defRPr/>
            </a:pPr>
            <a:r>
              <a:rPr kumimoji="0" lang="fr-FR" sz="2800" b="1" i="0" u="none" strike="noStrike" kern="1200" cap="none" spc="0" normalizeH="0" baseline="0" noProof="0" dirty="0">
                <a:ln>
                  <a:noFill/>
                </a:ln>
                <a:effectLst/>
                <a:uLnTx/>
                <a:uFillTx/>
                <a:latin typeface="+mn-lt"/>
                <a:ea typeface="+mn-ea"/>
                <a:cs typeface="+mn-cs"/>
              </a:rPr>
              <a:t>  45 avenue</a:t>
            </a:r>
            <a:r>
              <a:rPr kumimoji="0" lang="fr-FR" sz="2800" b="1" i="0" u="none" strike="noStrike" kern="1200" cap="none" spc="0" normalizeH="0" noProof="0" dirty="0">
                <a:ln>
                  <a:noFill/>
                </a:ln>
                <a:effectLst/>
                <a:uLnTx/>
                <a:uFillTx/>
                <a:latin typeface="+mn-lt"/>
                <a:ea typeface="+mn-ea"/>
                <a:cs typeface="+mn-cs"/>
              </a:rPr>
              <a:t> Jean Jaurès</a:t>
            </a:r>
          </a:p>
          <a:p>
            <a:pPr marL="342900" marR="0" lvl="0" indent="-342900" algn="ctr" defTabSz="457200" rtl="0" eaLnBrk="1" fontAlgn="auto" latinLnBrk="0" hangingPunct="1">
              <a:lnSpc>
                <a:spcPct val="90000"/>
              </a:lnSpc>
              <a:spcBef>
                <a:spcPct val="20000"/>
              </a:spcBef>
              <a:spcAft>
                <a:spcPts val="0"/>
              </a:spcAft>
              <a:buClrTx/>
              <a:buSzTx/>
              <a:tabLst/>
              <a:defRPr/>
            </a:pPr>
            <a:r>
              <a:rPr lang="fr-FR" sz="2800" b="1" u="sng" noProof="0" dirty="0" smtClean="0"/>
              <a:t>Tél</a:t>
            </a:r>
            <a:r>
              <a:rPr lang="fr-FR" sz="2800" b="1" noProof="0" dirty="0" smtClean="0"/>
              <a:t> </a:t>
            </a:r>
            <a:r>
              <a:rPr lang="fr-FR" sz="2800" b="1" noProof="0" dirty="0"/>
              <a:t>: 04 79 32 06 83</a:t>
            </a:r>
            <a:endParaRPr kumimoji="0" lang="fr-FR" sz="2800" b="1" i="0" u="none" strike="noStrike" kern="1200" cap="none" spc="0" normalizeH="0" baseline="0" noProof="0" dirty="0">
              <a:ln>
                <a:noFill/>
              </a:ln>
              <a:effectLst/>
              <a:uLnTx/>
              <a:uFillTx/>
              <a:latin typeface="+mn-lt"/>
              <a:ea typeface="+mn-ea"/>
              <a:cs typeface="+mn-cs"/>
            </a:endParaRPr>
          </a:p>
        </p:txBody>
      </p:sp>
      <p:pic>
        <p:nvPicPr>
          <p:cNvPr id="11" name="Image 10" descr="th.jpg"/>
          <p:cNvPicPr>
            <a:picLocks noChangeAspect="1"/>
          </p:cNvPicPr>
          <p:nvPr/>
        </p:nvPicPr>
        <p:blipFill>
          <a:blip r:embed="rId4"/>
          <a:stretch>
            <a:fillRect/>
          </a:stretch>
        </p:blipFill>
        <p:spPr>
          <a:xfrm>
            <a:off x="7124700" y="3004457"/>
            <a:ext cx="2019300" cy="2085975"/>
          </a:xfrm>
          <a:prstGeom prst="rect">
            <a:avLst/>
          </a:prstGeom>
        </p:spPr>
      </p:pic>
    </p:spTree>
  </p:cSld>
  <p:clrMapOvr>
    <a:masterClrMapping/>
  </p:clrMapOvr>
  <p:transition spd="slow">
    <p:pull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2000"/>
                                  </p:stCondLst>
                                  <p:childTnLst>
                                    <p:set>
                                      <p:cBhvr>
                                        <p:cTn id="6" dur="1" fill="hold">
                                          <p:stCondLst>
                                            <p:cond delay="0"/>
                                          </p:stCondLst>
                                        </p:cTn>
                                        <p:tgtEl>
                                          <p:spTgt spid="80901"/>
                                        </p:tgtEl>
                                        <p:attrNameLst>
                                          <p:attrName>style.visibility</p:attrName>
                                        </p:attrNameLst>
                                      </p:cBhvr>
                                      <p:to>
                                        <p:strVal val="visible"/>
                                      </p:to>
                                    </p:set>
                                    <p:animEffect transition="in" filter="strips(downRight)">
                                      <p:cBhvr>
                                        <p:cTn id="7" dur="500"/>
                                        <p:tgtEl>
                                          <p:spTgt spid="80901"/>
                                        </p:tgtEl>
                                      </p:cBhvr>
                                    </p:animEffect>
                                  </p:childTnLst>
                                </p:cTn>
                              </p:par>
                            </p:childTnLst>
                          </p:cTn>
                        </p:par>
                        <p:par>
                          <p:cTn id="8" fill="hold">
                            <p:stCondLst>
                              <p:cond delay="2500"/>
                            </p:stCondLst>
                            <p:childTnLst>
                              <p:par>
                                <p:cTn id="9" presetID="18" presetClass="entr" presetSubtype="6" fill="hold" grpId="0" nodeType="afterEffect">
                                  <p:stCondLst>
                                    <p:cond delay="2000"/>
                                  </p:stCondLst>
                                  <p:childTnLst>
                                    <p:set>
                                      <p:cBhvr>
                                        <p:cTn id="10" dur="1" fill="hold">
                                          <p:stCondLst>
                                            <p:cond delay="0"/>
                                          </p:stCondLst>
                                        </p:cTn>
                                        <p:tgtEl>
                                          <p:spTgt spid="7"/>
                                        </p:tgtEl>
                                        <p:attrNameLst>
                                          <p:attrName>style.visibility</p:attrName>
                                        </p:attrNameLst>
                                      </p:cBhvr>
                                      <p:to>
                                        <p:strVal val="visible"/>
                                      </p:to>
                                    </p:set>
                                    <p:animEffect transition="in" filter="strips(downRight)">
                                      <p:cBhvr>
                                        <p:cTn id="11"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901" grpId="0" animBg="1" autoUpdateAnimBg="0"/>
      <p:bldP spid="7" grpId="0" animBg="1" autoUpdateAnimBg="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a:xfrm>
            <a:off x="6426336" y="4811410"/>
            <a:ext cx="1170000" cy="360000"/>
          </a:xfrm>
        </p:spPr>
        <p:txBody>
          <a:bodyPr/>
          <a:lstStyle/>
          <a:p>
            <a:pPr algn="r"/>
            <a:fld id="{A949B58A-420B-4881-ADE0-CDE881AF0A89}" type="datetime1">
              <a:rPr lang="fr-FR" cap="all" smtClean="0">
                <a:solidFill>
                  <a:schemeClr val="bg1"/>
                </a:solidFill>
              </a:rPr>
              <a:pPr algn="r"/>
              <a:t>10/01/2025</a:t>
            </a:fld>
            <a:endParaRPr lang="fr-FR" cap="all" dirty="0">
              <a:solidFill>
                <a:schemeClr val="bg1"/>
              </a:solidFill>
            </a:endParaRPr>
          </a:p>
        </p:txBody>
      </p:sp>
      <p:sp>
        <p:nvSpPr>
          <p:cNvPr id="11" name="Espace réservé du numéro de diapositive 10"/>
          <p:cNvSpPr>
            <a:spLocks noGrp="1"/>
          </p:cNvSpPr>
          <p:nvPr>
            <p:ph type="sldNum" sz="quarter" idx="12"/>
          </p:nvPr>
        </p:nvSpPr>
        <p:spPr>
          <a:xfrm>
            <a:off x="7596336" y="4783500"/>
            <a:ext cx="1170000" cy="360000"/>
          </a:xfrm>
        </p:spPr>
        <p:txBody>
          <a:bodyPr/>
          <a:lstStyle/>
          <a:p>
            <a:fld id="{733122C9-A0B9-462F-8757-0847AD287B63}" type="slidenum">
              <a:rPr lang="fr-FR" smtClean="0">
                <a:solidFill>
                  <a:schemeClr val="bg1"/>
                </a:solidFill>
              </a:rPr>
              <a:pPr/>
              <a:t>4</a:t>
            </a:fld>
            <a:endParaRPr lang="fr-FR" dirty="0">
              <a:solidFill>
                <a:schemeClr val="bg1"/>
              </a:solidFill>
            </a:endParaRPr>
          </a:p>
        </p:txBody>
      </p:sp>
      <p:pic>
        <p:nvPicPr>
          <p:cNvPr id="2" name="Image 1"/>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xmlns="" val="110945381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space réservé du numéro de diapositive 7"/>
          <p:cNvSpPr>
            <a:spLocks noGrp="1"/>
          </p:cNvSpPr>
          <p:nvPr>
            <p:ph type="sldNum" sz="quarter" idx="12"/>
          </p:nvPr>
        </p:nvSpPr>
        <p:spPr/>
        <p:txBody>
          <a:bodyPr/>
          <a:lstStyle/>
          <a:p>
            <a:fld id="{733122C9-A0B9-462F-8757-0847AD287B63}" type="slidenum">
              <a:rPr lang="fr-FR" smtClean="0"/>
              <a:pPr/>
              <a:t>5</a:t>
            </a:fld>
            <a:endParaRPr lang="fr-FR" dirty="0"/>
          </a:p>
        </p:txBody>
      </p:sp>
      <p:sp>
        <p:nvSpPr>
          <p:cNvPr id="9" name="Espace réservé du contenu 2"/>
          <p:cNvSpPr txBox="1">
            <a:spLocks/>
          </p:cNvSpPr>
          <p:nvPr/>
        </p:nvSpPr>
        <p:spPr bwMode="gray">
          <a:xfrm>
            <a:off x="323528" y="915566"/>
            <a:ext cx="8640960" cy="3960440"/>
          </a:xfrm>
          <a:prstGeom prst="rect">
            <a:avLst/>
          </a:prstGeom>
        </p:spPr>
        <p:txBody>
          <a:bodyPr vert="horz" lIns="0" tIns="0" rIns="0" bIns="0" rtlCol="0" anchor="t" anchorCtr="0">
            <a:noAutofit/>
          </a:bodyPr>
          <a:lstStyle>
            <a:lvl1pPr marL="0" indent="0" algn="l" defTabSz="914400" rtl="0" eaLnBrk="1" latinLnBrk="0" hangingPunct="1">
              <a:lnSpc>
                <a:spcPct val="100000"/>
              </a:lnSpc>
              <a:spcBef>
                <a:spcPts val="0"/>
              </a:spcBef>
              <a:spcAft>
                <a:spcPts val="500"/>
              </a:spcAft>
              <a:buFont typeface="Arial" pitchFamily="34" charset="0"/>
              <a:buNone/>
              <a:defRPr sz="1050" b="0" kern="1200">
                <a:solidFill>
                  <a:srgbClr val="0C5076"/>
                </a:solidFill>
                <a:latin typeface="+mn-lt"/>
                <a:ea typeface="+mn-ea"/>
                <a:cs typeface="+mn-cs"/>
              </a:defRPr>
            </a:lvl1pPr>
            <a:lvl2pPr marL="252000" indent="-72000" algn="l" defTabSz="914400" rtl="0" eaLnBrk="1" latinLnBrk="0" hangingPunct="1">
              <a:lnSpc>
                <a:spcPct val="100000"/>
              </a:lnSpc>
              <a:spcBef>
                <a:spcPts val="600"/>
              </a:spcBef>
              <a:spcAft>
                <a:spcPts val="600"/>
              </a:spcAft>
              <a:buFont typeface="Arial" pitchFamily="34" charset="0"/>
              <a:buChar char="•"/>
              <a:defRPr sz="950" kern="1200">
                <a:solidFill>
                  <a:schemeClr val="tx1"/>
                </a:solidFill>
                <a:latin typeface="+mn-lt"/>
                <a:ea typeface="+mn-ea"/>
                <a:cs typeface="+mn-cs"/>
              </a:defRPr>
            </a:lvl2pPr>
            <a:lvl3pPr marL="432000" indent="-72000" algn="l" defTabSz="914400" rtl="0" eaLnBrk="1" latinLnBrk="0" hangingPunct="1">
              <a:lnSpc>
                <a:spcPct val="100000"/>
              </a:lnSpc>
              <a:spcBef>
                <a:spcPts val="100"/>
              </a:spcBef>
              <a:spcAft>
                <a:spcPts val="100"/>
              </a:spcAft>
              <a:buSzPct val="100000"/>
              <a:buFont typeface="Arial" pitchFamily="34" charset="0"/>
              <a:buChar char="•"/>
              <a:defRPr sz="850" kern="1200" baseline="0">
                <a:solidFill>
                  <a:schemeClr val="tx1"/>
                </a:solidFill>
                <a:latin typeface="+mn-lt"/>
                <a:ea typeface="+mn-ea"/>
                <a:cs typeface="+mn-cs"/>
              </a:defRPr>
            </a:lvl3pPr>
            <a:lvl4pPr marL="612000" indent="-72000" algn="l" defTabSz="914400" rtl="0" eaLnBrk="1" latinLnBrk="0" hangingPunct="1">
              <a:lnSpc>
                <a:spcPct val="100000"/>
              </a:lnSpc>
              <a:spcBef>
                <a:spcPts val="100"/>
              </a:spcBef>
              <a:spcAft>
                <a:spcPts val="100"/>
              </a:spcAft>
              <a:buSzPct val="100000"/>
              <a:buFont typeface="Arial" pitchFamily="34" charset="0"/>
              <a:buChar char="•"/>
              <a:defRPr sz="750" kern="1200">
                <a:solidFill>
                  <a:schemeClr val="tx1"/>
                </a:solidFill>
                <a:latin typeface="+mn-lt"/>
                <a:ea typeface="+mn-ea"/>
                <a:cs typeface="+mn-cs"/>
              </a:defRPr>
            </a:lvl4pPr>
            <a:lvl5pPr marL="828000" indent="-72000" algn="l" defTabSz="914400" rtl="0" eaLnBrk="1" latinLnBrk="0" hangingPunct="1">
              <a:lnSpc>
                <a:spcPct val="100000"/>
              </a:lnSpc>
              <a:spcBef>
                <a:spcPts val="100"/>
              </a:spcBef>
              <a:spcAft>
                <a:spcPts val="100"/>
              </a:spcAft>
              <a:buSzPct val="100000"/>
              <a:buFont typeface="Arial" pitchFamily="34" charset="0"/>
              <a:buChar char="•"/>
              <a:defRPr sz="7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fr-FR" sz="1600" b="1" dirty="0">
                <a:solidFill>
                  <a:schemeClr val="tx1"/>
                </a:solidFill>
              </a:rPr>
              <a:t>Parmi les </a:t>
            </a:r>
            <a:r>
              <a:rPr lang="fr-FR" sz="1600" b="1" dirty="0" smtClean="0">
                <a:solidFill>
                  <a:schemeClr val="tx1"/>
                </a:solidFill>
              </a:rPr>
              <a:t>23 </a:t>
            </a:r>
            <a:r>
              <a:rPr lang="fr-FR" sz="1600" b="1" dirty="0">
                <a:solidFill>
                  <a:schemeClr val="tx1"/>
                </a:solidFill>
              </a:rPr>
              <a:t>000 formations dispensant </a:t>
            </a:r>
            <a:r>
              <a:rPr lang="fr-FR" sz="1600" b="1" dirty="0" smtClean="0">
                <a:solidFill>
                  <a:schemeClr val="tx1"/>
                </a:solidFill>
              </a:rPr>
              <a:t>des </a:t>
            </a:r>
            <a:r>
              <a:rPr lang="fr-FR" sz="1600" b="1" dirty="0">
                <a:solidFill>
                  <a:schemeClr val="tx1"/>
                </a:solidFill>
              </a:rPr>
              <a:t>diplômes reconnus par </a:t>
            </a:r>
            <a:r>
              <a:rPr lang="fr-FR" sz="1600" b="1" dirty="0" smtClean="0">
                <a:solidFill>
                  <a:schemeClr val="tx1"/>
                </a:solidFill>
              </a:rPr>
              <a:t>l’État </a:t>
            </a:r>
            <a:r>
              <a:rPr lang="fr-FR" sz="1600" b="1" dirty="0">
                <a:solidFill>
                  <a:schemeClr val="tx1"/>
                </a:solidFill>
              </a:rPr>
              <a:t>disponibles via le moteur de recherche de formation </a:t>
            </a:r>
            <a:r>
              <a:rPr lang="fr-FR" sz="1600" b="1" dirty="0" smtClean="0">
                <a:solidFill>
                  <a:schemeClr val="tx1"/>
                </a:solidFill>
              </a:rPr>
              <a:t>:</a:t>
            </a:r>
          </a:p>
          <a:p>
            <a:endParaRPr lang="fr-FR" sz="1400" b="1" dirty="0">
              <a:solidFill>
                <a:srgbClr val="F28E65"/>
              </a:solidFill>
            </a:endParaRPr>
          </a:p>
          <a:p>
            <a:pPr marL="171450" indent="-171450" algn="just">
              <a:buClr>
                <a:schemeClr val="bg2"/>
              </a:buClr>
            </a:pPr>
            <a:r>
              <a:rPr lang="fr-FR" sz="1400" dirty="0" smtClean="0">
                <a:solidFill>
                  <a:schemeClr val="accent1"/>
                </a:solidFill>
              </a:rPr>
              <a:t> </a:t>
            </a:r>
            <a:r>
              <a:rPr lang="fr-FR" sz="1400" b="1" u="sng" dirty="0" smtClean="0">
                <a:solidFill>
                  <a:schemeClr val="accent1"/>
                </a:solidFill>
              </a:rPr>
              <a:t>Des formations sous statut étudiant</a:t>
            </a:r>
            <a:r>
              <a:rPr lang="fr-FR" sz="1400" b="1" dirty="0" smtClean="0">
                <a:solidFill>
                  <a:schemeClr val="accent1"/>
                </a:solidFill>
              </a:rPr>
              <a:t> </a:t>
            </a:r>
            <a:r>
              <a:rPr lang="fr-FR" sz="1400" dirty="0" smtClean="0">
                <a:solidFill>
                  <a:schemeClr val="accent1"/>
                </a:solidFill>
              </a:rPr>
              <a:t>:  </a:t>
            </a:r>
            <a:r>
              <a:rPr lang="fr-FR" sz="1400" dirty="0">
                <a:solidFill>
                  <a:schemeClr val="accent1"/>
                </a:solidFill>
              </a:rPr>
              <a:t>les différentes </a:t>
            </a:r>
            <a:r>
              <a:rPr lang="fr-FR" sz="1400" b="1" u="sng" dirty="0">
                <a:solidFill>
                  <a:schemeClr val="accent1"/>
                </a:solidFill>
              </a:rPr>
              <a:t>licences</a:t>
            </a:r>
            <a:r>
              <a:rPr lang="fr-FR" sz="1400" dirty="0">
                <a:solidFill>
                  <a:schemeClr val="accent1"/>
                </a:solidFill>
              </a:rPr>
              <a:t> (dont les licences « accès santé </a:t>
            </a:r>
            <a:r>
              <a:rPr lang="fr-FR" sz="1400" dirty="0" smtClean="0">
                <a:solidFill>
                  <a:schemeClr val="accent1"/>
                </a:solidFill>
              </a:rPr>
              <a:t>» </a:t>
            </a:r>
            <a:r>
              <a:rPr lang="fr-FR" sz="1400" b="1" dirty="0" smtClean="0">
                <a:solidFill>
                  <a:schemeClr val="accent1"/>
                </a:solidFill>
              </a:rPr>
              <a:t>LAS</a:t>
            </a:r>
            <a:r>
              <a:rPr lang="fr-FR" sz="1400" dirty="0" smtClean="0">
                <a:solidFill>
                  <a:schemeClr val="accent1"/>
                </a:solidFill>
              </a:rPr>
              <a:t>), </a:t>
            </a:r>
            <a:r>
              <a:rPr lang="fr-FR" sz="1400" dirty="0">
                <a:solidFill>
                  <a:schemeClr val="accent1"/>
                </a:solidFill>
              </a:rPr>
              <a:t>les Parcours préparatoires au professorat des écoles (PPPE) et les parcours d’accès aux études de santé (</a:t>
            </a:r>
            <a:r>
              <a:rPr lang="fr-FR" sz="1400" b="1" dirty="0" smtClean="0">
                <a:solidFill>
                  <a:schemeClr val="accent1"/>
                </a:solidFill>
              </a:rPr>
              <a:t>PASS</a:t>
            </a:r>
            <a:r>
              <a:rPr lang="fr-FR" sz="1400" dirty="0" smtClean="0">
                <a:solidFill>
                  <a:schemeClr val="accent1"/>
                </a:solidFill>
              </a:rPr>
              <a:t>), </a:t>
            </a:r>
            <a:r>
              <a:rPr lang="fr-FR" sz="1400" u="sng" dirty="0" smtClean="0">
                <a:solidFill>
                  <a:schemeClr val="accent1"/>
                </a:solidFill>
              </a:rPr>
              <a:t>classes prépa (</a:t>
            </a:r>
            <a:r>
              <a:rPr lang="fr-FR" sz="1400" b="1" u="sng" dirty="0" smtClean="0">
                <a:solidFill>
                  <a:schemeClr val="accent1"/>
                </a:solidFill>
              </a:rPr>
              <a:t>CPGE</a:t>
            </a:r>
            <a:r>
              <a:rPr lang="fr-FR" sz="1400" u="sng" dirty="0" smtClean="0">
                <a:solidFill>
                  <a:schemeClr val="accent1"/>
                </a:solidFill>
              </a:rPr>
              <a:t>)</a:t>
            </a:r>
            <a:r>
              <a:rPr lang="fr-FR" sz="1400" dirty="0" smtClean="0">
                <a:solidFill>
                  <a:schemeClr val="accent1"/>
                </a:solidFill>
              </a:rPr>
              <a:t>, </a:t>
            </a:r>
            <a:r>
              <a:rPr lang="fr-FR" sz="1400" b="1" u="sng" dirty="0">
                <a:solidFill>
                  <a:schemeClr val="accent1"/>
                </a:solidFill>
              </a:rPr>
              <a:t>BTS</a:t>
            </a:r>
            <a:r>
              <a:rPr lang="fr-FR" sz="1400" dirty="0">
                <a:solidFill>
                  <a:schemeClr val="accent1"/>
                </a:solidFill>
              </a:rPr>
              <a:t>, </a:t>
            </a:r>
            <a:r>
              <a:rPr lang="fr-FR" sz="1400" b="1" u="sng" dirty="0">
                <a:solidFill>
                  <a:schemeClr val="accent1"/>
                </a:solidFill>
              </a:rPr>
              <a:t>BUT</a:t>
            </a:r>
            <a:r>
              <a:rPr lang="fr-FR" sz="1400" dirty="0">
                <a:solidFill>
                  <a:schemeClr val="accent1"/>
                </a:solidFill>
              </a:rPr>
              <a:t> (Bachelor universitaire de technologie ), formations en soins infirmiers (en </a:t>
            </a:r>
            <a:r>
              <a:rPr lang="fr-FR" sz="1400" b="1" dirty="0">
                <a:solidFill>
                  <a:schemeClr val="accent1"/>
                </a:solidFill>
              </a:rPr>
              <a:t>IFSI</a:t>
            </a:r>
            <a:r>
              <a:rPr lang="fr-FR" sz="1400" dirty="0">
                <a:solidFill>
                  <a:schemeClr val="accent1"/>
                </a:solidFill>
              </a:rPr>
              <a:t>) et autres formations paramédicales, formations en travail social (en </a:t>
            </a:r>
            <a:r>
              <a:rPr lang="fr-FR" sz="1400" b="1" dirty="0">
                <a:solidFill>
                  <a:schemeClr val="accent1"/>
                </a:solidFill>
              </a:rPr>
              <a:t>EFTS</a:t>
            </a:r>
            <a:r>
              <a:rPr lang="fr-FR" sz="1400" dirty="0">
                <a:solidFill>
                  <a:schemeClr val="accent1"/>
                </a:solidFill>
              </a:rPr>
              <a:t>), </a:t>
            </a:r>
            <a:r>
              <a:rPr lang="fr-FR" sz="1400" b="1" u="sng" dirty="0">
                <a:solidFill>
                  <a:schemeClr val="accent1"/>
                </a:solidFill>
              </a:rPr>
              <a:t>écoles d’ingénieur</a:t>
            </a:r>
            <a:r>
              <a:rPr lang="fr-FR" sz="1400" b="1" dirty="0">
                <a:solidFill>
                  <a:schemeClr val="accent1"/>
                </a:solidFill>
              </a:rPr>
              <a:t>, de </a:t>
            </a:r>
            <a:r>
              <a:rPr lang="fr-FR" sz="1400" b="1" u="sng" dirty="0">
                <a:solidFill>
                  <a:schemeClr val="accent1"/>
                </a:solidFill>
              </a:rPr>
              <a:t>commerce et de management</a:t>
            </a:r>
            <a:r>
              <a:rPr lang="fr-FR" sz="1400" b="1" dirty="0">
                <a:solidFill>
                  <a:schemeClr val="accent1"/>
                </a:solidFill>
              </a:rPr>
              <a:t>, </a:t>
            </a:r>
            <a:r>
              <a:rPr lang="fr-FR" sz="1400" dirty="0">
                <a:solidFill>
                  <a:schemeClr val="accent1"/>
                </a:solidFill>
              </a:rPr>
              <a:t>Sciences </a:t>
            </a:r>
            <a:r>
              <a:rPr lang="fr-FR" sz="1400" dirty="0" smtClean="0">
                <a:solidFill>
                  <a:schemeClr val="accent1"/>
                </a:solidFill>
              </a:rPr>
              <a:t>Po </a:t>
            </a:r>
            <a:r>
              <a:rPr lang="fr-FR" sz="1400" b="1" dirty="0" smtClean="0">
                <a:solidFill>
                  <a:schemeClr val="accent1"/>
                </a:solidFill>
              </a:rPr>
              <a:t>(</a:t>
            </a:r>
            <a:r>
              <a:rPr lang="fr-FR" sz="1400" b="1" u="sng" dirty="0" smtClean="0">
                <a:solidFill>
                  <a:schemeClr val="accent1"/>
                </a:solidFill>
              </a:rPr>
              <a:t>Instituts </a:t>
            </a:r>
            <a:r>
              <a:rPr lang="fr-FR" sz="1400" b="1" u="sng" dirty="0">
                <a:solidFill>
                  <a:schemeClr val="accent1"/>
                </a:solidFill>
              </a:rPr>
              <a:t>d’Etudes </a:t>
            </a:r>
            <a:r>
              <a:rPr lang="fr-FR" sz="1400" b="1" u="sng" dirty="0" smtClean="0">
                <a:solidFill>
                  <a:schemeClr val="accent1"/>
                </a:solidFill>
              </a:rPr>
              <a:t>Politiques)</a:t>
            </a:r>
            <a:r>
              <a:rPr lang="fr-FR" sz="1400" b="1" dirty="0" smtClean="0">
                <a:solidFill>
                  <a:schemeClr val="accent1"/>
                </a:solidFill>
              </a:rPr>
              <a:t>, </a:t>
            </a:r>
            <a:r>
              <a:rPr lang="fr-FR" sz="1400" b="1" dirty="0">
                <a:solidFill>
                  <a:schemeClr val="accent1"/>
                </a:solidFill>
              </a:rPr>
              <a:t>écoles </a:t>
            </a:r>
            <a:r>
              <a:rPr lang="fr-FR" sz="1400" b="1" u="sng" dirty="0">
                <a:solidFill>
                  <a:schemeClr val="accent1"/>
                </a:solidFill>
              </a:rPr>
              <a:t>vétérinaires</a:t>
            </a:r>
            <a:r>
              <a:rPr lang="fr-FR" sz="1400" b="1" dirty="0">
                <a:solidFill>
                  <a:schemeClr val="accent1"/>
                </a:solidFill>
              </a:rPr>
              <a:t>, formations aux métiers de la culture, du sport</a:t>
            </a:r>
            <a:r>
              <a:rPr lang="fr-FR" sz="1400" b="1" dirty="0" smtClean="0">
                <a:solidFill>
                  <a:schemeClr val="accent1"/>
                </a:solidFill>
              </a:rPr>
              <a:t>…</a:t>
            </a:r>
          </a:p>
          <a:p>
            <a:pPr marL="171450" indent="-171450" algn="just">
              <a:spcAft>
                <a:spcPts val="0"/>
              </a:spcAft>
              <a:buClr>
                <a:schemeClr val="bg2"/>
              </a:buClr>
            </a:pPr>
            <a:endParaRPr lang="fr-FR" sz="1400" dirty="0">
              <a:solidFill>
                <a:schemeClr val="accent1"/>
              </a:solidFill>
            </a:endParaRPr>
          </a:p>
          <a:p>
            <a:pPr marL="171450" indent="-171450" algn="just">
              <a:spcAft>
                <a:spcPts val="0"/>
              </a:spcAft>
              <a:buClr>
                <a:schemeClr val="bg2"/>
              </a:buClr>
            </a:pPr>
            <a:r>
              <a:rPr lang="fr-FR" sz="1400" b="1" u="sng" dirty="0" smtClean="0">
                <a:solidFill>
                  <a:schemeClr val="accent1"/>
                </a:solidFill>
              </a:rPr>
              <a:t>Des formations sous statut apprenti (alternance)</a:t>
            </a:r>
            <a:r>
              <a:rPr lang="fr-FR" sz="1400" b="1" dirty="0" smtClean="0">
                <a:solidFill>
                  <a:schemeClr val="accent1"/>
                </a:solidFill>
              </a:rPr>
              <a:t> </a:t>
            </a:r>
            <a:r>
              <a:rPr lang="fr-FR" sz="1400" dirty="0" smtClean="0">
                <a:solidFill>
                  <a:schemeClr val="accent1"/>
                </a:solidFill>
              </a:rPr>
              <a:t>: </a:t>
            </a:r>
            <a:r>
              <a:rPr lang="fr-FR" sz="1400" dirty="0">
                <a:solidFill>
                  <a:schemeClr val="accent1"/>
                </a:solidFill>
              </a:rPr>
              <a:t>l</a:t>
            </a:r>
            <a:r>
              <a:rPr lang="fr-FR" sz="1400" dirty="0" smtClean="0">
                <a:solidFill>
                  <a:schemeClr val="accent1"/>
                </a:solidFill>
              </a:rPr>
              <a:t>’apprentissage </a:t>
            </a:r>
            <a:r>
              <a:rPr lang="fr-FR" sz="1400" dirty="0">
                <a:solidFill>
                  <a:schemeClr val="accent1"/>
                </a:solidFill>
              </a:rPr>
              <a:t>est proposé dans différentes formations (BTS, BUT, licence</a:t>
            </a:r>
            <a:r>
              <a:rPr lang="fr-FR" sz="1400" dirty="0" smtClean="0">
                <a:solidFill>
                  <a:schemeClr val="accent1"/>
                </a:solidFill>
              </a:rPr>
              <a:t>…).</a:t>
            </a:r>
          </a:p>
          <a:p>
            <a:pPr marL="171450" indent="-171450" algn="just">
              <a:spcAft>
                <a:spcPts val="0"/>
              </a:spcAft>
              <a:buClr>
                <a:schemeClr val="bg2"/>
              </a:buClr>
            </a:pPr>
            <a:endParaRPr lang="fr-FR" sz="1400" dirty="0" smtClean="0">
              <a:solidFill>
                <a:schemeClr val="accent1"/>
              </a:solidFill>
            </a:endParaRPr>
          </a:p>
          <a:p>
            <a:pPr marL="171450" indent="-171450" algn="just">
              <a:spcAft>
                <a:spcPts val="0"/>
              </a:spcAft>
              <a:buClr>
                <a:schemeClr val="bg2"/>
              </a:buClr>
            </a:pPr>
            <a:r>
              <a:rPr lang="fr-FR" sz="1400" b="1" u="sng" dirty="0" smtClean="0">
                <a:solidFill>
                  <a:schemeClr val="accent1"/>
                </a:solidFill>
              </a:rPr>
              <a:t>Des informations utiles à consulter sur chaque fiche formation</a:t>
            </a:r>
            <a:r>
              <a:rPr lang="fr-FR" sz="1400" b="1" dirty="0" smtClean="0">
                <a:solidFill>
                  <a:schemeClr val="accent1"/>
                </a:solidFill>
              </a:rPr>
              <a:t> </a:t>
            </a:r>
            <a:r>
              <a:rPr lang="fr-FR" sz="1400" dirty="0" smtClean="0">
                <a:solidFill>
                  <a:schemeClr val="accent1"/>
                </a:solidFill>
              </a:rPr>
              <a:t>: le taux d’accès, les critères et leur importance, le </a:t>
            </a:r>
            <a:r>
              <a:rPr lang="fr-FR" sz="1400" dirty="0">
                <a:solidFill>
                  <a:schemeClr val="accent1"/>
                </a:solidFill>
              </a:rPr>
              <a:t>statut de l’établissement (</a:t>
            </a:r>
            <a:r>
              <a:rPr lang="fr-FR" sz="1400" dirty="0" smtClean="0">
                <a:solidFill>
                  <a:schemeClr val="accent1"/>
                </a:solidFill>
              </a:rPr>
              <a:t>public/privé), l’information sur le caractère sélectif de la formation, les candidats classés en 2024, les </a:t>
            </a:r>
            <a:r>
              <a:rPr lang="fr-FR" sz="1400" dirty="0">
                <a:solidFill>
                  <a:schemeClr val="accent1"/>
                </a:solidFill>
              </a:rPr>
              <a:t>frais de </a:t>
            </a:r>
            <a:r>
              <a:rPr lang="fr-FR" sz="1400" dirty="0" smtClean="0">
                <a:solidFill>
                  <a:schemeClr val="accent1"/>
                </a:solidFill>
              </a:rPr>
              <a:t>scolarité ou de candidature, les </a:t>
            </a:r>
            <a:r>
              <a:rPr lang="fr-FR" sz="1400" dirty="0">
                <a:solidFill>
                  <a:schemeClr val="accent1"/>
                </a:solidFill>
              </a:rPr>
              <a:t>débouchés </a:t>
            </a:r>
            <a:r>
              <a:rPr lang="fr-FR" sz="1400" dirty="0" smtClean="0">
                <a:solidFill>
                  <a:schemeClr val="accent1"/>
                </a:solidFill>
              </a:rPr>
              <a:t>et </a:t>
            </a:r>
            <a:r>
              <a:rPr lang="fr-FR" sz="1400" dirty="0">
                <a:solidFill>
                  <a:schemeClr val="accent1"/>
                </a:solidFill>
              </a:rPr>
              <a:t>possibilités de </a:t>
            </a:r>
            <a:r>
              <a:rPr lang="fr-FR" sz="1400" dirty="0" smtClean="0">
                <a:solidFill>
                  <a:schemeClr val="accent1"/>
                </a:solidFill>
              </a:rPr>
              <a:t>poursuites d’études…</a:t>
            </a:r>
            <a:endParaRPr lang="fr-FR" sz="1400" dirty="0">
              <a:solidFill>
                <a:schemeClr val="accent1"/>
              </a:solidFill>
            </a:endParaRPr>
          </a:p>
          <a:p>
            <a:endParaRPr lang="fr-FR" sz="1400" dirty="0">
              <a:solidFill>
                <a:schemeClr val="accent1"/>
              </a:solidFill>
            </a:endParaRPr>
          </a:p>
        </p:txBody>
      </p:sp>
      <p:sp>
        <p:nvSpPr>
          <p:cNvPr id="3" name="Rectangle à coins arrondis 6">
            <a:extLst>
              <a:ext uri="{FF2B5EF4-FFF2-40B4-BE49-F238E27FC236}">
                <a16:creationId xmlns:a16="http://schemas.microsoft.com/office/drawing/2014/main" xmlns="" id="{07A093B3-CFE8-FC7E-D86F-C26AD3B48FA9}"/>
              </a:ext>
            </a:extLst>
          </p:cNvPr>
          <p:cNvSpPr/>
          <p:nvPr/>
        </p:nvSpPr>
        <p:spPr>
          <a:xfrm>
            <a:off x="6084169" y="195486"/>
            <a:ext cx="2627100" cy="344514"/>
          </a:xfrm>
          <a:prstGeom prst="roundRect">
            <a:avLst/>
          </a:prstGeom>
          <a:solidFill>
            <a:schemeClr val="accent6">
              <a:alpha val="69804"/>
            </a:schemeClr>
          </a:solidFill>
          <a:ln w="127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b="1" dirty="0">
                <a:solidFill>
                  <a:schemeClr val="tx1"/>
                </a:solidFill>
              </a:rPr>
              <a:t>Les formations disponibles</a:t>
            </a:r>
          </a:p>
        </p:txBody>
      </p:sp>
    </p:spTree>
    <p:extLst>
      <p:ext uri="{BB962C8B-B14F-4D97-AF65-F5344CB8AC3E}">
        <p14:creationId xmlns:p14="http://schemas.microsoft.com/office/powerpoint/2010/main" xmlns="" val="190016402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texte 2"/>
          <p:cNvSpPr>
            <a:spLocks noGrp="1"/>
          </p:cNvSpPr>
          <p:nvPr>
            <p:ph type="body" sz="quarter" idx="4294967295"/>
          </p:nvPr>
        </p:nvSpPr>
        <p:spPr>
          <a:xfrm>
            <a:off x="453024" y="802292"/>
            <a:ext cx="8437558" cy="589186"/>
          </a:xfrm>
        </p:spPr>
        <p:txBody>
          <a:bodyPr/>
          <a:lstStyle/>
          <a:p>
            <a:pPr marL="0" indent="0" algn="l">
              <a:spcAft>
                <a:spcPts val="1800"/>
              </a:spcAft>
              <a:buNone/>
            </a:pPr>
            <a:r>
              <a:rPr lang="fr-FR" sz="1600" b="1" dirty="0" smtClean="0"/>
              <a:t>Pour chaque formation, </a:t>
            </a:r>
            <a:r>
              <a:rPr lang="fr-FR" sz="1600" b="1" dirty="0"/>
              <a:t>u</a:t>
            </a:r>
            <a:r>
              <a:rPr lang="fr-FR" sz="1600" b="1" dirty="0" smtClean="0"/>
              <a:t>ne fiche de présentation organisée en 6 rubriques clés, pour être plus claire, plus riche, plus transparente</a:t>
            </a:r>
            <a:endParaRPr lang="fr-FR" sz="1600" b="1" dirty="0"/>
          </a:p>
        </p:txBody>
      </p:sp>
      <p:sp>
        <p:nvSpPr>
          <p:cNvPr id="4" name="Espace réservé du texte 3"/>
          <p:cNvSpPr>
            <a:spLocks noGrp="1"/>
          </p:cNvSpPr>
          <p:nvPr>
            <p:ph type="body" sz="quarter" idx="4294967295"/>
          </p:nvPr>
        </p:nvSpPr>
        <p:spPr>
          <a:xfrm>
            <a:off x="289281" y="1454046"/>
            <a:ext cx="8601301" cy="3432280"/>
          </a:xfrm>
        </p:spPr>
        <p:txBody>
          <a:bodyPr/>
          <a:lstStyle/>
          <a:p>
            <a:pPr marL="171450" lvl="0" indent="-171450">
              <a:spcAft>
                <a:spcPts val="1200"/>
              </a:spcAft>
              <a:buClr>
                <a:srgbClr val="ED7454"/>
              </a:buClr>
              <a:buFont typeface="Arial" panose="020B0604020202020204" pitchFamily="34" charset="0"/>
              <a:buChar char="•"/>
            </a:pPr>
            <a:r>
              <a:rPr lang="fr-FR" sz="1200" b="1" dirty="0" smtClean="0">
                <a:solidFill>
                  <a:schemeClr val="bg1"/>
                </a:solidFill>
                <a:highlight>
                  <a:srgbClr val="0000FF"/>
                </a:highlight>
              </a:rPr>
              <a:t>Découvrir la formation et ses caractéristiques</a:t>
            </a:r>
            <a:r>
              <a:rPr lang="fr-FR" sz="1300" b="1" dirty="0" smtClean="0"/>
              <a:t> </a:t>
            </a:r>
            <a:r>
              <a:rPr lang="fr-FR" sz="1300" dirty="0">
                <a:solidFill>
                  <a:schemeClr val="tx1"/>
                </a:solidFill>
              </a:rPr>
              <a:t>: </a:t>
            </a:r>
            <a:r>
              <a:rPr lang="fr-FR" sz="1300" dirty="0" smtClean="0">
                <a:solidFill>
                  <a:schemeClr val="tx1"/>
                </a:solidFill>
              </a:rPr>
              <a:t>les </a:t>
            </a:r>
            <a:r>
              <a:rPr lang="fr-FR" sz="1300" dirty="0">
                <a:solidFill>
                  <a:schemeClr val="tx1"/>
                </a:solidFill>
              </a:rPr>
              <a:t>contenus et l’organisation des enseignements, </a:t>
            </a:r>
            <a:r>
              <a:rPr lang="fr-FR" sz="1300" dirty="0" smtClean="0">
                <a:solidFill>
                  <a:schemeClr val="tx1"/>
                </a:solidFill>
              </a:rPr>
              <a:t>les </a:t>
            </a:r>
            <a:r>
              <a:rPr lang="fr-FR" sz="1300" dirty="0">
                <a:solidFill>
                  <a:schemeClr val="tx1"/>
                </a:solidFill>
              </a:rPr>
              <a:t>dispositifs pédagogiques, les </a:t>
            </a:r>
            <a:r>
              <a:rPr lang="fr-FR" sz="1300" b="1" dirty="0" smtClean="0">
                <a:solidFill>
                  <a:schemeClr val="tx1"/>
                </a:solidFill>
              </a:rPr>
              <a:t>frais de scolarité</a:t>
            </a:r>
            <a:r>
              <a:rPr lang="fr-FR" sz="1300" dirty="0" smtClean="0">
                <a:solidFill>
                  <a:schemeClr val="tx1"/>
                </a:solidFill>
              </a:rPr>
              <a:t>, le règlement de la CVEC, les dates des journées portes ouvertes... </a:t>
            </a:r>
          </a:p>
          <a:p>
            <a:pPr marL="171450" lvl="0" indent="-171450">
              <a:spcAft>
                <a:spcPts val="1200"/>
              </a:spcAft>
              <a:buClr>
                <a:srgbClr val="ED7454"/>
              </a:buClr>
              <a:buFont typeface="Arial" panose="020B0604020202020204" pitchFamily="34" charset="0"/>
              <a:buChar char="•"/>
            </a:pPr>
            <a:r>
              <a:rPr lang="fr-FR" sz="1200" b="1" dirty="0" smtClean="0">
                <a:solidFill>
                  <a:schemeClr val="bg1"/>
                </a:solidFill>
                <a:highlight>
                  <a:srgbClr val="0000FF"/>
                </a:highlight>
              </a:rPr>
              <a:t>Comprendre les critères d’analyse des candidatures</a:t>
            </a:r>
            <a:r>
              <a:rPr lang="fr-FR" sz="1300" dirty="0">
                <a:solidFill>
                  <a:schemeClr val="tx1"/>
                </a:solidFill>
              </a:rPr>
              <a:t> </a:t>
            </a:r>
            <a:r>
              <a:rPr lang="fr-FR" sz="1300" dirty="0" smtClean="0">
                <a:solidFill>
                  <a:schemeClr val="tx1"/>
                </a:solidFill>
              </a:rPr>
              <a:t>à travers la représentation visuelle des critères définis par les formations (</a:t>
            </a:r>
            <a:r>
              <a:rPr lang="fr-FR" sz="1300" dirty="0">
                <a:solidFill>
                  <a:schemeClr val="tx1"/>
                </a:solidFill>
              </a:rPr>
              <a:t>résultats </a:t>
            </a:r>
            <a:r>
              <a:rPr lang="fr-FR" sz="1300" dirty="0" smtClean="0">
                <a:solidFill>
                  <a:schemeClr val="tx1"/>
                </a:solidFill>
              </a:rPr>
              <a:t>scolaires, </a:t>
            </a:r>
            <a:r>
              <a:rPr lang="fr-FR" sz="1300" dirty="0">
                <a:solidFill>
                  <a:schemeClr val="tx1"/>
                </a:solidFill>
              </a:rPr>
              <a:t>compétences </a:t>
            </a:r>
            <a:r>
              <a:rPr lang="fr-FR" sz="1300" dirty="0" smtClean="0">
                <a:solidFill>
                  <a:schemeClr val="tx1"/>
                </a:solidFill>
              </a:rPr>
              <a:t>et savoir-faire, </a:t>
            </a:r>
            <a:r>
              <a:rPr lang="fr-FR" sz="1300" dirty="0">
                <a:solidFill>
                  <a:schemeClr val="tx1"/>
                </a:solidFill>
              </a:rPr>
              <a:t>savoir-être, motivation et cohérence du </a:t>
            </a:r>
            <a:r>
              <a:rPr lang="fr-FR" sz="1300" dirty="0" smtClean="0">
                <a:solidFill>
                  <a:schemeClr val="tx1"/>
                </a:solidFill>
              </a:rPr>
              <a:t>projet, engagements….) avec leur degré d’importance, ainsi que des conseils pour formuler sa candidature </a:t>
            </a:r>
          </a:p>
          <a:p>
            <a:pPr marL="171450" lvl="0" indent="-171450">
              <a:spcAft>
                <a:spcPts val="1200"/>
              </a:spcAft>
              <a:buClr>
                <a:srgbClr val="ED7454"/>
              </a:buClr>
              <a:buFont typeface="Arial" panose="020B0604020202020204" pitchFamily="34" charset="0"/>
              <a:buChar char="•"/>
            </a:pPr>
            <a:r>
              <a:rPr lang="fr-FR" sz="1200" b="1" dirty="0" smtClean="0">
                <a:solidFill>
                  <a:schemeClr val="bg1"/>
                </a:solidFill>
                <a:highlight>
                  <a:srgbClr val="0000FF"/>
                </a:highlight>
              </a:rPr>
              <a:t>Consulter les modalités de candidature</a:t>
            </a:r>
            <a:r>
              <a:rPr lang="fr-FR" sz="1300" dirty="0">
                <a:solidFill>
                  <a:schemeClr val="tx1"/>
                </a:solidFill>
              </a:rPr>
              <a:t> en </a:t>
            </a:r>
            <a:r>
              <a:rPr lang="fr-FR" sz="1300" dirty="0" smtClean="0">
                <a:solidFill>
                  <a:schemeClr val="tx1"/>
                </a:solidFill>
              </a:rPr>
              <a:t>particulier les conditions pour candidater, les modalités </a:t>
            </a:r>
            <a:r>
              <a:rPr lang="fr-FR" sz="1300" dirty="0">
                <a:solidFill>
                  <a:schemeClr val="tx1"/>
                </a:solidFill>
              </a:rPr>
              <a:t>et calendrier des épreuves écrites/orales prévues par certaines formations sélectives et les éventuels frais associés</a:t>
            </a:r>
          </a:p>
          <a:p>
            <a:pPr marL="171450" indent="-171450">
              <a:spcAft>
                <a:spcPts val="1200"/>
              </a:spcAft>
              <a:buClr>
                <a:srgbClr val="ED7454"/>
              </a:buClr>
              <a:buFont typeface="Arial" panose="020B0604020202020204" pitchFamily="34" charset="0"/>
              <a:buChar char="•"/>
            </a:pPr>
            <a:r>
              <a:rPr lang="fr-FR" sz="1200" b="1" dirty="0" smtClean="0">
                <a:solidFill>
                  <a:schemeClr val="bg1"/>
                </a:solidFill>
                <a:highlight>
                  <a:srgbClr val="0000FF"/>
                </a:highlight>
              </a:rPr>
              <a:t>Visualiser les chiffres d’accès à la formation </a:t>
            </a:r>
            <a:r>
              <a:rPr lang="fr-FR" sz="1300" b="1" dirty="0"/>
              <a:t> </a:t>
            </a:r>
            <a:r>
              <a:rPr lang="fr-FR" sz="1300" b="1" dirty="0" smtClean="0"/>
              <a:t>:</a:t>
            </a:r>
            <a:r>
              <a:rPr lang="fr-FR" sz="1300" b="1" dirty="0">
                <a:solidFill>
                  <a:schemeClr val="tx1"/>
                </a:solidFill>
              </a:rPr>
              <a:t>  </a:t>
            </a:r>
            <a:r>
              <a:rPr lang="fr-FR" sz="1300" dirty="0" smtClean="0">
                <a:solidFill>
                  <a:schemeClr val="tx1"/>
                </a:solidFill>
              </a:rPr>
              <a:t>des données clés sur l’admission </a:t>
            </a:r>
            <a:r>
              <a:rPr lang="fr-FR" sz="1300" dirty="0">
                <a:solidFill>
                  <a:schemeClr val="tx1"/>
                </a:solidFill>
              </a:rPr>
              <a:t>en </a:t>
            </a:r>
            <a:r>
              <a:rPr lang="fr-FR" sz="1300" dirty="0" smtClean="0">
                <a:solidFill>
                  <a:schemeClr val="tx1"/>
                </a:solidFill>
              </a:rPr>
              <a:t>2024 et les possibilités d’accès  dans la formation pour les lycéens de terminale au cours des 3 dernières années </a:t>
            </a:r>
            <a:r>
              <a:rPr lang="fr-FR" sz="1400" b="1" i="1" dirty="0">
                <a:solidFill>
                  <a:srgbClr val="FF0000"/>
                </a:solidFill>
                <a:highlight>
                  <a:srgbClr val="0000FF"/>
                </a:highlight>
              </a:rPr>
              <a:t>Nouveauté 2025 </a:t>
            </a:r>
            <a:endParaRPr lang="fr-FR" sz="1300" i="1" dirty="0" smtClean="0">
              <a:solidFill>
                <a:schemeClr val="tx1"/>
              </a:solidFill>
            </a:endParaRPr>
          </a:p>
          <a:p>
            <a:pPr marL="171450" indent="-171450">
              <a:spcAft>
                <a:spcPts val="1200"/>
              </a:spcAft>
              <a:buClr>
                <a:srgbClr val="ED7454"/>
              </a:buClr>
              <a:buFont typeface="Arial" panose="020B0604020202020204" pitchFamily="34" charset="0"/>
              <a:buChar char="•"/>
            </a:pPr>
            <a:r>
              <a:rPr lang="fr-FR" sz="1200" b="1" dirty="0" smtClean="0">
                <a:solidFill>
                  <a:schemeClr val="bg1"/>
                </a:solidFill>
                <a:highlight>
                  <a:srgbClr val="0000FF"/>
                </a:highlight>
              </a:rPr>
              <a:t>Poursuivre ses études et connaitre les débouchés </a:t>
            </a:r>
            <a:r>
              <a:rPr lang="fr-FR" sz="1300" dirty="0" smtClean="0">
                <a:solidFill>
                  <a:schemeClr val="tx1"/>
                </a:solidFill>
              </a:rPr>
              <a:t>: des informations sur les taux de réussite, les possibilités </a:t>
            </a:r>
            <a:r>
              <a:rPr lang="fr-FR" sz="1300" dirty="0">
                <a:solidFill>
                  <a:schemeClr val="tx1"/>
                </a:solidFill>
              </a:rPr>
              <a:t>de poursuite </a:t>
            </a:r>
            <a:r>
              <a:rPr lang="fr-FR" sz="1300" dirty="0" smtClean="0">
                <a:solidFill>
                  <a:schemeClr val="tx1"/>
                </a:solidFill>
              </a:rPr>
              <a:t>d’études, les taux d’insertion et conditions d’emploi des sortants de la formation </a:t>
            </a:r>
            <a:r>
              <a:rPr lang="fr-FR" sz="1400" b="1" i="1" dirty="0">
                <a:solidFill>
                  <a:srgbClr val="FF0000"/>
                </a:solidFill>
                <a:highlight>
                  <a:srgbClr val="0000FF"/>
                </a:highlight>
              </a:rPr>
              <a:t>Nouveauté 2025 </a:t>
            </a:r>
          </a:p>
          <a:p>
            <a:pPr marL="171450" indent="-171450">
              <a:spcAft>
                <a:spcPts val="1200"/>
              </a:spcAft>
              <a:buClr>
                <a:srgbClr val="ED7454"/>
              </a:buClr>
              <a:buFont typeface="Arial" panose="020B0604020202020204" pitchFamily="34" charset="0"/>
              <a:buChar char="•"/>
            </a:pPr>
            <a:r>
              <a:rPr lang="fr-FR" sz="1200" b="1" dirty="0" smtClean="0">
                <a:solidFill>
                  <a:schemeClr val="bg1"/>
                </a:solidFill>
                <a:highlight>
                  <a:srgbClr val="0000FF"/>
                </a:highlight>
              </a:rPr>
              <a:t>Contacter et échanger avec l’établissement </a:t>
            </a:r>
            <a:r>
              <a:rPr lang="fr-FR" sz="1300" dirty="0" smtClean="0">
                <a:solidFill>
                  <a:schemeClr val="tx1"/>
                </a:solidFill>
              </a:rPr>
              <a:t> : contacts de </a:t>
            </a:r>
            <a:r>
              <a:rPr lang="fr-FR" sz="1300" dirty="0">
                <a:solidFill>
                  <a:schemeClr val="tx1"/>
                </a:solidFill>
              </a:rPr>
              <a:t>référents de la </a:t>
            </a:r>
            <a:r>
              <a:rPr lang="fr-FR" sz="1300" dirty="0" smtClean="0">
                <a:solidFill>
                  <a:schemeClr val="tx1"/>
                </a:solidFill>
              </a:rPr>
              <a:t>formation, notamment le référent </a:t>
            </a:r>
            <a:r>
              <a:rPr lang="fr-FR" sz="1300" dirty="0">
                <a:solidFill>
                  <a:schemeClr val="tx1"/>
                </a:solidFill>
              </a:rPr>
              <a:t>handicap </a:t>
            </a:r>
          </a:p>
        </p:txBody>
      </p:sp>
      <p:sp>
        <p:nvSpPr>
          <p:cNvPr id="8" name="Espace réservé du numéro de diapositive 7"/>
          <p:cNvSpPr>
            <a:spLocks noGrp="1"/>
          </p:cNvSpPr>
          <p:nvPr>
            <p:ph type="sldNum" sz="quarter" idx="12"/>
          </p:nvPr>
        </p:nvSpPr>
        <p:spPr/>
        <p:txBody>
          <a:bodyPr/>
          <a:lstStyle/>
          <a:p>
            <a:fld id="{733122C9-A0B9-462F-8757-0847AD287B63}" type="slidenum">
              <a:rPr lang="fr-FR" smtClean="0"/>
              <a:pPr/>
              <a:t>6</a:t>
            </a:fld>
            <a:endParaRPr lang="fr-FR"/>
          </a:p>
        </p:txBody>
      </p:sp>
      <p:sp>
        <p:nvSpPr>
          <p:cNvPr id="5" name="Rectangle à coins arrondis 4"/>
          <p:cNvSpPr/>
          <p:nvPr/>
        </p:nvSpPr>
        <p:spPr>
          <a:xfrm>
            <a:off x="3147393" y="180000"/>
            <a:ext cx="5744816" cy="418186"/>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smtClean="0">
                <a:solidFill>
                  <a:srgbClr val="000091"/>
                </a:solidFill>
                <a:latin typeface="Arial"/>
              </a:rPr>
              <a:t>La fiche de formation : tout savoir sur une formation</a:t>
            </a:r>
            <a:endParaRPr lang="fr-FR" sz="1400" b="1" kern="0" dirty="0">
              <a:solidFill>
                <a:srgbClr val="000091"/>
              </a:solidFill>
              <a:latin typeface="Arial"/>
            </a:endParaRPr>
          </a:p>
        </p:txBody>
      </p:sp>
    </p:spTree>
    <p:extLst>
      <p:ext uri="{BB962C8B-B14F-4D97-AF65-F5344CB8AC3E}">
        <p14:creationId xmlns="" xmlns:p14="http://schemas.microsoft.com/office/powerpoint/2010/main" val="220478592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59999" y="843558"/>
            <a:ext cx="8424000" cy="720000"/>
          </a:xfrm>
        </p:spPr>
        <p:txBody>
          <a:bodyPr/>
          <a:lstStyle/>
          <a:p>
            <a:r>
              <a:rPr lang="fr-FR" sz="2400" dirty="0"/>
              <a:t>Les modalités d’examen affichés pour chaque formation</a:t>
            </a:r>
          </a:p>
        </p:txBody>
      </p:sp>
      <p:sp>
        <p:nvSpPr>
          <p:cNvPr id="3" name="Espace réservé du contenu 2"/>
          <p:cNvSpPr>
            <a:spLocks noGrp="1"/>
          </p:cNvSpPr>
          <p:nvPr>
            <p:ph sz="quarter" idx="4294967295"/>
          </p:nvPr>
        </p:nvSpPr>
        <p:spPr>
          <a:xfrm>
            <a:off x="359999" y="1275606"/>
            <a:ext cx="8424000" cy="3240360"/>
          </a:xfrm>
        </p:spPr>
        <p:txBody>
          <a:bodyPr/>
          <a:lstStyle/>
          <a:p>
            <a:endParaRPr lang="fr-FR" sz="500" b="1" dirty="0"/>
          </a:p>
          <a:p>
            <a:r>
              <a:rPr lang="fr-FR" sz="1600" b="1" dirty="0">
                <a:solidFill>
                  <a:schemeClr val="bg1"/>
                </a:solidFill>
                <a:highlight>
                  <a:srgbClr val="0000FF"/>
                </a:highlight>
              </a:rPr>
              <a:t>Dans les formations sélectives (classes prépa, BUT, BTS, écoles, IFSI…)</a:t>
            </a:r>
          </a:p>
          <a:p>
            <a:r>
              <a:rPr lang="fr-FR" sz="1500" dirty="0">
                <a:solidFill>
                  <a:schemeClr val="tx1"/>
                </a:solidFill>
              </a:rPr>
              <a:t>L’admission se fait sur dossier et, dans certains cas, en ayant recours, en plus ou en lieu et place du dossier, à des épreuves écrites et/ou orales dont le calendrier et les modalités sont affichés aux candidats (rubrique « consulter les modalités de candidature ») </a:t>
            </a:r>
          </a:p>
          <a:p>
            <a:endParaRPr lang="fr-FR" sz="500" dirty="0"/>
          </a:p>
          <a:p>
            <a:r>
              <a:rPr lang="fr-FR" sz="1600" b="1" dirty="0">
                <a:solidFill>
                  <a:schemeClr val="bg1"/>
                </a:solidFill>
                <a:highlight>
                  <a:srgbClr val="0000FF"/>
                </a:highlight>
              </a:rPr>
              <a:t>Dans les formations non sélectives (licences, PPPE et PASS)</a:t>
            </a:r>
          </a:p>
          <a:p>
            <a:pPr algn="just"/>
            <a:r>
              <a:rPr lang="fr-FR" sz="1500" dirty="0">
                <a:solidFill>
                  <a:schemeClr val="tx1"/>
                </a:solidFill>
              </a:rPr>
              <a:t>Un lycéen peut </a:t>
            </a:r>
            <a:r>
              <a:rPr lang="fr-FR" sz="1500" b="1" dirty="0">
                <a:solidFill>
                  <a:schemeClr val="tx1"/>
                </a:solidFill>
              </a:rPr>
              <a:t>accéder à la licence de son choix à l’université, dans la limite des capacités d’accueil : </a:t>
            </a:r>
            <a:r>
              <a:rPr lang="fr-FR" sz="1500" dirty="0">
                <a:solidFill>
                  <a:schemeClr val="tx1"/>
                </a:solidFill>
              </a:rPr>
              <a:t>si le nombre de vœux reçus est supérieur au nombre de places disponibles, la commission d’examen des vœux étudie les dossiers et vérifie leur adéquation avec la formation demandée afin de les classer </a:t>
            </a:r>
          </a:p>
          <a:p>
            <a:r>
              <a:rPr lang="fr-FR" sz="1500" dirty="0">
                <a:solidFill>
                  <a:schemeClr val="tx1"/>
                </a:solidFill>
              </a:rPr>
              <a:t>L’université peut conditionner l'admission (</a:t>
            </a:r>
            <a:r>
              <a:rPr lang="fr-FR" sz="1500" b="1" dirty="0">
                <a:solidFill>
                  <a:schemeClr val="tx1"/>
                </a:solidFill>
              </a:rPr>
              <a:t>réponse « oui-si</a:t>
            </a:r>
            <a:r>
              <a:rPr lang="fr-FR" sz="1500" dirty="0">
                <a:solidFill>
                  <a:schemeClr val="tx1"/>
                </a:solidFill>
              </a:rPr>
              <a:t> </a:t>
            </a:r>
            <a:r>
              <a:rPr lang="fr-FR" sz="1500" b="1" dirty="0">
                <a:solidFill>
                  <a:schemeClr val="tx1"/>
                </a:solidFill>
              </a:rPr>
              <a:t>»</a:t>
            </a:r>
            <a:r>
              <a:rPr lang="fr-FR" sz="1500" dirty="0">
                <a:solidFill>
                  <a:schemeClr val="tx1"/>
                </a:solidFill>
              </a:rPr>
              <a:t>) d’un candidat au suivi d’un dispositif de réussite (remise à niveau, tutorat…) afin de l’aider et de favoriser sa réussite </a:t>
            </a:r>
          </a:p>
          <a:p>
            <a:endParaRPr lang="fr-FR" dirty="0"/>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pPr/>
              <a:t>7</a:t>
            </a:fld>
            <a:endParaRPr lang="fr-FR"/>
          </a:p>
        </p:txBody>
      </p:sp>
      <p:sp>
        <p:nvSpPr>
          <p:cNvPr id="7" name="Rectangle à coins arrondis 6"/>
          <p:cNvSpPr/>
          <p:nvPr/>
        </p:nvSpPr>
        <p:spPr>
          <a:xfrm>
            <a:off x="5746683" y="87534"/>
            <a:ext cx="3105770"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000091"/>
                </a:solidFill>
                <a:latin typeface="Arial"/>
              </a:rPr>
              <a:t>Comment les formations examinent les candidatures ?</a:t>
            </a:r>
          </a:p>
        </p:txBody>
      </p:sp>
    </p:spTree>
    <p:extLst>
      <p:ext uri="{BB962C8B-B14F-4D97-AF65-F5344CB8AC3E}">
        <p14:creationId xmlns:p14="http://schemas.microsoft.com/office/powerpoint/2010/main" xmlns="" val="373613028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space réservé du numéro de diapositive 7"/>
          <p:cNvSpPr>
            <a:spLocks noGrp="1"/>
          </p:cNvSpPr>
          <p:nvPr>
            <p:ph type="sldNum" sz="quarter" idx="12"/>
          </p:nvPr>
        </p:nvSpPr>
        <p:spPr/>
        <p:txBody>
          <a:bodyPr/>
          <a:lstStyle/>
          <a:p>
            <a:fld id="{733122C9-A0B9-462F-8757-0847AD287B63}" type="slidenum">
              <a:rPr lang="fr-FR" smtClean="0"/>
              <a:pPr/>
              <a:t>8</a:t>
            </a:fld>
            <a:endParaRPr lang="fr-FR" dirty="0"/>
          </a:p>
        </p:txBody>
      </p:sp>
      <p:sp>
        <p:nvSpPr>
          <p:cNvPr id="14" name="ZoneTexte 13"/>
          <p:cNvSpPr txBox="1"/>
          <p:nvPr/>
        </p:nvSpPr>
        <p:spPr>
          <a:xfrm>
            <a:off x="229388" y="3147814"/>
            <a:ext cx="4052130" cy="1477328"/>
          </a:xfrm>
          <a:prstGeom prst="rect">
            <a:avLst/>
          </a:prstGeom>
          <a:noFill/>
        </p:spPr>
        <p:txBody>
          <a:bodyPr wrap="square" rtlCol="0">
            <a:spAutoFit/>
          </a:bodyPr>
          <a:lstStyle/>
          <a:p>
            <a:r>
              <a:rPr lang="fr-FR" sz="1500" b="1" dirty="0">
                <a:solidFill>
                  <a:schemeClr val="bg1"/>
                </a:solidFill>
                <a:highlight>
                  <a:srgbClr val="0000FF"/>
                </a:highlight>
              </a:rPr>
              <a:t>Sur Avenirs.onisep.fr</a:t>
            </a:r>
          </a:p>
          <a:p>
            <a:pPr algn="just">
              <a:spcBef>
                <a:spcPts val="600"/>
              </a:spcBef>
              <a:spcAft>
                <a:spcPts val="600"/>
              </a:spcAft>
            </a:pPr>
            <a:r>
              <a:rPr lang="fr-FR" sz="1300" dirty="0">
                <a:effectLst/>
                <a:latin typeface="+mj-lt"/>
                <a:ea typeface="Aptos" panose="020B0004020202020204" pitchFamily="34" charset="0"/>
                <a:cs typeface="Aptos" panose="020B0004020202020204" pitchFamily="34" charset="0"/>
              </a:rPr>
              <a:t>Les informations sélectionnées par l’Onisep sur </a:t>
            </a:r>
            <a:r>
              <a:rPr lang="fr-FR" sz="1300" b="1" dirty="0">
                <a:effectLst/>
                <a:latin typeface="+mj-lt"/>
                <a:ea typeface="Aptos" panose="020B0004020202020204" pitchFamily="34" charset="0"/>
                <a:cs typeface="Aptos" panose="020B0004020202020204" pitchFamily="34" charset="0"/>
              </a:rPr>
              <a:t>les filières, les formations et les métiers</a:t>
            </a:r>
            <a:endParaRPr lang="fr-FR" sz="1300" dirty="0">
              <a:effectLst/>
              <a:latin typeface="+mj-lt"/>
              <a:ea typeface="Aptos" panose="020B0004020202020204" pitchFamily="34" charset="0"/>
              <a:cs typeface="Aptos" panose="020B0004020202020204" pitchFamily="34" charset="0"/>
            </a:endParaRPr>
          </a:p>
          <a:p>
            <a:pPr algn="just"/>
            <a:r>
              <a:rPr lang="fr-FR" sz="1300" dirty="0">
                <a:effectLst/>
                <a:latin typeface="+mj-lt"/>
                <a:ea typeface="Aptos" panose="020B0004020202020204" pitchFamily="34" charset="0"/>
                <a:cs typeface="Aptos" panose="020B0004020202020204" pitchFamily="34" charset="0"/>
              </a:rPr>
              <a:t>Un </a:t>
            </a:r>
            <a:r>
              <a:rPr lang="fr-FR" sz="1300" b="1" dirty="0">
                <a:effectLst/>
                <a:latin typeface="+mj-lt"/>
                <a:ea typeface="Aptos" panose="020B0004020202020204" pitchFamily="34" charset="0"/>
                <a:cs typeface="Aptos" panose="020B0004020202020204" pitchFamily="34" charset="0"/>
              </a:rPr>
              <a:t>nouvel environnement pour aider les professeurs</a:t>
            </a:r>
            <a:r>
              <a:rPr lang="fr-FR" sz="1300" dirty="0">
                <a:effectLst/>
                <a:latin typeface="+mj-lt"/>
                <a:ea typeface="Aptos" panose="020B0004020202020204" pitchFamily="34" charset="0"/>
                <a:cs typeface="Aptos" panose="020B0004020202020204" pitchFamily="34" charset="0"/>
              </a:rPr>
              <a:t> dans l’accompagnement à l’orientation de leurs élèves</a:t>
            </a:r>
          </a:p>
        </p:txBody>
      </p:sp>
      <p:sp>
        <p:nvSpPr>
          <p:cNvPr id="15" name="ZoneTexte 14"/>
          <p:cNvSpPr txBox="1"/>
          <p:nvPr/>
        </p:nvSpPr>
        <p:spPr>
          <a:xfrm flipH="1">
            <a:off x="4427984" y="3413417"/>
            <a:ext cx="4248472" cy="1400383"/>
          </a:xfrm>
          <a:prstGeom prst="rect">
            <a:avLst/>
          </a:prstGeom>
          <a:noFill/>
        </p:spPr>
        <p:txBody>
          <a:bodyPr wrap="square" rtlCol="0">
            <a:spAutoFit/>
          </a:bodyPr>
          <a:lstStyle/>
          <a:p>
            <a:r>
              <a:rPr lang="fr-FR" sz="1500" b="1" dirty="0">
                <a:solidFill>
                  <a:schemeClr val="bg1"/>
                </a:solidFill>
                <a:highlight>
                  <a:srgbClr val="0000FF"/>
                </a:highlight>
              </a:rPr>
              <a:t>Sur Parcoursup.gouv.fr : </a:t>
            </a:r>
            <a:r>
              <a:rPr lang="fr-FR" sz="1500" dirty="0">
                <a:solidFill>
                  <a:schemeClr val="bg1"/>
                </a:solidFill>
                <a:highlight>
                  <a:srgbClr val="0000FF"/>
                </a:highlight>
              </a:rPr>
              <a:t> </a:t>
            </a:r>
          </a:p>
          <a:p>
            <a:pPr algn="just">
              <a:spcBef>
                <a:spcPts val="600"/>
              </a:spcBef>
            </a:pPr>
            <a:r>
              <a:rPr lang="fr-FR" sz="1300" dirty="0"/>
              <a:t>La </a:t>
            </a:r>
            <a:r>
              <a:rPr lang="fr-FR" sz="1300" b="1" dirty="0"/>
              <a:t>carte des formations </a:t>
            </a:r>
            <a:r>
              <a:rPr lang="fr-FR" sz="1300" dirty="0"/>
              <a:t>pour </a:t>
            </a:r>
            <a:r>
              <a:rPr lang="fr-FR" sz="1300" b="1" dirty="0"/>
              <a:t>découvrir</a:t>
            </a:r>
            <a:r>
              <a:rPr lang="fr-FR" sz="1300" dirty="0"/>
              <a:t> les formations, enregistrer vos « </a:t>
            </a:r>
            <a:r>
              <a:rPr lang="fr-FR" sz="1300" b="1" dirty="0"/>
              <a:t>favoris</a:t>
            </a:r>
            <a:r>
              <a:rPr lang="fr-FR" sz="1300" dirty="0"/>
              <a:t> », </a:t>
            </a:r>
            <a:r>
              <a:rPr lang="fr-FR" sz="1300" b="1" dirty="0"/>
              <a:t>comparer les formations</a:t>
            </a:r>
            <a:r>
              <a:rPr lang="fr-FR" sz="1300" dirty="0"/>
              <a:t> entre elles, trouver les </a:t>
            </a:r>
            <a:r>
              <a:rPr lang="fr-FR" sz="1300" b="1" dirty="0"/>
              <a:t>contacts utiles </a:t>
            </a:r>
            <a:r>
              <a:rPr lang="fr-FR" sz="1300" dirty="0"/>
              <a:t>ou repérer les  dates des </a:t>
            </a:r>
            <a:r>
              <a:rPr lang="fr-FR" sz="1300" b="1" dirty="0"/>
              <a:t>journées portes ouvertes  </a:t>
            </a:r>
            <a:r>
              <a:rPr lang="fr-FR" sz="1300" dirty="0"/>
              <a:t/>
            </a:r>
            <a:br>
              <a:rPr lang="fr-FR" sz="1300" dirty="0"/>
            </a:br>
            <a:endParaRPr lang="fr-FR" sz="1300" dirty="0"/>
          </a:p>
        </p:txBody>
      </p:sp>
      <p:sp>
        <p:nvSpPr>
          <p:cNvPr id="2" name="Rectangle à coins arrondis 6">
            <a:extLst>
              <a:ext uri="{FF2B5EF4-FFF2-40B4-BE49-F238E27FC236}">
                <a16:creationId xmlns:a16="http://schemas.microsoft.com/office/drawing/2014/main" xmlns="" id="{D6B32044-2777-BA50-5830-243AE6AF7D20}"/>
              </a:ext>
            </a:extLst>
          </p:cNvPr>
          <p:cNvSpPr/>
          <p:nvPr/>
        </p:nvSpPr>
        <p:spPr>
          <a:xfrm>
            <a:off x="4307579" y="195486"/>
            <a:ext cx="4464497" cy="344514"/>
          </a:xfrm>
          <a:prstGeom prst="roundRect">
            <a:avLst/>
          </a:prstGeom>
          <a:solidFill>
            <a:schemeClr val="accent6">
              <a:alpha val="69804"/>
            </a:schemeClr>
          </a:solidFill>
          <a:ln w="127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b="1" dirty="0">
                <a:solidFill>
                  <a:schemeClr val="tx1"/>
                </a:solidFill>
              </a:rPr>
              <a:t>Des outils pour préparer votre projet d’orientation</a:t>
            </a:r>
          </a:p>
        </p:txBody>
      </p:sp>
      <p:pic>
        <p:nvPicPr>
          <p:cNvPr id="4" name="Image 3"/>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4395341" y="1275606"/>
            <a:ext cx="4184660" cy="2045337"/>
          </a:xfrm>
          <a:prstGeom prst="rect">
            <a:avLst/>
          </a:prstGeom>
        </p:spPr>
      </p:pic>
      <p:sp>
        <p:nvSpPr>
          <p:cNvPr id="9" name="Titre 1"/>
          <p:cNvSpPr>
            <a:spLocks noGrp="1"/>
          </p:cNvSpPr>
          <p:nvPr>
            <p:ph type="title"/>
          </p:nvPr>
        </p:nvSpPr>
        <p:spPr>
          <a:xfrm>
            <a:off x="467544" y="930072"/>
            <a:ext cx="8208912" cy="591630"/>
          </a:xfrm>
        </p:spPr>
        <p:txBody>
          <a:bodyPr/>
          <a:lstStyle/>
          <a:p>
            <a:r>
              <a:rPr lang="fr-FR" sz="2200" dirty="0"/>
              <a:t>LE BON REFLEXE : S’INFORMER</a:t>
            </a:r>
          </a:p>
        </p:txBody>
      </p:sp>
      <p:pic>
        <p:nvPicPr>
          <p:cNvPr id="10" name="Image 9">
            <a:extLst>
              <a:ext uri="{FF2B5EF4-FFF2-40B4-BE49-F238E27FC236}">
                <a16:creationId xmlns:a16="http://schemas.microsoft.com/office/drawing/2014/main" xmlns="" id="{18FB4C46-93EE-A5C8-7727-63D188E800F5}"/>
              </a:ext>
            </a:extLst>
          </p:cNvPr>
          <p:cNvPicPr>
            <a:picLocks noChangeAspect="1"/>
          </p:cNvPicPr>
          <p:nvPr/>
        </p:nvPicPr>
        <p:blipFill>
          <a:blip r:embed="rId3"/>
          <a:stretch>
            <a:fillRect/>
          </a:stretch>
        </p:blipFill>
        <p:spPr>
          <a:xfrm>
            <a:off x="827584" y="1350187"/>
            <a:ext cx="2304256" cy="1728192"/>
          </a:xfrm>
          <a:prstGeom prst="rect">
            <a:avLst/>
          </a:prstGeom>
        </p:spPr>
      </p:pic>
    </p:spTree>
    <p:extLst>
      <p:ext uri="{BB962C8B-B14F-4D97-AF65-F5344CB8AC3E}">
        <p14:creationId xmlns:p14="http://schemas.microsoft.com/office/powerpoint/2010/main" xmlns="" val="1246330891"/>
      </p:ext>
    </p:extLst>
  </p:cSld>
  <p:clrMapOvr>
    <a:masterClrMapping/>
  </p:clrMapOvr>
  <p:timing>
    <p:tnLst>
      <p:par>
        <p:cTn id="1" dur="indefinite" restart="never" nodeType="tmRoot"/>
      </p:par>
    </p:tnLst>
  </p:timing>
  <p:extLst mod="1">
    <p:ext uri="{6950BFC3-D8DA-4A85-94F7-54DA5524770B}">
      <p188:commentRel xmlns:p188="http://schemas.microsoft.com/office/powerpoint/2018/8/main" xmlns="" r:id="rId4"/>
    </p:ext>
  </p:extLs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re 1"/>
          <p:cNvSpPr>
            <a:spLocks noGrp="1"/>
          </p:cNvSpPr>
          <p:nvPr>
            <p:ph type="title"/>
          </p:nvPr>
        </p:nvSpPr>
        <p:spPr>
          <a:xfrm>
            <a:off x="467544" y="930072"/>
            <a:ext cx="8208912" cy="591630"/>
          </a:xfrm>
        </p:spPr>
        <p:txBody>
          <a:bodyPr/>
          <a:lstStyle/>
          <a:p>
            <a:r>
              <a:rPr lang="fr-FR" sz="2200" dirty="0"/>
              <a:t>LE BON REFLEXE : ECHANGER, SE PREPARER</a:t>
            </a:r>
          </a:p>
        </p:txBody>
      </p:sp>
      <p:sp>
        <p:nvSpPr>
          <p:cNvPr id="8" name="Espace réservé du numéro de diapositive 7"/>
          <p:cNvSpPr>
            <a:spLocks noGrp="1"/>
          </p:cNvSpPr>
          <p:nvPr>
            <p:ph type="sldNum" sz="quarter" idx="12"/>
          </p:nvPr>
        </p:nvSpPr>
        <p:spPr/>
        <p:txBody>
          <a:bodyPr/>
          <a:lstStyle/>
          <a:p>
            <a:fld id="{733122C9-A0B9-462F-8757-0847AD287B63}" type="slidenum">
              <a:rPr lang="fr-FR" smtClean="0"/>
              <a:pPr/>
              <a:t>9</a:t>
            </a:fld>
            <a:endParaRPr lang="fr-FR" dirty="0"/>
          </a:p>
        </p:txBody>
      </p:sp>
      <p:sp>
        <p:nvSpPr>
          <p:cNvPr id="11" name="ZoneTexte 10"/>
          <p:cNvSpPr txBox="1"/>
          <p:nvPr/>
        </p:nvSpPr>
        <p:spPr>
          <a:xfrm>
            <a:off x="594945" y="3795886"/>
            <a:ext cx="4104456" cy="1277273"/>
          </a:xfrm>
          <a:prstGeom prst="rect">
            <a:avLst/>
          </a:prstGeom>
          <a:noFill/>
        </p:spPr>
        <p:txBody>
          <a:bodyPr wrap="square" rtlCol="0">
            <a:spAutoFit/>
          </a:bodyPr>
          <a:lstStyle/>
          <a:p>
            <a:pPr>
              <a:spcBef>
                <a:spcPts val="600"/>
              </a:spcBef>
              <a:spcAft>
                <a:spcPts val="600"/>
              </a:spcAft>
            </a:pPr>
            <a:r>
              <a:rPr lang="fr-FR" sz="1500" b="1" dirty="0">
                <a:solidFill>
                  <a:schemeClr val="bg1"/>
                </a:solidFill>
                <a:highlight>
                  <a:srgbClr val="0000FF"/>
                </a:highlight>
              </a:rPr>
              <a:t>Des </a:t>
            </a:r>
            <a:r>
              <a:rPr lang="fr-FR" sz="1500" b="1" dirty="0" err="1">
                <a:solidFill>
                  <a:schemeClr val="bg1"/>
                </a:solidFill>
                <a:highlight>
                  <a:srgbClr val="0000FF"/>
                </a:highlight>
              </a:rPr>
              <a:t>lives</a:t>
            </a:r>
            <a:r>
              <a:rPr lang="fr-FR" sz="1500" b="1" dirty="0">
                <a:solidFill>
                  <a:schemeClr val="bg1"/>
                </a:solidFill>
                <a:highlight>
                  <a:srgbClr val="0000FF"/>
                </a:highlight>
              </a:rPr>
              <a:t> pour poser vos questions </a:t>
            </a:r>
          </a:p>
          <a:p>
            <a:pPr>
              <a:spcBef>
                <a:spcPts val="600"/>
              </a:spcBef>
              <a:spcAft>
                <a:spcPts val="600"/>
              </a:spcAft>
            </a:pPr>
            <a:r>
              <a:rPr lang="fr-FR" sz="1400" i="1" dirty="0">
                <a:solidFill>
                  <a:schemeClr val="accent1"/>
                </a:solidFill>
              </a:rPr>
              <a:t>Calendrier à retrouver sur </a:t>
            </a:r>
            <a:r>
              <a:rPr lang="fr-FR" sz="1400" b="1" i="1" dirty="0" smtClean="0">
                <a:solidFill>
                  <a:schemeClr val="accent1"/>
                </a:solidFill>
              </a:rPr>
              <a:t>parcoursup.gouv.fr </a:t>
            </a:r>
            <a:r>
              <a:rPr lang="fr-FR" sz="1400" i="1" dirty="0" smtClean="0">
                <a:solidFill>
                  <a:schemeClr val="accent1"/>
                </a:solidFill>
              </a:rPr>
              <a:t>Espace « Ressources »</a:t>
            </a:r>
          </a:p>
          <a:p>
            <a:pPr>
              <a:spcBef>
                <a:spcPts val="600"/>
              </a:spcBef>
              <a:spcAft>
                <a:spcPts val="600"/>
              </a:spcAft>
            </a:pPr>
            <a:endParaRPr lang="fr-FR" sz="1400" i="1" dirty="0">
              <a:solidFill>
                <a:schemeClr val="accent1"/>
              </a:solidFill>
            </a:endParaRPr>
          </a:p>
        </p:txBody>
      </p:sp>
      <p:sp>
        <p:nvSpPr>
          <p:cNvPr id="2" name="ZoneTexte 1"/>
          <p:cNvSpPr txBox="1"/>
          <p:nvPr/>
        </p:nvSpPr>
        <p:spPr>
          <a:xfrm>
            <a:off x="4699401" y="1347614"/>
            <a:ext cx="4015833" cy="3277820"/>
          </a:xfrm>
          <a:prstGeom prst="rect">
            <a:avLst/>
          </a:prstGeom>
          <a:solidFill>
            <a:schemeClr val="tx1"/>
          </a:solidFill>
          <a:ln w="28575">
            <a:solidFill>
              <a:schemeClr val="bg1"/>
            </a:solidFill>
          </a:ln>
        </p:spPr>
        <p:txBody>
          <a:bodyPr wrap="square" rtlCol="0">
            <a:spAutoFit/>
          </a:bodyPr>
          <a:lstStyle/>
          <a:p>
            <a:pPr lvl="0"/>
            <a:r>
              <a:rPr lang="fr-FR" sz="1600" b="1" dirty="0">
                <a:solidFill>
                  <a:schemeClr val="accent6"/>
                </a:solidFill>
              </a:rPr>
              <a:t>Echanger avec des professionnels dans votre lycée</a:t>
            </a:r>
          </a:p>
          <a:p>
            <a:pPr marL="285750" lvl="0" indent="-285750">
              <a:buFont typeface="Arial" panose="020B0604020202020204" pitchFamily="34" charset="0"/>
              <a:buChar char="•"/>
            </a:pPr>
            <a:r>
              <a:rPr lang="fr-FR" sz="1200" dirty="0">
                <a:solidFill>
                  <a:schemeClr val="bg1"/>
                </a:solidFill>
              </a:rPr>
              <a:t>Votre professeur principal</a:t>
            </a:r>
          </a:p>
          <a:p>
            <a:pPr marL="285750" lvl="0" indent="-285750">
              <a:buFont typeface="Arial" panose="020B0604020202020204" pitchFamily="34" charset="0"/>
              <a:buChar char="•"/>
            </a:pPr>
            <a:r>
              <a:rPr lang="fr-FR" sz="1200" dirty="0">
                <a:solidFill>
                  <a:schemeClr val="bg1"/>
                </a:solidFill>
              </a:rPr>
              <a:t>Les personnels d’orientation</a:t>
            </a:r>
          </a:p>
          <a:p>
            <a:pPr marL="285750" lvl="0" indent="-285750">
              <a:buFont typeface="Arial" panose="020B0604020202020204" pitchFamily="34" charset="0"/>
              <a:buChar char="•"/>
            </a:pPr>
            <a:endParaRPr lang="fr-FR" sz="1200" dirty="0">
              <a:solidFill>
                <a:schemeClr val="bg1"/>
              </a:solidFill>
            </a:endParaRPr>
          </a:p>
          <a:p>
            <a:pPr lvl="0"/>
            <a:r>
              <a:rPr lang="fr-FR" sz="1600" b="1" dirty="0">
                <a:solidFill>
                  <a:schemeClr val="accent6"/>
                </a:solidFill>
              </a:rPr>
              <a:t>Echanger avec les formations </a:t>
            </a:r>
          </a:p>
          <a:p>
            <a:pPr marL="171450" lvl="0" indent="-171450">
              <a:buFont typeface="Arial" panose="020B0604020202020204" pitchFamily="34" charset="0"/>
              <a:buChar char="•"/>
            </a:pPr>
            <a:r>
              <a:rPr lang="fr-FR" sz="1200" dirty="0">
                <a:solidFill>
                  <a:schemeClr val="bg1"/>
                </a:solidFill>
              </a:rPr>
              <a:t>Les responsables de formations et étudiants ambassadeurs</a:t>
            </a:r>
          </a:p>
          <a:p>
            <a:pPr marL="171450" lvl="0" indent="-171450">
              <a:buFont typeface="Arial" panose="020B0604020202020204" pitchFamily="34" charset="0"/>
              <a:buChar char="•"/>
            </a:pPr>
            <a:r>
              <a:rPr lang="fr-FR" sz="1200" dirty="0">
                <a:solidFill>
                  <a:schemeClr val="bg1"/>
                </a:solidFill>
              </a:rPr>
              <a:t>Lors des journées portes ouvertes et salons avec conférences thématiques</a:t>
            </a:r>
            <a:br>
              <a:rPr lang="fr-FR" sz="1200" dirty="0">
                <a:solidFill>
                  <a:schemeClr val="bg1"/>
                </a:solidFill>
              </a:rPr>
            </a:br>
            <a:endParaRPr lang="fr-FR" sz="1200" dirty="0">
              <a:solidFill>
                <a:schemeClr val="bg1"/>
              </a:solidFill>
            </a:endParaRPr>
          </a:p>
          <a:p>
            <a:pPr marL="171450" indent="-171450">
              <a:buFont typeface="Wingdings" panose="05000000000000000000" pitchFamily="2" charset="2"/>
              <a:buChar char="Ø"/>
            </a:pPr>
            <a:r>
              <a:rPr lang="fr-FR" sz="1200" i="1" dirty="0">
                <a:solidFill>
                  <a:schemeClr val="bg1"/>
                </a:solidFill>
              </a:rPr>
              <a:t>contact et dates à retrouver sur parcoursup.gouv.fr </a:t>
            </a:r>
          </a:p>
          <a:p>
            <a:pPr lvl="0"/>
            <a:endParaRPr lang="fr-FR" sz="1200" dirty="0">
              <a:solidFill>
                <a:schemeClr val="bg1"/>
              </a:solidFill>
            </a:endParaRPr>
          </a:p>
          <a:p>
            <a:r>
              <a:rPr lang="fr-FR" sz="1500" b="1" dirty="0">
                <a:solidFill>
                  <a:schemeClr val="accent6"/>
                </a:solidFill>
              </a:rPr>
              <a:t>Préparez-vous avec les outils Parcoursup</a:t>
            </a:r>
          </a:p>
          <a:p>
            <a:pPr marL="171450" indent="-171450">
              <a:buFont typeface="Arial" panose="020B0604020202020204" pitchFamily="34" charset="0"/>
              <a:buChar char="•"/>
            </a:pPr>
            <a:r>
              <a:rPr lang="fr-FR" sz="1200" dirty="0">
                <a:solidFill>
                  <a:schemeClr val="bg1"/>
                </a:solidFill>
              </a:rPr>
              <a:t>Quiz, </a:t>
            </a:r>
            <a:r>
              <a:rPr lang="fr-FR" sz="1200" dirty="0" smtClean="0">
                <a:solidFill>
                  <a:schemeClr val="bg1"/>
                </a:solidFill>
              </a:rPr>
              <a:t>Vidéo-</a:t>
            </a:r>
            <a:r>
              <a:rPr lang="fr-FR" sz="1200" dirty="0" err="1" smtClean="0">
                <a:solidFill>
                  <a:schemeClr val="bg1"/>
                </a:solidFill>
              </a:rPr>
              <a:t>tuto</a:t>
            </a:r>
            <a:r>
              <a:rPr lang="fr-FR" sz="1200" dirty="0">
                <a:solidFill>
                  <a:schemeClr val="bg1"/>
                </a:solidFill>
              </a:rPr>
              <a:t>, Règles d’or, Faq</a:t>
            </a:r>
          </a:p>
          <a:p>
            <a:pPr marL="171450" indent="-171450">
              <a:buFont typeface="Arial" panose="020B0604020202020204" pitchFamily="34" charset="0"/>
              <a:buChar char="•"/>
            </a:pPr>
            <a:r>
              <a:rPr lang="fr-FR" sz="1200" dirty="0">
                <a:solidFill>
                  <a:schemeClr val="bg1"/>
                </a:solidFill>
              </a:rPr>
              <a:t>Site d’entrainement de la phase d’admission</a:t>
            </a:r>
          </a:p>
        </p:txBody>
      </p:sp>
      <p:pic>
        <p:nvPicPr>
          <p:cNvPr id="4" name="Image 3"/>
          <p:cNvPicPr>
            <a:picLocks noChangeAspect="1"/>
          </p:cNvPicPr>
          <p:nvPr/>
        </p:nvPicPr>
        <p:blipFill>
          <a:blip r:embed="rId2">
            <a:extLst>
              <a:ext uri="{28A0092B-C50C-407E-A947-70E740481C1C}">
                <a14:useLocalDpi xmlns="" xmlns:a14="http://schemas.microsoft.com/office/drawing/2010/main" val="0"/>
              </a:ext>
            </a:extLst>
          </a:blip>
          <a:stretch>
            <a:fillRect/>
          </a:stretch>
        </p:blipFill>
        <p:spPr>
          <a:xfrm>
            <a:off x="535508" y="1362133"/>
            <a:ext cx="3968527" cy="2225057"/>
          </a:xfrm>
          <a:prstGeom prst="rect">
            <a:avLst/>
          </a:prstGeom>
        </p:spPr>
      </p:pic>
      <p:sp>
        <p:nvSpPr>
          <p:cNvPr id="7" name="Rectangle à coins arrondis 6">
            <a:extLst>
              <a:ext uri="{FF2B5EF4-FFF2-40B4-BE49-F238E27FC236}">
                <a16:creationId xmlns="" xmlns:a16="http://schemas.microsoft.com/office/drawing/2014/main" id="{D6B32044-2777-BA50-5830-243AE6AF7D20}"/>
              </a:ext>
            </a:extLst>
          </p:cNvPr>
          <p:cNvSpPr/>
          <p:nvPr/>
        </p:nvSpPr>
        <p:spPr>
          <a:xfrm>
            <a:off x="4307579" y="195486"/>
            <a:ext cx="4464497" cy="344514"/>
          </a:xfrm>
          <a:prstGeom prst="roundRect">
            <a:avLst/>
          </a:prstGeom>
          <a:solidFill>
            <a:schemeClr val="accent6">
              <a:alpha val="69804"/>
            </a:schemeClr>
          </a:solidFill>
          <a:ln w="127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b="1" dirty="0">
                <a:solidFill>
                  <a:schemeClr val="tx1"/>
                </a:solidFill>
              </a:rPr>
              <a:t>Des outils pour préparer votre projet d’orientation</a:t>
            </a:r>
          </a:p>
        </p:txBody>
      </p:sp>
    </p:spTree>
    <p:extLst>
      <p:ext uri="{BB962C8B-B14F-4D97-AF65-F5344CB8AC3E}">
        <p14:creationId xmlns="" xmlns:p14="http://schemas.microsoft.com/office/powerpoint/2010/main" val="255253041"/>
      </p:ext>
    </p:extLst>
  </p:cSld>
  <p:clrMapOvr>
    <a:masterClrMapping/>
  </p:clrMapOvr>
  <p:timing>
    <p:tnLst>
      <p:par>
        <p:cTn id="1" dur="indefinite" restart="never" nodeType="tmRoot"/>
      </p:par>
    </p:tnLst>
  </p:timing>
</p:sld>
</file>

<file path=ppt/theme/theme1.xml><?xml version="1.0" encoding="utf-8"?>
<a:theme xmlns:a="http://schemas.openxmlformats.org/drawingml/2006/main" name="OPÉRATEURS">
  <a:themeElements>
    <a:clrScheme name="psup23">
      <a:dk1>
        <a:srgbClr val="000091"/>
      </a:dk1>
      <a:lt1>
        <a:srgbClr val="FFFFFF"/>
      </a:lt1>
      <a:dk2>
        <a:srgbClr val="000091"/>
      </a:dk2>
      <a:lt2>
        <a:srgbClr val="E1000F"/>
      </a:lt2>
      <a:accent1>
        <a:srgbClr val="000000"/>
      </a:accent1>
      <a:accent2>
        <a:srgbClr val="34BAB5"/>
      </a:accent2>
      <a:accent3>
        <a:srgbClr val="34CB69"/>
      </a:accent3>
      <a:accent4>
        <a:srgbClr val="79B1E8"/>
      </a:accent4>
      <a:accent5>
        <a:srgbClr val="FFCA00"/>
      </a:accent5>
      <a:accent6>
        <a:srgbClr val="FF9575"/>
      </a:accent6>
      <a:hlink>
        <a:srgbClr val="E1000F"/>
      </a:hlink>
      <a:folHlink>
        <a:srgbClr val="000000"/>
      </a:folHlink>
    </a:clrScheme>
    <a:fontScheme name="Personnalisé 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xmlns="" name="Présentation1" id="{8FCDB1F8-448A-9B4E-9E75-912673BA5B96}" vid="{365F31D6-8738-E34B-8C61-30CB0CD3BBA7}"/>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4030</TotalTime>
  <Words>2256</Words>
  <Application>Microsoft Office PowerPoint</Application>
  <PresentationFormat>Affichage à l'écran (16:9)</PresentationFormat>
  <Paragraphs>315</Paragraphs>
  <Slides>32</Slides>
  <Notes>4</Notes>
  <HiddenSlides>0</HiddenSlides>
  <MMClips>0</MMClips>
  <ScaleCrop>false</ScaleCrop>
  <HeadingPairs>
    <vt:vector size="4" baseType="variant">
      <vt:variant>
        <vt:lpstr>Thème</vt:lpstr>
      </vt:variant>
      <vt:variant>
        <vt:i4>1</vt:i4>
      </vt:variant>
      <vt:variant>
        <vt:lpstr>Titres des diapositives</vt:lpstr>
      </vt:variant>
      <vt:variant>
        <vt:i4>32</vt:i4>
      </vt:variant>
    </vt:vector>
  </HeadingPairs>
  <TitlesOfParts>
    <vt:vector size="33" baseType="lpstr">
      <vt:lpstr>OPÉRATEURS</vt:lpstr>
      <vt:lpstr>w</vt:lpstr>
      <vt:lpstr>Diapositive 2</vt:lpstr>
      <vt:lpstr>Diapositive 3</vt:lpstr>
      <vt:lpstr>Diapositive 4</vt:lpstr>
      <vt:lpstr>Diapositive 5</vt:lpstr>
      <vt:lpstr>Diapositive 6</vt:lpstr>
      <vt:lpstr>Les modalités d’examen affichés pour chaque formation</vt:lpstr>
      <vt:lpstr>LE BON REFLEXE : S’INFORMER</vt:lpstr>
      <vt:lpstr>LE BON REFLEXE : ECHANGER, SE PREPARER</vt:lpstr>
      <vt:lpstr>S’inscrire sur Parcoursup </vt:lpstr>
      <vt:lpstr>Diapositive 11</vt:lpstr>
      <vt:lpstr>Focus sur les vœux multiples </vt:lpstr>
      <vt:lpstr>Focus sur les vœux multiples  </vt:lpstr>
      <vt:lpstr>Focus sur les vœux en apprentissage </vt:lpstr>
      <vt:lpstr>Focus sur le secteur géographique </vt:lpstr>
      <vt:lpstr>La demande de césure : mode d’emploi </vt:lpstr>
      <vt:lpstr>Diapositive 17</vt:lpstr>
      <vt:lpstr>Finaliser son dossier et confirmer vos vœux </vt:lpstr>
      <vt:lpstr>La rubrique « Activités et centre d’intérêts » </vt:lpstr>
      <vt:lpstr>Diapositive 20</vt:lpstr>
      <vt:lpstr>Diapositive 21</vt:lpstr>
      <vt:lpstr>Étape 3 : consulter les réponses des formations et faire ses choix </vt:lpstr>
      <vt:lpstr>La phase d’admission principale : 2 juin au 10 juillet 2025   </vt:lpstr>
      <vt:lpstr>Les réponses des formations et les choix des candidats</vt:lpstr>
      <vt:lpstr>Des alertes dès qu’un candidat reçoit une proposition d’admission </vt:lpstr>
      <vt:lpstr>L’inscription administrative dans la formation choisie </vt:lpstr>
      <vt:lpstr>Diapositive 27</vt:lpstr>
      <vt:lpstr>Des solutions pour les candidats qui n’ont pas reçu de proposition d’admission </vt:lpstr>
      <vt:lpstr>Pensez aussi à préparer votre future vie d’étudiant(e)</vt:lpstr>
      <vt:lpstr>Diapositive 30</vt:lpstr>
      <vt:lpstr>A la cité scolaire Jean Moulin</vt:lpstr>
      <vt:lpstr>Diapositive 32</vt:lpstr>
    </vt:vector>
  </TitlesOfParts>
  <Manager>Client</Manager>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dc:title>
  <dc:subject>Client</dc:subject>
  <dc:creator>Microsoft Office User</dc:creator>
  <cp:lastModifiedBy>nmannebach</cp:lastModifiedBy>
  <cp:revision>242</cp:revision>
  <dcterms:created xsi:type="dcterms:W3CDTF">2020-10-27T08:44:50Z</dcterms:created>
  <dcterms:modified xsi:type="dcterms:W3CDTF">2025-01-10T14:05:18Z</dcterms:modified>
</cp:coreProperties>
</file>