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1" r:id="rId2"/>
    <p:sldMasterId id="2147483783" r:id="rId3"/>
  </p:sldMasterIdLst>
  <p:notesMasterIdLst>
    <p:notesMasterId r:id="rId33"/>
  </p:notesMasterIdLst>
  <p:sldIdLst>
    <p:sldId id="287" r:id="rId4"/>
    <p:sldId id="380" r:id="rId5"/>
    <p:sldId id="422" r:id="rId6"/>
    <p:sldId id="452" r:id="rId7"/>
    <p:sldId id="424" r:id="rId8"/>
    <p:sldId id="423" r:id="rId9"/>
    <p:sldId id="427" r:id="rId10"/>
    <p:sldId id="428" r:id="rId11"/>
    <p:sldId id="451" r:id="rId12"/>
    <p:sldId id="455" r:id="rId13"/>
    <p:sldId id="431" r:id="rId14"/>
    <p:sldId id="457" r:id="rId15"/>
    <p:sldId id="456" r:id="rId16"/>
    <p:sldId id="432" r:id="rId17"/>
    <p:sldId id="437" r:id="rId18"/>
    <p:sldId id="433" r:id="rId19"/>
    <p:sldId id="438" r:id="rId20"/>
    <p:sldId id="434" r:id="rId21"/>
    <p:sldId id="470" r:id="rId22"/>
    <p:sldId id="435" r:id="rId23"/>
    <p:sldId id="436" r:id="rId24"/>
    <p:sldId id="471" r:id="rId25"/>
    <p:sldId id="472" r:id="rId26"/>
    <p:sldId id="473" r:id="rId27"/>
    <p:sldId id="412" r:id="rId28"/>
    <p:sldId id="409" r:id="rId29"/>
    <p:sldId id="476" r:id="rId30"/>
    <p:sldId id="477" r:id="rId31"/>
    <p:sldId id="478" r:id="rId32"/>
  </p:sldIdLst>
  <p:sldSz cx="9144000" cy="6858000" type="screen4x3"/>
  <p:notesSz cx="6797675" cy="9926638"/>
  <p:defaultTextStyle>
    <a:defPPr>
      <a:defRPr lang="fr-FR"/>
    </a:defPPr>
    <a:lvl1pPr algn="l" rtl="0" eaLnBrk="0" fontAlgn="base" hangingPunct="0">
      <a:spcBef>
        <a:spcPct val="0"/>
      </a:spcBef>
      <a:spcAft>
        <a:spcPct val="0"/>
      </a:spcAft>
      <a:defRPr i="1" kern="1200">
        <a:solidFill>
          <a:schemeClr val="tx1"/>
        </a:solidFill>
        <a:latin typeface="Calibri" pitchFamily="34" charset="0"/>
        <a:ea typeface="+mn-ea"/>
        <a:cs typeface="Arial" pitchFamily="34" charset="0"/>
      </a:defRPr>
    </a:lvl1pPr>
    <a:lvl2pPr marL="457200" algn="l" rtl="0" eaLnBrk="0" fontAlgn="base" hangingPunct="0">
      <a:spcBef>
        <a:spcPct val="0"/>
      </a:spcBef>
      <a:spcAft>
        <a:spcPct val="0"/>
      </a:spcAft>
      <a:defRPr i="1" kern="1200">
        <a:solidFill>
          <a:schemeClr val="tx1"/>
        </a:solidFill>
        <a:latin typeface="Calibri" pitchFamily="34" charset="0"/>
        <a:ea typeface="+mn-ea"/>
        <a:cs typeface="Arial" pitchFamily="34" charset="0"/>
      </a:defRPr>
    </a:lvl2pPr>
    <a:lvl3pPr marL="914400" algn="l" rtl="0" eaLnBrk="0" fontAlgn="base" hangingPunct="0">
      <a:spcBef>
        <a:spcPct val="0"/>
      </a:spcBef>
      <a:spcAft>
        <a:spcPct val="0"/>
      </a:spcAft>
      <a:defRPr i="1" kern="1200">
        <a:solidFill>
          <a:schemeClr val="tx1"/>
        </a:solidFill>
        <a:latin typeface="Calibri" pitchFamily="34" charset="0"/>
        <a:ea typeface="+mn-ea"/>
        <a:cs typeface="Arial" pitchFamily="34" charset="0"/>
      </a:defRPr>
    </a:lvl3pPr>
    <a:lvl4pPr marL="1371600" algn="l" rtl="0" eaLnBrk="0" fontAlgn="base" hangingPunct="0">
      <a:spcBef>
        <a:spcPct val="0"/>
      </a:spcBef>
      <a:spcAft>
        <a:spcPct val="0"/>
      </a:spcAft>
      <a:defRPr i="1" kern="1200">
        <a:solidFill>
          <a:schemeClr val="tx1"/>
        </a:solidFill>
        <a:latin typeface="Calibri" pitchFamily="34" charset="0"/>
        <a:ea typeface="+mn-ea"/>
        <a:cs typeface="Arial" pitchFamily="34" charset="0"/>
      </a:defRPr>
    </a:lvl4pPr>
    <a:lvl5pPr marL="1828800" algn="l" rtl="0" eaLnBrk="0" fontAlgn="base" hangingPunct="0">
      <a:spcBef>
        <a:spcPct val="0"/>
      </a:spcBef>
      <a:spcAft>
        <a:spcPct val="0"/>
      </a:spcAft>
      <a:defRPr i="1" kern="1200">
        <a:solidFill>
          <a:schemeClr val="tx1"/>
        </a:solidFill>
        <a:latin typeface="Calibri" pitchFamily="34" charset="0"/>
        <a:ea typeface="+mn-ea"/>
        <a:cs typeface="Arial" pitchFamily="34" charset="0"/>
      </a:defRPr>
    </a:lvl5pPr>
    <a:lvl6pPr marL="2286000" algn="l" defTabSz="914400" rtl="0" eaLnBrk="1" latinLnBrk="0" hangingPunct="1">
      <a:defRPr i="1" kern="1200">
        <a:solidFill>
          <a:schemeClr val="tx1"/>
        </a:solidFill>
        <a:latin typeface="Calibri" pitchFamily="34" charset="0"/>
        <a:ea typeface="+mn-ea"/>
        <a:cs typeface="Arial" pitchFamily="34" charset="0"/>
      </a:defRPr>
    </a:lvl6pPr>
    <a:lvl7pPr marL="2743200" algn="l" defTabSz="914400" rtl="0" eaLnBrk="1" latinLnBrk="0" hangingPunct="1">
      <a:defRPr i="1" kern="1200">
        <a:solidFill>
          <a:schemeClr val="tx1"/>
        </a:solidFill>
        <a:latin typeface="Calibri" pitchFamily="34" charset="0"/>
        <a:ea typeface="+mn-ea"/>
        <a:cs typeface="Arial" pitchFamily="34" charset="0"/>
      </a:defRPr>
    </a:lvl7pPr>
    <a:lvl8pPr marL="3200400" algn="l" defTabSz="914400" rtl="0" eaLnBrk="1" latinLnBrk="0" hangingPunct="1">
      <a:defRPr i="1" kern="1200">
        <a:solidFill>
          <a:schemeClr val="tx1"/>
        </a:solidFill>
        <a:latin typeface="Calibri" pitchFamily="34" charset="0"/>
        <a:ea typeface="+mn-ea"/>
        <a:cs typeface="Arial" pitchFamily="34" charset="0"/>
      </a:defRPr>
    </a:lvl8pPr>
    <a:lvl9pPr marL="3657600" algn="l" defTabSz="914400" rtl="0" eaLnBrk="1" latinLnBrk="0" hangingPunct="1">
      <a:defRPr i="1"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FF9933"/>
    <a:srgbClr val="66FFCC"/>
    <a:srgbClr val="FF6600"/>
    <a:srgbClr val="61AD63"/>
    <a:srgbClr val="738EC3"/>
    <a:srgbClr val="D7E4BD"/>
    <a:srgbClr val="565F74"/>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029" autoAdjust="0"/>
    <p:restoredTop sz="98378" autoAdjust="0"/>
  </p:normalViewPr>
  <p:slideViewPr>
    <p:cSldViewPr>
      <p:cViewPr varScale="1">
        <p:scale>
          <a:sx n="72" d="100"/>
          <a:sy n="72" d="100"/>
        </p:scale>
        <p:origin x="-130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AE001EX05201.comptes.diplomatie.gouv.fr\boillonf$\Doc%20travail%20FB\Stats\Stats%20EnSup\Copie%20de%20depp-RERS-2017-donnees-fiche-06-19_824408.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AE001EX05201.comptes.diplomatie.gouv.fr\boillonf$\Doc%20travail%20FB\Stats\Stats%20EnSup\Copie%20de%20depp-RERS-2017-donnees-fiche-06-19_824408.xls"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11"/>
  <c:clrMapOvr bg1="lt1" tx1="dk1" bg2="lt2" tx2="dk2" accent1="accent1" accent2="accent2" accent3="accent3" accent4="accent4" accent5="accent5" accent6="accent6" hlink="hlink" folHlink="folHlink"/>
  <c:chart>
    <c:title>
      <c:tx>
        <c:rich>
          <a:bodyPr/>
          <a:lstStyle/>
          <a:p>
            <a:pPr>
              <a:defRPr sz="1600"/>
            </a:pPr>
            <a:r>
              <a:rPr lang="fr-FR" sz="1600"/>
              <a:t>Poursuites d'études après le bac STI2D</a:t>
            </a:r>
          </a:p>
        </c:rich>
      </c:tx>
      <c:layout/>
    </c:title>
    <c:plotArea>
      <c:layout/>
      <c:pieChart>
        <c:varyColors val="1"/>
        <c:ser>
          <c:idx val="0"/>
          <c:order val="0"/>
          <c:tx>
            <c:strRef>
              <c:f>Feuil1!$B$14</c:f>
              <c:strCache>
                <c:ptCount val="1"/>
                <c:pt idx="0">
                  <c:v>STI2D</c:v>
                </c:pt>
              </c:strCache>
            </c:strRef>
          </c:tx>
          <c:explosion val="25"/>
          <c:dLbls>
            <c:dLbl>
              <c:idx val="1"/>
              <c:spPr/>
              <c:txPr>
                <a:bodyPr/>
                <a:lstStyle/>
                <a:p>
                  <a:pPr>
                    <a:defRPr sz="1200" b="1">
                      <a:solidFill>
                        <a:schemeClr val="bg1"/>
                      </a:solidFill>
                    </a:defRPr>
                  </a:pPr>
                  <a:endParaRPr lang="fr-FR"/>
                </a:p>
              </c:txPr>
            </c:dLbl>
            <c:dLbl>
              <c:idx val="2"/>
              <c:spPr/>
              <c:txPr>
                <a:bodyPr/>
                <a:lstStyle/>
                <a:p>
                  <a:pPr>
                    <a:defRPr sz="1200" b="1">
                      <a:solidFill>
                        <a:schemeClr val="bg1"/>
                      </a:solidFill>
                    </a:defRPr>
                  </a:pPr>
                  <a:endParaRPr lang="fr-FR"/>
                </a:p>
              </c:txPr>
            </c:dLbl>
            <c:dLbl>
              <c:idx val="5"/>
              <c:spPr/>
              <c:txPr>
                <a:bodyPr/>
                <a:lstStyle/>
                <a:p>
                  <a:pPr>
                    <a:defRPr sz="1100" b="0">
                      <a:solidFill>
                        <a:schemeClr val="tx1"/>
                      </a:solidFill>
                    </a:defRPr>
                  </a:pPr>
                  <a:endParaRPr lang="fr-FR"/>
                </a:p>
              </c:txPr>
            </c:dLbl>
            <c:spPr>
              <a:noFill/>
              <a:ln>
                <a:noFill/>
              </a:ln>
              <a:effectLst/>
            </c:spPr>
            <c:txPr>
              <a:bodyPr/>
              <a:lstStyle/>
              <a:p>
                <a:pPr>
                  <a:defRPr sz="1200" b="1">
                    <a:solidFill>
                      <a:schemeClr val="tx1"/>
                    </a:solidFill>
                  </a:defRPr>
                </a:pPr>
                <a:endParaRPr lang="fr-FR"/>
              </a:p>
            </c:txPr>
            <c:showCatName val="1"/>
            <c:showLeaderLines val="1"/>
            <c:extLst xmlns:c16r2="http://schemas.microsoft.com/office/drawing/2015/06/chart">
              <c:ext xmlns:c15="http://schemas.microsoft.com/office/drawing/2012/chart" uri="{CE6537A1-D6FC-4f65-9D91-7224C49458BB}"/>
            </c:extLst>
          </c:dLbls>
          <c:cat>
            <c:strRef>
              <c:f>(Feuil1!$A$15,Feuil1!$A$17:$A$19,Feuil1!$A$21)</c:f>
              <c:strCache>
                <c:ptCount val="5"/>
                <c:pt idx="0">
                  <c:v>Université</c:v>
                </c:pt>
                <c:pt idx="1">
                  <c:v>IUT</c:v>
                </c:pt>
                <c:pt idx="2">
                  <c:v>STS</c:v>
                </c:pt>
                <c:pt idx="3">
                  <c:v>CPGE</c:v>
                </c:pt>
                <c:pt idx="4">
                  <c:v>Autres formations et vie active</c:v>
                </c:pt>
              </c:strCache>
            </c:strRef>
          </c:cat>
          <c:val>
            <c:numRef>
              <c:f>(Feuil1!$B$15,Feuil1!$B$17:$B$19,Feuil1!$B$21)</c:f>
              <c:numCache>
                <c:formatCode>0.0</c:formatCode>
                <c:ptCount val="5"/>
                <c:pt idx="0">
                  <c:v>10.700000000000003</c:v>
                </c:pt>
                <c:pt idx="1">
                  <c:v>21.9</c:v>
                </c:pt>
                <c:pt idx="2">
                  <c:v>38.700000000000003</c:v>
                </c:pt>
                <c:pt idx="3">
                  <c:v>4</c:v>
                </c:pt>
                <c:pt idx="4">
                  <c:v>24.7</c:v>
                </c:pt>
              </c:numCache>
            </c:numRef>
          </c:val>
          <c:extLst xmlns:c16r2="http://schemas.microsoft.com/office/drawing/2015/06/chart">
            <c:ext xmlns:c16="http://schemas.microsoft.com/office/drawing/2014/chart" uri="{C3380CC4-5D6E-409C-BE32-E72D297353CC}">
              <c16:uniqueId val="{00000006-6F7D-4B53-A85B-882CBEA77B69}"/>
            </c:ext>
          </c:extLst>
        </c:ser>
        <c:firstSliceAng val="0"/>
      </c:pieChart>
      <c:spPr>
        <a:noFill/>
        <a:ln w="25400">
          <a:noFill/>
        </a:ln>
      </c:spPr>
    </c:plotArea>
    <c:plotVisOnly val="1"/>
    <c:dispBlanksAs val="zero"/>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style val="11"/>
  <c:clrMapOvr bg1="lt1" tx1="dk1" bg2="lt2" tx2="dk2" accent1="accent1" accent2="accent2" accent3="accent3" accent4="accent4" accent5="accent5" accent6="accent6" hlink="hlink" folHlink="folHlink"/>
  <c:chart>
    <c:title>
      <c:tx>
        <c:rich>
          <a:bodyPr/>
          <a:lstStyle/>
          <a:p>
            <a:pPr>
              <a:defRPr sz="1600"/>
            </a:pPr>
            <a:r>
              <a:rPr lang="fr-FR" sz="1600"/>
              <a:t>Poursuites d'études après le bac ST2S</a:t>
            </a:r>
          </a:p>
        </c:rich>
      </c:tx>
      <c:layout>
        <c:manualLayout>
          <c:xMode val="edge"/>
          <c:yMode val="edge"/>
          <c:x val="0.23153836882800871"/>
          <c:y val="9.317622989479156E-2"/>
        </c:manualLayout>
      </c:layout>
    </c:title>
    <c:plotArea>
      <c:layout/>
      <c:pieChart>
        <c:varyColors val="1"/>
        <c:ser>
          <c:idx val="0"/>
          <c:order val="0"/>
          <c:tx>
            <c:strRef>
              <c:f>Feuil1!$C$14</c:f>
              <c:strCache>
                <c:ptCount val="1"/>
                <c:pt idx="0">
                  <c:v>ST2S</c:v>
                </c:pt>
              </c:strCache>
            </c:strRef>
          </c:tx>
          <c:explosion val="25"/>
          <c:dLbls>
            <c:dLbl>
              <c:idx val="0"/>
              <c:spPr/>
              <c:txPr>
                <a:bodyPr/>
                <a:lstStyle/>
                <a:p>
                  <a:pPr>
                    <a:defRPr sz="1200" b="1">
                      <a:solidFill>
                        <a:schemeClr val="bg1"/>
                      </a:solidFill>
                    </a:defRPr>
                  </a:pPr>
                  <a:endParaRPr lang="fr-FR"/>
                </a:p>
              </c:txPr>
            </c:dLbl>
            <c:dLbl>
              <c:idx val="1"/>
              <c:spPr/>
              <c:txPr>
                <a:bodyPr/>
                <a:lstStyle/>
                <a:p>
                  <a:pPr>
                    <a:defRPr sz="1200" b="1">
                      <a:solidFill>
                        <a:schemeClr val="tx1"/>
                      </a:solidFill>
                    </a:defRPr>
                  </a:pPr>
                  <a:endParaRPr lang="fr-FR"/>
                </a:p>
              </c:txPr>
            </c:dLbl>
            <c:dLbl>
              <c:idx val="2"/>
              <c:spPr/>
              <c:txPr>
                <a:bodyPr/>
                <a:lstStyle/>
                <a:p>
                  <a:pPr>
                    <a:defRPr sz="1200" b="1">
                      <a:solidFill>
                        <a:schemeClr val="bg1"/>
                      </a:solidFill>
                    </a:defRPr>
                  </a:pPr>
                  <a:endParaRPr lang="fr-FR"/>
                </a:p>
              </c:txPr>
            </c:dLbl>
            <c:dLbl>
              <c:idx val="3"/>
              <c:layout>
                <c:manualLayout>
                  <c:x val="0.20196210229818834"/>
                  <c:y val="-6.3306780529984813E-2"/>
                </c:manualLayout>
              </c:layout>
              <c:spPr/>
              <c:txPr>
                <a:bodyPr/>
                <a:lstStyle/>
                <a:p>
                  <a:pPr>
                    <a:defRPr sz="1200" b="1">
                      <a:solidFill>
                        <a:schemeClr val="tx1"/>
                      </a:solidFill>
                    </a:defRPr>
                  </a:pPr>
                  <a:endParaRPr lang="fr-FR"/>
                </a:p>
              </c:txPr>
              <c:dLblPos val="bestFit"/>
              <c:showCatName val="1"/>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309B-483E-9933-E63E1FF6D4F5}"/>
                </c:ext>
              </c:extLst>
            </c:dLbl>
            <c:dLbl>
              <c:idx val="5"/>
              <c:spPr/>
              <c:txPr>
                <a:bodyPr/>
                <a:lstStyle/>
                <a:p>
                  <a:pPr>
                    <a:defRPr sz="1100" b="0">
                      <a:solidFill>
                        <a:schemeClr val="tx1"/>
                      </a:solidFill>
                    </a:defRPr>
                  </a:pPr>
                  <a:endParaRPr lang="fr-FR"/>
                </a:p>
              </c:txPr>
            </c:dLbl>
            <c:spPr>
              <a:noFill/>
              <a:ln>
                <a:noFill/>
              </a:ln>
              <a:effectLst/>
            </c:spPr>
            <c:txPr>
              <a:bodyPr/>
              <a:lstStyle/>
              <a:p>
                <a:pPr>
                  <a:defRPr sz="1200" b="0">
                    <a:solidFill>
                      <a:schemeClr val="tx1"/>
                    </a:solidFill>
                  </a:defRPr>
                </a:pPr>
                <a:endParaRPr lang="fr-FR"/>
              </a:p>
            </c:txPr>
            <c:showCatName val="1"/>
            <c:showPercent val="1"/>
            <c:showLeaderLines val="1"/>
            <c:extLst xmlns:c16r2="http://schemas.microsoft.com/office/drawing/2015/06/chart">
              <c:ext xmlns:c15="http://schemas.microsoft.com/office/drawing/2012/chart" uri="{CE6537A1-D6FC-4f65-9D91-7224C49458BB}"/>
            </c:extLst>
          </c:dLbls>
          <c:cat>
            <c:strRef>
              <c:f>(Feuil1!$A$15,Feuil1!$A$17:$A$18,Feuil1!$A$21)</c:f>
              <c:strCache>
                <c:ptCount val="4"/>
                <c:pt idx="0">
                  <c:v>Université</c:v>
                </c:pt>
                <c:pt idx="1">
                  <c:v>IUT</c:v>
                </c:pt>
                <c:pt idx="2">
                  <c:v>STS</c:v>
                </c:pt>
                <c:pt idx="3">
                  <c:v>Autres formations et vie active</c:v>
                </c:pt>
              </c:strCache>
            </c:strRef>
          </c:cat>
          <c:val>
            <c:numRef>
              <c:f>(Feuil1!$C$15,Feuil1!$C$17:$C$18,Feuil1!$C$21)</c:f>
              <c:numCache>
                <c:formatCode>0.0</c:formatCode>
                <c:ptCount val="4"/>
                <c:pt idx="0">
                  <c:v>26.6</c:v>
                </c:pt>
                <c:pt idx="1">
                  <c:v>1.7</c:v>
                </c:pt>
                <c:pt idx="2">
                  <c:v>13.8</c:v>
                </c:pt>
                <c:pt idx="3">
                  <c:v>57.900000000000006</c:v>
                </c:pt>
              </c:numCache>
            </c:numRef>
          </c:val>
          <c:extLst xmlns:c16r2="http://schemas.microsoft.com/office/drawing/2015/06/chart">
            <c:ext xmlns:c16="http://schemas.microsoft.com/office/drawing/2014/chart" uri="{C3380CC4-5D6E-409C-BE32-E72D297353CC}">
              <c16:uniqueId val="{00000005-309B-483E-9933-E63E1FF6D4F5}"/>
            </c:ext>
          </c:extLst>
        </c:ser>
        <c:firstSliceAng val="0"/>
      </c:pieChart>
      <c:spPr>
        <a:noFill/>
        <a:ln w="25400">
          <a:noFill/>
        </a:ln>
      </c:spPr>
    </c:plotArea>
    <c:plotVisOnly val="1"/>
    <c:dispBlanksAs val="zero"/>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813" cy="496888"/>
          </a:xfrm>
          <a:prstGeom prst="rect">
            <a:avLst/>
          </a:prstGeom>
        </p:spPr>
        <p:txBody>
          <a:bodyPr vert="horz" lIns="92985" tIns="46493" rIns="92985" bIns="46493" rtlCol="0"/>
          <a:lstStyle>
            <a:lvl1pPr algn="l" eaLnBrk="1" fontAlgn="auto" hangingPunct="1">
              <a:spcBef>
                <a:spcPts val="0"/>
              </a:spcBef>
              <a:spcAft>
                <a:spcPts val="0"/>
              </a:spcAft>
              <a:defRPr sz="1200" i="0">
                <a:latin typeface="+mn-lt"/>
                <a:cs typeface="+mn-cs"/>
              </a:defRPr>
            </a:lvl1pPr>
          </a:lstStyle>
          <a:p>
            <a:pPr>
              <a:defRPr/>
            </a:pPr>
            <a:endParaRPr lang="fr-FR"/>
          </a:p>
        </p:txBody>
      </p:sp>
      <p:sp>
        <p:nvSpPr>
          <p:cNvPr id="3" name="Espace réservé de la date 2"/>
          <p:cNvSpPr>
            <a:spLocks noGrp="1"/>
          </p:cNvSpPr>
          <p:nvPr>
            <p:ph type="dt" idx="1"/>
          </p:nvPr>
        </p:nvSpPr>
        <p:spPr>
          <a:xfrm>
            <a:off x="3851275" y="0"/>
            <a:ext cx="2944813" cy="496888"/>
          </a:xfrm>
          <a:prstGeom prst="rect">
            <a:avLst/>
          </a:prstGeom>
        </p:spPr>
        <p:txBody>
          <a:bodyPr vert="horz" lIns="92985" tIns="46493" rIns="92985" bIns="46493" rtlCol="0"/>
          <a:lstStyle>
            <a:lvl1pPr algn="r" eaLnBrk="1" fontAlgn="auto" hangingPunct="1">
              <a:spcBef>
                <a:spcPts val="0"/>
              </a:spcBef>
              <a:spcAft>
                <a:spcPts val="0"/>
              </a:spcAft>
              <a:defRPr sz="1200" i="0">
                <a:latin typeface="+mn-lt"/>
                <a:cs typeface="+mn-cs"/>
              </a:defRPr>
            </a:lvl1pPr>
          </a:lstStyle>
          <a:p>
            <a:pPr>
              <a:defRPr/>
            </a:pPr>
            <a:fld id="{9747BB36-8D48-4D82-9FD5-C3F6586FD6BC}" type="datetimeFigureOut">
              <a:rPr lang="fr-FR"/>
              <a:pPr>
                <a:defRPr/>
              </a:pPr>
              <a:t>28/01/2025</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985" tIns="46493" rIns="92985" bIns="46493" rtlCol="0" anchor="ctr"/>
          <a:lstStyle/>
          <a:p>
            <a:pPr lvl="0"/>
            <a:endParaRPr lang="fr-FR" noProof="0"/>
          </a:p>
        </p:txBody>
      </p:sp>
      <p:sp>
        <p:nvSpPr>
          <p:cNvPr id="5" name="Espace réservé des commentaires 4"/>
          <p:cNvSpPr>
            <a:spLocks noGrp="1"/>
          </p:cNvSpPr>
          <p:nvPr>
            <p:ph type="body" sz="quarter" idx="3"/>
          </p:nvPr>
        </p:nvSpPr>
        <p:spPr>
          <a:xfrm>
            <a:off x="679450" y="4714875"/>
            <a:ext cx="5438775" cy="4467225"/>
          </a:xfrm>
          <a:prstGeom prst="rect">
            <a:avLst/>
          </a:prstGeom>
        </p:spPr>
        <p:txBody>
          <a:bodyPr vert="horz" lIns="92985" tIns="46493" rIns="92985" bIns="46493" rtlCol="0"/>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428163"/>
            <a:ext cx="2944813" cy="496887"/>
          </a:xfrm>
          <a:prstGeom prst="rect">
            <a:avLst/>
          </a:prstGeom>
        </p:spPr>
        <p:txBody>
          <a:bodyPr vert="horz" lIns="92985" tIns="46493" rIns="92985" bIns="46493" rtlCol="0" anchor="b"/>
          <a:lstStyle>
            <a:lvl1pPr algn="l" eaLnBrk="1" fontAlgn="auto" hangingPunct="1">
              <a:spcBef>
                <a:spcPts val="0"/>
              </a:spcBef>
              <a:spcAft>
                <a:spcPts val="0"/>
              </a:spcAft>
              <a:defRPr sz="1200" i="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51275" y="9428163"/>
            <a:ext cx="2944813" cy="496887"/>
          </a:xfrm>
          <a:prstGeom prst="rect">
            <a:avLst/>
          </a:prstGeom>
        </p:spPr>
        <p:txBody>
          <a:bodyPr vert="horz" wrap="square" lIns="92985" tIns="46493" rIns="92985" bIns="46493" numCol="1" anchor="b" anchorCtr="0" compatLnSpc="1">
            <a:prstTxWarp prst="textNoShape">
              <a:avLst/>
            </a:prstTxWarp>
          </a:bodyPr>
          <a:lstStyle>
            <a:lvl1pPr algn="r" eaLnBrk="1" hangingPunct="1">
              <a:defRPr sz="1200" i="0"/>
            </a:lvl1pPr>
          </a:lstStyle>
          <a:p>
            <a:pPr>
              <a:defRPr/>
            </a:pPr>
            <a:fld id="{BCCC28C5-EA9C-404F-B67B-4638D28154AE}" type="slidenum">
              <a:rPr lang="fr-FR" altLang="en-US"/>
              <a:pPr>
                <a:defRPr/>
              </a:pPr>
              <a:t>‹N°›</a:t>
            </a:fld>
            <a:endParaRPr lang="fr-FR"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a:lstStyle/>
          <a:p>
            <a:fld id="{389B2E45-489F-4DB6-97A5-04ABF748D8EE}" type="slidenum">
              <a:rPr lang="fr-FR" altLang="fr-FR" smtClean="0">
                <a:solidFill>
                  <a:srgbClr val="000000"/>
                </a:solidFill>
                <a:latin typeface="Arial" pitchFamily="34" charset="0"/>
              </a:rPr>
              <a:pPr/>
              <a:t>1</a:t>
            </a:fld>
            <a:endParaRPr lang="fr-FR" altLang="fr-FR" smtClean="0">
              <a:solidFill>
                <a:srgbClr val="000000"/>
              </a:solidFill>
              <a:latin typeface="Arial" pitchFamily="34" charset="0"/>
            </a:endParaRPr>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t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5539"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6563"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7587"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8611"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9635"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0659"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1683"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2707"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3731"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4755"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57347"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5779"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6803"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77827"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808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altLang="fr-FR" smtClean="0"/>
          </a:p>
        </p:txBody>
      </p:sp>
      <p:sp>
        <p:nvSpPr>
          <p:cNvPr id="80900" name="Espace réservé du numéro de diapositive 3"/>
          <p:cNvSpPr>
            <a:spLocks noGrp="1"/>
          </p:cNvSpPr>
          <p:nvPr>
            <p:ph type="sldNum" sz="quarter" idx="5"/>
          </p:nvPr>
        </p:nvSpPr>
        <p:spPr bwMode="auto">
          <a:noFill/>
          <a:ln>
            <a:miter lim="800000"/>
            <a:headEnd/>
            <a:tailEnd/>
          </a:ln>
        </p:spPr>
        <p:txBody>
          <a:bodyPr/>
          <a:lstStyle/>
          <a:p>
            <a:fld id="{F2AF36C7-193F-4916-BED7-1857EBF3A0AF}" type="slidenum">
              <a:rPr lang="fr-FR" altLang="en-US" smtClean="0"/>
              <a:pPr/>
              <a:t>25</a:t>
            </a:fld>
            <a:endParaRPr lang="fr-FR"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54221CC-1D7A-CE4A-A5C2-0F4BB43B66B2}" type="slidenum">
              <a:rPr lang="fr-FR" smtClean="0"/>
              <a:pPr/>
              <a:t>29</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58371"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59395"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0419"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1443"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2467"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3491"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xfrm>
            <a:off x="866775" y="1014413"/>
            <a:ext cx="4872038" cy="3652837"/>
          </a:xfrm>
          <a:noFill/>
          <a:ln>
            <a:solidFill>
              <a:srgbClr val="000000"/>
            </a:solidFill>
            <a:miter lim="800000"/>
            <a:headEnd/>
            <a:tailEnd/>
          </a:ln>
        </p:spPr>
      </p:sp>
      <p:sp>
        <p:nvSpPr>
          <p:cNvPr id="64515" name="Rectangle 3"/>
          <p:cNvSpPr>
            <a:spLocks noGrp="1" noChangeArrowheads="1"/>
          </p:cNvSpPr>
          <p:nvPr>
            <p:ph type="body" idx="1"/>
          </p:nvPr>
        </p:nvSpPr>
        <p:spPr bwMode="auto">
          <a:xfrm>
            <a:off x="1022350" y="5021263"/>
            <a:ext cx="4568825" cy="4054475"/>
          </a:xfrm>
          <a:noFill/>
        </p:spPr>
        <p:txBody>
          <a:bodyPr wrap="none" numCol="1" anchor="ctr" anchorCtr="0" compatLnSpc="1">
            <a:prstTxWarp prst="textNoShape">
              <a:avLst/>
            </a:prstTxWarp>
          </a:bodyPr>
          <a:lstStyle/>
          <a:p>
            <a:pPr eaLnBrk="1" hangingPunct="1">
              <a:spcBef>
                <a:spcPct val="0"/>
              </a:spcBef>
            </a:pPr>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pPr>
              <a:defRPr/>
            </a:pPr>
            <a:fld id="{239DE1E3-8464-44E5-8D1C-70AA5A343076}" type="datetimeFigureOut">
              <a:rPr lang="fr-FR"/>
              <a:pPr>
                <a:defRPr/>
              </a:pPr>
              <a:t>28/01/2025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21EA387-F850-4E58-B75D-939965A7D14F}" type="slidenum">
              <a:rPr lang="fr-FR" altLang="en-US"/>
              <a:pPr>
                <a:defRPr/>
              </a:pPr>
              <a:t>‹N°›</a:t>
            </a:fld>
            <a:endParaRPr lang="fr-F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995129B4-E81B-427D-B26B-4F099CB17A4D}" type="datetimeFigureOut">
              <a:rPr lang="fr-FR"/>
              <a:pPr>
                <a:defRPr/>
              </a:pPr>
              <a:t>28/01/2025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3AF7B95-9D32-4C83-9106-BB449D1DBD17}" type="slidenum">
              <a:rPr lang="fr-FR" altLang="en-US"/>
              <a:pPr>
                <a:defRPr/>
              </a:pPr>
              <a:t>‹N°›</a:t>
            </a:fld>
            <a:endParaRPr lang="fr-F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2AC22645-1B9F-4088-98CC-592B579FA0BD}" type="datetimeFigureOut">
              <a:rPr lang="fr-FR"/>
              <a:pPr>
                <a:defRPr/>
              </a:pPr>
              <a:t>28/01/2025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96F94D8-2C3E-46DA-9155-29437FAF12C2}" type="slidenum">
              <a:rPr lang="fr-FR" altLang="en-US"/>
              <a:pPr>
                <a:defRPr/>
              </a:pPr>
              <a:t>‹N°›</a:t>
            </a:fld>
            <a:endParaRPr lang="fr-FR"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p:cNvSpPr>
            <a:spLocks noGrp="1"/>
          </p:cNvSpPr>
          <p:nvPr>
            <p:ph type="sldNum" sz="quarter" idx="14"/>
          </p:nvPr>
        </p:nvSpPr>
        <p:spPr/>
        <p:txBody>
          <a:bodyPr/>
          <a:lstStyle>
            <a:lvl1pPr defTabSz="457200">
              <a:defRPr/>
            </a:lvl1pPr>
          </a:lstStyle>
          <a:p>
            <a:fld id="{FD2F6560-3229-4E9A-B63A-B9016EDB8C10}" type="slidenum">
              <a:rPr lang="fr-FR" altLang="fr-FR"/>
              <a:pPr/>
              <a:t>‹N°›</a:t>
            </a:fld>
            <a:endParaRPr lang="fr-FR" altLang="fr-FR"/>
          </a:p>
        </p:txBody>
      </p:sp>
    </p:spTree>
    <p:extLst>
      <p:ext uri="{BB962C8B-B14F-4D97-AF65-F5344CB8AC3E}">
        <p14:creationId xmlns:p14="http://schemas.microsoft.com/office/powerpoint/2010/main" xmlns="" val="1570283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6"/>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fr-FR"/>
              <a:t>Cliquez pour modifier le style des sous-titres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23C2EFA4-83F8-454F-BF98-EBDC6CAA70D3}" type="slidenum">
              <a:rPr lang="fr-FR" altLang="fr-FR"/>
              <a:pPr>
                <a:defRPr/>
              </a:pPr>
              <a:t>‹N°›</a:t>
            </a:fld>
            <a:endParaRPr lang="fr-FR" alt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98E2E198-6E21-44F2-8427-7A3140C79EB9}" type="slidenum">
              <a:rPr lang="fr-FR" altLang="fr-FR"/>
              <a:pPr>
                <a:defRPr/>
              </a:pPr>
              <a:t>‹N°›</a:t>
            </a:fld>
            <a:endParaRPr lang="fr-FR" alt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435" y="4406901"/>
            <a:ext cx="7772400" cy="1362075"/>
          </a:xfrm>
        </p:spPr>
        <p:txBody>
          <a:bodyPr anchor="t"/>
          <a:lstStyle>
            <a:lvl1pPr algn="l">
              <a:defRPr sz="3692" b="1" cap="all"/>
            </a:lvl1pPr>
          </a:lstStyle>
          <a:p>
            <a:r>
              <a:rPr lang="fr-FR"/>
              <a:t>Cliquez pour modifier le style du titre</a:t>
            </a:r>
          </a:p>
        </p:txBody>
      </p:sp>
      <p:sp>
        <p:nvSpPr>
          <p:cNvPr id="3" name="Espace réservé du texte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11791C28-919D-4806-848C-E744BB14230F}" type="slidenum">
              <a:rPr lang="fr-FR" altLang="fr-FR"/>
              <a:pPr>
                <a:defRPr/>
              </a:pPr>
              <a:t>‹N°›</a:t>
            </a:fld>
            <a:endParaRPr lang="fr-FR" alt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39639863-A56B-4862-A948-65F7120A8993}" type="slidenum">
              <a:rPr lang="fr-FR" altLang="fr-FR"/>
              <a:pPr>
                <a:defRPr/>
              </a:pPr>
              <a:t>‹N°›</a:t>
            </a:fld>
            <a:endParaRPr lang="fr-FR" alt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fr-FR"/>
              <a:t>Cliquez pour modifier les styles du texte du masque</a:t>
            </a:r>
          </a:p>
        </p:txBody>
      </p:sp>
      <p:sp>
        <p:nvSpPr>
          <p:cNvPr id="6" name="Espace réservé du contenu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9565D3D6-57E7-4727-9C68-C5FC26C51CC3}" type="slidenum">
              <a:rPr lang="fr-FR" altLang="fr-FR"/>
              <a:pPr>
                <a:defRPr/>
              </a:pPr>
              <a:t>‹N°›</a:t>
            </a:fld>
            <a:endParaRPr lang="fr-FR" alt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37FE459F-577E-4FCE-860E-FDAC6DABEB26}" type="slidenum">
              <a:rPr lang="fr-FR" altLang="fr-FR"/>
              <a:pPr>
                <a:defRPr/>
              </a:pPr>
              <a:t>‹N°›</a:t>
            </a:fld>
            <a:endParaRPr lang="fr-FR" alt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94D5A999-2E6C-4AB5-A8E3-E7DDBDC65B9D}" type="slidenum">
              <a:rPr lang="fr-FR" altLang="fr-FR"/>
              <a:pPr>
                <a:defRPr/>
              </a:pPr>
              <a:t>‹N°›</a:t>
            </a:fld>
            <a:endParaRPr lang="fr-FR" alt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3FFEC9B6-6161-47CB-A1E8-FE718524645A}" type="datetimeFigureOut">
              <a:rPr lang="fr-FR"/>
              <a:pPr>
                <a:defRPr/>
              </a:pPr>
              <a:t>28/01/2025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6AE18FD-4041-4269-849E-6B9A66175374}" type="slidenum">
              <a:rPr lang="fr-FR" altLang="en-US"/>
              <a:pPr>
                <a:defRPr/>
              </a:pPr>
              <a:t>‹N°›</a:t>
            </a:fld>
            <a:endParaRPr lang="fr-FR"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435" cy="1162050"/>
          </a:xfrm>
        </p:spPr>
        <p:txBody>
          <a:bodyPr anchor="b"/>
          <a:lstStyle>
            <a:lvl1pPr algn="l">
              <a:defRPr sz="1846" b="1"/>
            </a:lvl1pPr>
          </a:lstStyle>
          <a:p>
            <a:r>
              <a:rPr lang="fr-FR"/>
              <a:t>Cliquez pour modifier le style du titre</a:t>
            </a:r>
          </a:p>
        </p:txBody>
      </p:sp>
      <p:sp>
        <p:nvSpPr>
          <p:cNvPr id="3" name="Espace réservé du contenu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FD5464B2-BF1B-41FE-9CD1-B3531C8E2FA9}" type="slidenum">
              <a:rPr lang="fr-FR" altLang="fr-FR"/>
              <a:pPr>
                <a:defRPr/>
              </a:pPr>
              <a:t>‹N°›</a:t>
            </a:fld>
            <a:endParaRPr lang="fr-FR" alt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166" y="4800600"/>
            <a:ext cx="5486400" cy="566738"/>
          </a:xfrm>
        </p:spPr>
        <p:txBody>
          <a:bodyPr anchor="b"/>
          <a:lstStyle>
            <a:lvl1pPr algn="l">
              <a:defRPr sz="1846" b="1"/>
            </a:lvl1pPr>
          </a:lstStyle>
          <a:p>
            <a:r>
              <a:rPr lang="fr-FR"/>
              <a:t>Cliquez pour modifier le style du titre</a:t>
            </a:r>
          </a:p>
        </p:txBody>
      </p:sp>
      <p:sp>
        <p:nvSpPr>
          <p:cNvPr id="3" name="Espace réservé pour une image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fr-FR" noProof="0"/>
          </a:p>
        </p:txBody>
      </p:sp>
      <p:sp>
        <p:nvSpPr>
          <p:cNvPr id="4" name="Espace réservé du texte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3236F178-7069-478F-B614-747237472871}" type="slidenum">
              <a:rPr lang="fr-FR" altLang="fr-FR"/>
              <a:pPr>
                <a:defRPr/>
              </a:pPr>
              <a:t>‹N°›</a:t>
            </a:fld>
            <a:endParaRPr lang="fr-FR" alt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C2FCCC22-C610-4DA0-B323-8CB84E1011FC}" type="slidenum">
              <a:rPr lang="fr-FR" altLang="fr-FR"/>
              <a:pPr>
                <a:defRPr/>
              </a:pPr>
              <a:t>‹N°›</a:t>
            </a:fld>
            <a:endParaRPr lang="fr-FR" alt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9"/>
            <a:ext cx="6031523"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A3E2D363-3093-42B5-AC91-4D704FECDCD2}" type="slidenum">
              <a:rPr lang="fr-FR" altLang="fr-FR"/>
              <a:pPr>
                <a:defRPr/>
              </a:pPr>
              <a:t>‹N°›</a:t>
            </a:fld>
            <a:endParaRPr lang="fr-FR" alt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pic>
        <p:nvPicPr>
          <p:cNvPr id="4" name="Image 9"/>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numéro de diapositive 4"/>
          <p:cNvSpPr>
            <a:spLocks noGrp="1"/>
          </p:cNvSpPr>
          <p:nvPr>
            <p:ph type="sldNum" sz="quarter" idx="14"/>
          </p:nvPr>
        </p:nvSpPr>
        <p:spPr/>
        <p:txBody>
          <a:bodyPr/>
          <a:lstStyle>
            <a:lvl1pPr>
              <a:defRPr/>
            </a:lvl1pPr>
          </a:lstStyle>
          <a:p>
            <a:pPr>
              <a:defRPr/>
            </a:pPr>
            <a:fld id="{C352C9F6-E64F-4573-B4C0-5EC04119C6AD}" type="slidenum">
              <a:rPr lang="fr-FR" altLang="fr-FR"/>
              <a:pPr>
                <a:defRPr/>
              </a:pPr>
              <a:t>‹N°›</a:t>
            </a:fld>
            <a:endParaRPr lang="fr-FR" alt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Page de contenu avec infographie">
    <p:bg>
      <p:bgPr>
        <a:solidFill>
          <a:srgbClr val="95BCE5"/>
        </a:solidFill>
        <a:effectLst/>
      </p:bgPr>
    </p:bg>
    <p:spTree>
      <p:nvGrpSpPr>
        <p:cNvPr id="1" name=""/>
        <p:cNvGrpSpPr/>
        <p:nvPr/>
      </p:nvGrpSpPr>
      <p:grpSpPr>
        <a:xfrm>
          <a:off x="0" y="0"/>
          <a:ext cx="0" cy="0"/>
          <a:chOff x="0" y="0"/>
          <a:chExt cx="0" cy="0"/>
        </a:xfrm>
      </p:grpSpPr>
      <p:pic>
        <p:nvPicPr>
          <p:cNvPr id="4" name="Image 9"/>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numéro de diapositive 5"/>
          <p:cNvSpPr>
            <a:spLocks noGrp="1"/>
          </p:cNvSpPr>
          <p:nvPr>
            <p:ph type="sldNum" sz="quarter" idx="10"/>
          </p:nvPr>
        </p:nvSpPr>
        <p:spPr/>
        <p:txBody>
          <a:bodyPr/>
          <a:lstStyle>
            <a:lvl1pPr>
              <a:defRPr/>
            </a:lvl1pPr>
          </a:lstStyle>
          <a:p>
            <a:pPr>
              <a:defRPr/>
            </a:pPr>
            <a:fld id="{DEFA3AA4-9261-483D-93FD-6AE6AF373B79}" type="slidenum">
              <a:rPr lang="fr-FR" altLang="fr-FR"/>
              <a:pPr>
                <a:defRPr/>
              </a:pPr>
              <a:t>‹N°›</a:t>
            </a:fld>
            <a:endParaRPr lang="fr-FR" alt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age de contenu texte">
    <p:spTree>
      <p:nvGrpSpPr>
        <p:cNvPr id="1" name=""/>
        <p:cNvGrpSpPr/>
        <p:nvPr/>
      </p:nvGrpSpPr>
      <p:grpSpPr>
        <a:xfrm>
          <a:off x="0" y="0"/>
          <a:ext cx="0" cy="0"/>
          <a:chOff x="0" y="0"/>
          <a:chExt cx="0" cy="0"/>
        </a:xfrm>
      </p:grpSpPr>
      <p:sp>
        <p:nvSpPr>
          <p:cNvPr id="4" name="ZoneTexte 3"/>
          <p:cNvSpPr txBox="1"/>
          <p:nvPr userDrawn="1"/>
        </p:nvSpPr>
        <p:spPr>
          <a:xfrm>
            <a:off x="0" y="0"/>
            <a:ext cx="9144000" cy="5730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Espace réservé du numéro de diapositive 4"/>
          <p:cNvSpPr>
            <a:spLocks noGrp="1"/>
          </p:cNvSpPr>
          <p:nvPr>
            <p:ph type="sldNum" sz="quarter" idx="14"/>
          </p:nvPr>
        </p:nvSpPr>
        <p:spPr/>
        <p:txBody>
          <a:bodyPr/>
          <a:lstStyle>
            <a:lvl1pPr>
              <a:defRPr/>
            </a:lvl1pPr>
          </a:lstStyle>
          <a:p>
            <a:pPr>
              <a:defRPr/>
            </a:pPr>
            <a:fld id="{0F2C53DC-A15C-48B2-B548-0B92F7FE1400}" type="slidenum">
              <a:rPr lang="fr-FR" altLang="fr-FR"/>
              <a:pPr>
                <a:defRPr/>
              </a:pPr>
              <a:t>‹N°›</a:t>
            </a:fld>
            <a:endParaRPr lang="fr-FR" alt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Page de contenu avec infographie">
    <p:bg>
      <p:bgPr>
        <a:solidFill>
          <a:srgbClr val="95BCE5"/>
        </a:solidFill>
        <a:effectLst/>
      </p:bgPr>
    </p:bg>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numéro de diapositive 5"/>
          <p:cNvSpPr>
            <a:spLocks noGrp="1"/>
          </p:cNvSpPr>
          <p:nvPr>
            <p:ph type="sldNum" sz="quarter" idx="10"/>
          </p:nvPr>
        </p:nvSpPr>
        <p:spPr/>
        <p:txBody>
          <a:bodyPr/>
          <a:lstStyle>
            <a:lvl1pPr>
              <a:defRPr/>
            </a:lvl1pPr>
          </a:lstStyle>
          <a:p>
            <a:pPr>
              <a:defRPr/>
            </a:pPr>
            <a:fld id="{9C537749-8677-4FCA-AF64-457D168B7698}" type="slidenum">
              <a:rPr lang="fr-FR" altLang="fr-FR"/>
              <a:pPr>
                <a:defRPr/>
              </a:pPr>
              <a:t>‹N°›</a:t>
            </a:fld>
            <a:endParaRPr lang="fr-FR" alt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page de contenu texte">
    <p:spTree>
      <p:nvGrpSpPr>
        <p:cNvPr id="1" name=""/>
        <p:cNvGrpSpPr/>
        <p:nvPr/>
      </p:nvGrpSpPr>
      <p:grpSpPr>
        <a:xfrm>
          <a:off x="0" y="0"/>
          <a:ext cx="0" cy="0"/>
          <a:chOff x="0" y="0"/>
          <a:chExt cx="0" cy="0"/>
        </a:xfrm>
      </p:grpSpPr>
      <p:sp>
        <p:nvSpPr>
          <p:cNvPr id="4" name="ZoneTexte 3"/>
          <p:cNvSpPr txBox="1"/>
          <p:nvPr userDrawn="1"/>
        </p:nvSpPr>
        <p:spPr>
          <a:xfrm>
            <a:off x="0" y="0"/>
            <a:ext cx="9144000" cy="5730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7" name="ZoneTexte 6"/>
          <p:cNvSpPr txBox="1">
            <a:spLocks noChangeArrowheads="1"/>
          </p:cNvSpPr>
          <p:nvPr userDrawn="1"/>
        </p:nvSpPr>
        <p:spPr bwMode="auto">
          <a:xfrm>
            <a:off x="2362200" y="0"/>
            <a:ext cx="6781800" cy="646113"/>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LE NOUVEAU LYCEE</a:t>
            </a:r>
          </a:p>
          <a:p>
            <a:pPr>
              <a:defRPr/>
            </a:pPr>
            <a:endParaRPr lang="fr-FR" altLang="fr-FR" dirty="0">
              <a:latin typeface="Arial Black" pitchFamily="34" charset="0"/>
            </a:endParaRPr>
          </a:p>
        </p:txBody>
      </p:sp>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numéro de diapositive 4"/>
          <p:cNvSpPr>
            <a:spLocks noGrp="1"/>
          </p:cNvSpPr>
          <p:nvPr>
            <p:ph type="sldNum" sz="quarter" idx="14"/>
          </p:nvPr>
        </p:nvSpPr>
        <p:spPr/>
        <p:txBody>
          <a:bodyPr/>
          <a:lstStyle>
            <a:lvl1pPr>
              <a:defRPr/>
            </a:lvl1pPr>
          </a:lstStyle>
          <a:p>
            <a:pPr>
              <a:defRPr/>
            </a:pPr>
            <a:fld id="{25694E65-C9DA-4B9C-B4B5-F8727A3880F9}" type="slidenum">
              <a:rPr lang="fr-FR" altLang="fr-FR"/>
              <a:pPr>
                <a:defRPr/>
              </a:pPr>
              <a:t>‹N°›</a:t>
            </a:fld>
            <a:endParaRPr lang="fr-FR" alt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2_Page de contenu avec infographie">
    <p:bg>
      <p:bgPr>
        <a:solidFill>
          <a:srgbClr val="95BCE5"/>
        </a:solidFill>
        <a:effectLst/>
      </p:bgPr>
    </p:bg>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6" name="ZoneTexte 5"/>
          <p:cNvSpPr txBox="1">
            <a:spLocks noChangeArrowheads="1"/>
          </p:cNvSpPr>
          <p:nvPr userDrawn="1"/>
        </p:nvSpPr>
        <p:spPr bwMode="auto">
          <a:xfrm>
            <a:off x="2362200" y="0"/>
            <a:ext cx="6781800" cy="646113"/>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LE NOUVEAU LYCEE</a:t>
            </a:r>
          </a:p>
          <a:p>
            <a:pPr>
              <a:defRPr/>
            </a:pPr>
            <a:endParaRPr lang="fr-FR" altLang="fr-FR" dirty="0">
              <a:latin typeface="Arial Black" pitchFamily="34" charset="0"/>
            </a:endParaRPr>
          </a:p>
        </p:txBody>
      </p:sp>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Espace réservé du numéro de diapositive 5"/>
          <p:cNvSpPr>
            <a:spLocks noGrp="1"/>
          </p:cNvSpPr>
          <p:nvPr>
            <p:ph type="sldNum" sz="quarter" idx="10"/>
          </p:nvPr>
        </p:nvSpPr>
        <p:spPr/>
        <p:txBody>
          <a:bodyPr/>
          <a:lstStyle>
            <a:lvl1pPr>
              <a:defRPr/>
            </a:lvl1pPr>
          </a:lstStyle>
          <a:p>
            <a:pPr>
              <a:defRPr/>
            </a:pPr>
            <a:fld id="{E73A5930-14B8-4153-A486-2CA5FE002D13}" type="slidenum">
              <a:rPr lang="fr-FR" altLang="fr-FR"/>
              <a:pPr>
                <a:defRPr/>
              </a:pPr>
              <a:t>‹N°›</a:t>
            </a:fld>
            <a:endParaRPr lang="fr-FR" alt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4F2781F9-E334-481E-A411-691C627DB4D3}" type="datetimeFigureOut">
              <a:rPr lang="fr-FR"/>
              <a:pPr>
                <a:defRPr/>
              </a:pPr>
              <a:t>28/01/2025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8CEC439-7ECA-4A48-9903-79E7C6B078FC}" type="slidenum">
              <a:rPr lang="fr-FR" altLang="en-US"/>
              <a:pPr>
                <a:defRPr/>
              </a:pPr>
              <a:t>‹N°›</a:t>
            </a:fld>
            <a:endParaRPr lang="fr-FR"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page de contenu texte">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solidFill>
        </p:spPr>
        <p:txBody>
          <a:bodyPr>
            <a:spAutoFit/>
          </a:bodyPr>
          <a:lstStyle/>
          <a:p>
            <a:pPr algn="r" fontAlgn="auto">
              <a:spcBef>
                <a:spcPts val="0"/>
              </a:spcBef>
              <a:spcAft>
                <a:spcPts val="0"/>
              </a:spcAft>
              <a:defRPr/>
            </a:pPr>
            <a:r>
              <a:rPr lang="fr-FR" cap="all" dirty="0">
                <a:solidFill>
                  <a:prstClr val="white"/>
                </a:solidFill>
                <a:latin typeface="Arial Black" panose="020B0A04020102020204" pitchFamily="34" charset="0"/>
                <a:cs typeface="+mn-cs"/>
              </a:rPr>
              <a:t>LA SECONDE GENERALE ET TECHNOLOGIQUE</a:t>
            </a: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Espace réservé du numéro de diapositive 4"/>
          <p:cNvSpPr>
            <a:spLocks noGrp="1"/>
          </p:cNvSpPr>
          <p:nvPr>
            <p:ph type="sldNum" sz="quarter" idx="14"/>
          </p:nvPr>
        </p:nvSpPr>
        <p:spPr/>
        <p:txBody>
          <a:bodyPr/>
          <a:lstStyle>
            <a:lvl1pPr>
              <a:defRPr/>
            </a:lvl1pPr>
          </a:lstStyle>
          <a:p>
            <a:pPr>
              <a:defRPr/>
            </a:pPr>
            <a:fld id="{8F23C272-0CBA-4BEA-A525-0C7A03E6BD2E}" type="slidenum">
              <a:rPr lang="fr-FR" altLang="fr-FR"/>
              <a:pPr>
                <a:defRPr/>
              </a:pPr>
              <a:t>‹N°›</a:t>
            </a:fld>
            <a:endParaRPr lang="fr-FR" alt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3_Page de contenu avec infographie">
    <p:bg>
      <p:bgPr>
        <a:solidFill>
          <a:srgbClr val="95BCE5"/>
        </a:solidFill>
        <a:effectLst/>
      </p:bgPr>
    </p:bg>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solidFill>
        </p:spPr>
        <p:txBody>
          <a:bodyPr>
            <a:spAutoFit/>
          </a:bodyPr>
          <a:lstStyle/>
          <a:p>
            <a:pPr algn="r" fontAlgn="auto">
              <a:spcBef>
                <a:spcPts val="0"/>
              </a:spcBef>
              <a:spcAft>
                <a:spcPts val="0"/>
              </a:spcAft>
              <a:defRPr/>
            </a:pPr>
            <a:r>
              <a:rPr lang="fr-FR" cap="all" dirty="0">
                <a:solidFill>
                  <a:prstClr val="white"/>
                </a:solidFill>
                <a:latin typeface="Arial Black" panose="020B0A04020102020204" pitchFamily="34" charset="0"/>
                <a:cs typeface="+mn-cs"/>
              </a:rPr>
              <a:t>LA SECONDE GENERALE ET TECHNOLOGIQUE</a:t>
            </a: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numéro de diapositive 5"/>
          <p:cNvSpPr>
            <a:spLocks noGrp="1"/>
          </p:cNvSpPr>
          <p:nvPr>
            <p:ph type="sldNum" sz="quarter" idx="10"/>
          </p:nvPr>
        </p:nvSpPr>
        <p:spPr/>
        <p:txBody>
          <a:bodyPr/>
          <a:lstStyle>
            <a:lvl1pPr>
              <a:defRPr/>
            </a:lvl1pPr>
          </a:lstStyle>
          <a:p>
            <a:pPr>
              <a:defRPr/>
            </a:pPr>
            <a:fld id="{9AF6B1ED-58B0-4A20-9F80-B41D81BAA569}" type="slidenum">
              <a:rPr lang="fr-FR" altLang="fr-FR"/>
              <a:pPr>
                <a:defRPr/>
              </a:pPr>
              <a:t>‹N°›</a:t>
            </a:fld>
            <a:endParaRPr lang="fr-FR" alt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page de contenu texte">
    <p:spTree>
      <p:nvGrpSpPr>
        <p:cNvPr id="1" name=""/>
        <p:cNvGrpSpPr/>
        <p:nvPr/>
      </p:nvGrpSpPr>
      <p:grpSpPr>
        <a:xfrm>
          <a:off x="0" y="0"/>
          <a:ext cx="0" cy="0"/>
          <a:chOff x="0" y="0"/>
          <a:chExt cx="0" cy="0"/>
        </a:xfrm>
      </p:grpSpPr>
      <p:sp>
        <p:nvSpPr>
          <p:cNvPr id="4" name="ZoneTexte 3"/>
          <p:cNvSpPr txBox="1"/>
          <p:nvPr userDrawn="1"/>
        </p:nvSpPr>
        <p:spPr>
          <a:xfrm>
            <a:off x="0" y="0"/>
            <a:ext cx="9144000" cy="573088"/>
          </a:xfrm>
          <a:prstGeom prst="rect">
            <a:avLst/>
          </a:prstGeom>
          <a:solidFill>
            <a:srgbClr val="95BCE5"/>
          </a:solidFill>
        </p:spPr>
        <p:txBody>
          <a:bodyPr>
            <a:spAutoFit/>
          </a:bodyPr>
          <a:lstStyle/>
          <a:p>
            <a:pPr algn="r" fontAlgn="auto">
              <a:spcBef>
                <a:spcPts val="0"/>
              </a:spcBef>
              <a:spcAft>
                <a:spcPts val="0"/>
              </a:spcAft>
              <a:defRPr/>
            </a:pPr>
            <a:endParaRPr lang="fr-FR" sz="1600"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7" name="ZoneTexte 6"/>
          <p:cNvSpPr txBox="1"/>
          <p:nvPr userDrawn="1"/>
        </p:nvSpPr>
        <p:spPr>
          <a:xfrm>
            <a:off x="0" y="0"/>
            <a:ext cx="9144000" cy="369888"/>
          </a:xfrm>
          <a:prstGeom prst="rect">
            <a:avLst/>
          </a:prstGeom>
          <a:solidFill>
            <a:srgbClr val="95BCE5">
              <a:alpha val="0"/>
            </a:srgbClr>
          </a:solidFill>
        </p:spPr>
        <p:txBody>
          <a:bodyPr>
            <a:spAutoFit/>
          </a:bodyPr>
          <a:lstStyle/>
          <a:p>
            <a:pPr algn="r" fontAlgn="auto">
              <a:spcBef>
                <a:spcPts val="0"/>
              </a:spcBef>
              <a:spcAft>
                <a:spcPts val="0"/>
              </a:spcAft>
              <a:defRPr/>
            </a:pPr>
            <a:r>
              <a:rPr lang="fr-FR" cap="all" dirty="0">
                <a:solidFill>
                  <a:prstClr val="white"/>
                </a:solidFill>
                <a:latin typeface="Arial Black" panose="020B0A04020102020204" pitchFamily="34" charset="0"/>
                <a:cs typeface="+mn-cs"/>
              </a:rPr>
              <a:t>LA VOIE GENERALE</a:t>
            </a:r>
          </a:p>
        </p:txBody>
      </p:sp>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numéro de diapositive 4"/>
          <p:cNvSpPr>
            <a:spLocks noGrp="1"/>
          </p:cNvSpPr>
          <p:nvPr>
            <p:ph type="sldNum" sz="quarter" idx="14"/>
          </p:nvPr>
        </p:nvSpPr>
        <p:spPr/>
        <p:txBody>
          <a:bodyPr/>
          <a:lstStyle>
            <a:lvl1pPr>
              <a:defRPr/>
            </a:lvl1pPr>
          </a:lstStyle>
          <a:p>
            <a:pPr>
              <a:defRPr/>
            </a:pPr>
            <a:fld id="{2A43AB6F-8589-455D-B33F-BDECCEBC712A}" type="slidenum">
              <a:rPr lang="fr-FR" altLang="fr-FR"/>
              <a:pPr>
                <a:defRPr/>
              </a:pPr>
              <a:t>‹N°›</a:t>
            </a:fld>
            <a:endParaRPr lang="fr-FR" alt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4_Page de contenu avec infographie">
    <p:bg>
      <p:bgPr>
        <a:solidFill>
          <a:srgbClr val="95BCE5"/>
        </a:solidFill>
        <a:effectLst/>
      </p:bgPr>
    </p:bg>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alpha val="0"/>
            </a:srgbClr>
          </a:solidFill>
        </p:spPr>
        <p:txBody>
          <a:bodyPr>
            <a:spAutoFit/>
          </a:bodyPr>
          <a:lstStyle/>
          <a:p>
            <a:pPr algn="r" fontAlgn="auto">
              <a:spcBef>
                <a:spcPts val="0"/>
              </a:spcBef>
              <a:spcAft>
                <a:spcPts val="0"/>
              </a:spcAft>
              <a:defRPr/>
            </a:pPr>
            <a:r>
              <a:rPr lang="fr-FR" cap="all" dirty="0">
                <a:solidFill>
                  <a:prstClr val="white"/>
                </a:solidFill>
                <a:latin typeface="Arial Black" panose="020B0A04020102020204" pitchFamily="34" charset="0"/>
                <a:cs typeface="+mn-cs"/>
              </a:rPr>
              <a:t>LA VOIE GENERALE</a:t>
            </a: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numéro de diapositive 5"/>
          <p:cNvSpPr>
            <a:spLocks noGrp="1"/>
          </p:cNvSpPr>
          <p:nvPr>
            <p:ph type="sldNum" sz="quarter" idx="10"/>
          </p:nvPr>
        </p:nvSpPr>
        <p:spPr/>
        <p:txBody>
          <a:bodyPr/>
          <a:lstStyle>
            <a:lvl1pPr>
              <a:defRPr/>
            </a:lvl1pPr>
          </a:lstStyle>
          <a:p>
            <a:pPr>
              <a:defRPr/>
            </a:pPr>
            <a:fld id="{F3FB1D6E-DB05-4543-A870-8079D453C0DC}" type="slidenum">
              <a:rPr lang="fr-FR" altLang="fr-FR"/>
              <a:pPr>
                <a:defRPr/>
              </a:pPr>
              <a:t>‹N°›</a:t>
            </a:fld>
            <a:endParaRPr lang="fr-FR" altLang="fr-F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page de contenu texte">
    <p:spTree>
      <p:nvGrpSpPr>
        <p:cNvPr id="1" name=""/>
        <p:cNvGrpSpPr/>
        <p:nvPr/>
      </p:nvGrpSpPr>
      <p:grpSpPr>
        <a:xfrm>
          <a:off x="0" y="0"/>
          <a:ext cx="0" cy="0"/>
          <a:chOff x="0" y="0"/>
          <a:chExt cx="0" cy="0"/>
        </a:xfrm>
      </p:grpSpPr>
      <p:sp>
        <p:nvSpPr>
          <p:cNvPr id="4" name="ZoneTexte 3"/>
          <p:cNvSpPr txBox="1"/>
          <p:nvPr userDrawn="1"/>
        </p:nvSpPr>
        <p:spPr>
          <a:xfrm>
            <a:off x="0" y="0"/>
            <a:ext cx="9144000" cy="5730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7" name="Rectangle 6"/>
          <p:cNvSpPr>
            <a:spLocks noChangeArrowheads="1"/>
          </p:cNvSpPr>
          <p:nvPr userDrawn="1"/>
        </p:nvSpPr>
        <p:spPr bwMode="auto">
          <a:xfrm>
            <a:off x="5586413" y="0"/>
            <a:ext cx="3557587" cy="369888"/>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LA VOIE TECHNOLOGIQUE</a:t>
            </a:r>
          </a:p>
        </p:txBody>
      </p:sp>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numéro de diapositive 4"/>
          <p:cNvSpPr>
            <a:spLocks noGrp="1"/>
          </p:cNvSpPr>
          <p:nvPr>
            <p:ph type="sldNum" sz="quarter" idx="14"/>
          </p:nvPr>
        </p:nvSpPr>
        <p:spPr/>
        <p:txBody>
          <a:bodyPr/>
          <a:lstStyle>
            <a:lvl1pPr>
              <a:defRPr/>
            </a:lvl1pPr>
          </a:lstStyle>
          <a:p>
            <a:pPr>
              <a:defRPr/>
            </a:pPr>
            <a:fld id="{6BEE4400-0A67-42CB-9951-AA19E4E85731}" type="slidenum">
              <a:rPr lang="fr-FR" altLang="fr-FR"/>
              <a:pPr>
                <a:defRPr/>
              </a:pPr>
              <a:t>‹N°›</a:t>
            </a:fld>
            <a:endParaRPr lang="fr-FR" alt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5_Page de contenu avec infographie">
    <p:bg>
      <p:bgPr>
        <a:solidFill>
          <a:srgbClr val="95BCE5"/>
        </a:solidFill>
        <a:effectLst/>
      </p:bgPr>
    </p:bg>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6" name="Rectangle 5"/>
          <p:cNvSpPr>
            <a:spLocks noChangeArrowheads="1"/>
          </p:cNvSpPr>
          <p:nvPr userDrawn="1"/>
        </p:nvSpPr>
        <p:spPr bwMode="auto">
          <a:xfrm>
            <a:off x="5586413" y="0"/>
            <a:ext cx="3557587" cy="369888"/>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LA VOIE TECHNOLOGIQUE</a:t>
            </a:r>
          </a:p>
        </p:txBody>
      </p:sp>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Espace réservé du numéro de diapositive 5"/>
          <p:cNvSpPr>
            <a:spLocks noGrp="1"/>
          </p:cNvSpPr>
          <p:nvPr>
            <p:ph type="sldNum" sz="quarter" idx="10"/>
          </p:nvPr>
        </p:nvSpPr>
        <p:spPr/>
        <p:txBody>
          <a:bodyPr/>
          <a:lstStyle>
            <a:lvl1pPr>
              <a:defRPr/>
            </a:lvl1pPr>
          </a:lstStyle>
          <a:p>
            <a:pPr>
              <a:defRPr/>
            </a:pPr>
            <a:fld id="{349A5E71-D563-4ECA-9077-621FBFDCD66B}" type="slidenum">
              <a:rPr lang="fr-FR" altLang="fr-FR"/>
              <a:pPr>
                <a:defRPr/>
              </a:pPr>
              <a:t>‹N°›</a:t>
            </a:fld>
            <a:endParaRPr lang="fr-FR" altLang="fr-F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page de contenu texte">
    <p:spTree>
      <p:nvGrpSpPr>
        <p:cNvPr id="1" name=""/>
        <p:cNvGrpSpPr/>
        <p:nvPr/>
      </p:nvGrpSpPr>
      <p:grpSpPr>
        <a:xfrm>
          <a:off x="0" y="0"/>
          <a:ext cx="0" cy="0"/>
          <a:chOff x="0" y="0"/>
          <a:chExt cx="0" cy="0"/>
        </a:xfrm>
      </p:grpSpPr>
      <p:sp>
        <p:nvSpPr>
          <p:cNvPr id="4" name="ZoneTexte 3"/>
          <p:cNvSpPr txBox="1"/>
          <p:nvPr userDrawn="1"/>
        </p:nvSpPr>
        <p:spPr>
          <a:xfrm>
            <a:off x="0" y="0"/>
            <a:ext cx="9144000" cy="5730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7" name="Rectangle 6"/>
          <p:cNvSpPr>
            <a:spLocks noChangeArrowheads="1"/>
          </p:cNvSpPr>
          <p:nvPr userDrawn="1"/>
        </p:nvSpPr>
        <p:spPr bwMode="auto">
          <a:xfrm>
            <a:off x="3594100" y="-36513"/>
            <a:ext cx="5549900" cy="369888"/>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LES EPREUVES DU BACCALAUREAT</a:t>
            </a:r>
          </a:p>
        </p:txBody>
      </p:sp>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numéro de diapositive 4"/>
          <p:cNvSpPr>
            <a:spLocks noGrp="1"/>
          </p:cNvSpPr>
          <p:nvPr>
            <p:ph type="sldNum" sz="quarter" idx="14"/>
          </p:nvPr>
        </p:nvSpPr>
        <p:spPr/>
        <p:txBody>
          <a:bodyPr/>
          <a:lstStyle>
            <a:lvl1pPr>
              <a:defRPr/>
            </a:lvl1pPr>
          </a:lstStyle>
          <a:p>
            <a:pPr>
              <a:defRPr/>
            </a:pPr>
            <a:fld id="{9E6C1F7D-EBE6-478A-ADB5-4EF28BA3F7C7}" type="slidenum">
              <a:rPr lang="fr-FR" altLang="fr-FR"/>
              <a:pPr>
                <a:defRPr/>
              </a:pPr>
              <a:t>‹N°›</a:t>
            </a:fld>
            <a:endParaRPr lang="fr-FR" altLang="fr-F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6_Page de contenu avec infographie">
    <p:bg>
      <p:bgPr>
        <a:solidFill>
          <a:srgbClr val="95BCE5"/>
        </a:solidFill>
        <a:effectLst/>
      </p:bgPr>
    </p:bg>
    <p:spTree>
      <p:nvGrpSpPr>
        <p:cNvPr id="1" name=""/>
        <p:cNvGrpSpPr/>
        <p:nvPr/>
      </p:nvGrpSpPr>
      <p:grpSpPr>
        <a:xfrm>
          <a:off x="0" y="0"/>
          <a:ext cx="0" cy="0"/>
          <a:chOff x="0" y="0"/>
          <a:chExt cx="0" cy="0"/>
        </a:xfrm>
      </p:grpSpPr>
      <p:sp>
        <p:nvSpPr>
          <p:cNvPr id="4" name="ZoneTexte 3"/>
          <p:cNvSpPr txBox="1"/>
          <p:nvPr userDrawn="1"/>
        </p:nvSpPr>
        <p:spPr>
          <a:xfrm>
            <a:off x="0" y="0"/>
            <a:ext cx="9144000" cy="3698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6" name="Rectangle 5"/>
          <p:cNvSpPr>
            <a:spLocks noChangeArrowheads="1"/>
          </p:cNvSpPr>
          <p:nvPr userDrawn="1"/>
        </p:nvSpPr>
        <p:spPr bwMode="auto">
          <a:xfrm>
            <a:off x="3771900" y="-36513"/>
            <a:ext cx="5372100" cy="369888"/>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LES EPREUVES DU BACCALAUREAT</a:t>
            </a:r>
          </a:p>
        </p:txBody>
      </p:sp>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
                <a:schemeClr val="bg1"/>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1"/>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1"/>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1"/>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Espace réservé du numéro de diapositive 5"/>
          <p:cNvSpPr>
            <a:spLocks noGrp="1"/>
          </p:cNvSpPr>
          <p:nvPr>
            <p:ph type="sldNum" sz="quarter" idx="10"/>
          </p:nvPr>
        </p:nvSpPr>
        <p:spPr/>
        <p:txBody>
          <a:bodyPr/>
          <a:lstStyle>
            <a:lvl1pPr>
              <a:defRPr/>
            </a:lvl1pPr>
          </a:lstStyle>
          <a:p>
            <a:pPr>
              <a:defRPr/>
            </a:pPr>
            <a:fld id="{581577FE-BD01-45E5-A60E-8D819FF756AF}" type="slidenum">
              <a:rPr lang="fr-FR" altLang="fr-FR"/>
              <a:pPr>
                <a:defRPr/>
              </a:pPr>
              <a:t>‹N°›</a:t>
            </a:fld>
            <a:endParaRPr lang="fr-FR" altLang="fr-F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_page de contenu texte_orientation seconde">
    <p:spTree>
      <p:nvGrpSpPr>
        <p:cNvPr id="1" name=""/>
        <p:cNvGrpSpPr/>
        <p:nvPr/>
      </p:nvGrpSpPr>
      <p:grpSpPr>
        <a:xfrm>
          <a:off x="0" y="0"/>
          <a:ext cx="0" cy="0"/>
          <a:chOff x="0" y="0"/>
          <a:chExt cx="0" cy="0"/>
        </a:xfrm>
      </p:grpSpPr>
      <p:sp>
        <p:nvSpPr>
          <p:cNvPr id="4" name="ZoneTexte 3"/>
          <p:cNvSpPr txBox="1"/>
          <p:nvPr userDrawn="1"/>
        </p:nvSpPr>
        <p:spPr>
          <a:xfrm>
            <a:off x="0" y="0"/>
            <a:ext cx="9144000" cy="573088"/>
          </a:xfrm>
          <a:prstGeom prst="rect">
            <a:avLst/>
          </a:prstGeom>
          <a:solidFill>
            <a:srgbClr val="95BCE5"/>
          </a:solidFill>
        </p:spPr>
        <p:txBody>
          <a:bodyPr>
            <a:spAutoFit/>
          </a:bodyPr>
          <a:lstStyle/>
          <a:p>
            <a:pPr algn="r" fontAlgn="auto">
              <a:spcBef>
                <a:spcPts val="0"/>
              </a:spcBef>
              <a:spcAft>
                <a:spcPts val="0"/>
              </a:spcAft>
              <a:defRPr/>
            </a:pPr>
            <a:endParaRPr lang="fr-FR" cap="all" dirty="0">
              <a:solidFill>
                <a:prstClr val="white"/>
              </a:solidFill>
              <a:latin typeface="Arial Black" panose="020B0A04020102020204" pitchFamily="34" charset="0"/>
              <a:cs typeface="+mn-cs"/>
            </a:endParaRP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7" name="Rectangle 6"/>
          <p:cNvSpPr>
            <a:spLocks noChangeArrowheads="1"/>
          </p:cNvSpPr>
          <p:nvPr userDrawn="1"/>
        </p:nvSpPr>
        <p:spPr bwMode="auto">
          <a:xfrm>
            <a:off x="3302000" y="-36513"/>
            <a:ext cx="5842000" cy="369888"/>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L’ORIENTATION EN CLASSE DE SECONDE</a:t>
            </a:r>
          </a:p>
        </p:txBody>
      </p:sp>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numéro de diapositive 4"/>
          <p:cNvSpPr>
            <a:spLocks noGrp="1"/>
          </p:cNvSpPr>
          <p:nvPr>
            <p:ph type="sldNum" sz="quarter" idx="14"/>
          </p:nvPr>
        </p:nvSpPr>
        <p:spPr/>
        <p:txBody>
          <a:bodyPr/>
          <a:lstStyle>
            <a:lvl1pPr>
              <a:defRPr/>
            </a:lvl1pPr>
          </a:lstStyle>
          <a:p>
            <a:pPr>
              <a:defRPr/>
            </a:pPr>
            <a:fld id="{E1602139-7B18-4BA5-80DF-D691CE5AC53F}" type="slidenum">
              <a:rPr lang="fr-FR" altLang="fr-FR"/>
              <a:pPr>
                <a:defRPr/>
              </a:pPr>
              <a:t>‹N°›</a:t>
            </a:fld>
            <a:endParaRPr lang="fr-FR" altLang="fr-F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age sommaire">
    <p:bg>
      <p:bgPr>
        <a:solidFill>
          <a:srgbClr val="95BCE5"/>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3302000" y="-36513"/>
            <a:ext cx="5842000" cy="369888"/>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r">
              <a:defRPr/>
            </a:pPr>
            <a:r>
              <a:rPr lang="fr-FR" altLang="fr-FR" dirty="0">
                <a:solidFill>
                  <a:schemeClr val="bg1"/>
                </a:solidFill>
                <a:latin typeface="Arial Black" pitchFamily="34" charset="0"/>
              </a:rPr>
              <a:t>L’ORIENTATION EN CLASSE DE SECONDE</a:t>
            </a:r>
          </a:p>
        </p:txBody>
      </p:sp>
      <p:pic>
        <p:nvPicPr>
          <p:cNvPr id="5" name="Image 10"/>
          <p:cNvPicPr>
            <a:picLocks noChangeAspect="1"/>
          </p:cNvPicPr>
          <p:nvPr userDrawn="1"/>
        </p:nvPicPr>
        <p:blipFill>
          <a:blip r:embed="rId2" cstate="print"/>
          <a:srcRect/>
          <a:stretch>
            <a:fillRect/>
          </a:stretch>
        </p:blipFill>
        <p:spPr bwMode="auto">
          <a:xfrm>
            <a:off x="922338" y="123825"/>
            <a:ext cx="939800" cy="447675"/>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a:t>Cliquez et modifiez le titre</a:t>
            </a:r>
          </a:p>
        </p:txBody>
      </p:sp>
      <p:sp>
        <p:nvSpPr>
          <p:cNvPr id="7" name="Espace réservé du texte 6"/>
          <p:cNvSpPr>
            <a:spLocks noGrp="1"/>
          </p:cNvSpPr>
          <p:nvPr>
            <p:ph type="body" sz="quarter" idx="13"/>
          </p:nvPr>
        </p:nvSpPr>
        <p:spPr>
          <a:xfrm>
            <a:off x="804863" y="1469378"/>
            <a:ext cx="7881937" cy="4397375"/>
          </a:xfrm>
        </p:spPr>
        <p:txBody>
          <a:bodyPr/>
          <a:lstStyle>
            <a:lvl1pPr>
              <a:buClr>
                <a:srgbClr val="EE7444"/>
              </a:buClr>
              <a:defRPr>
                <a:solidFill>
                  <a:srgbClr val="000000"/>
                </a:solidFill>
              </a:defRPr>
            </a:lvl1pPr>
          </a:lstStyle>
          <a:p>
            <a:pPr lvl="0"/>
            <a:r>
              <a:rPr lang="fr-FR"/>
              <a:t>Modifiez les styles du texte du masque</a:t>
            </a:r>
          </a:p>
        </p:txBody>
      </p:sp>
      <p:sp>
        <p:nvSpPr>
          <p:cNvPr id="6" name="Espace réservé du numéro de diapositive 5"/>
          <p:cNvSpPr>
            <a:spLocks noGrp="1"/>
          </p:cNvSpPr>
          <p:nvPr>
            <p:ph type="sldNum" sz="quarter" idx="14"/>
          </p:nvPr>
        </p:nvSpPr>
        <p:spPr/>
        <p:txBody>
          <a:bodyPr/>
          <a:lstStyle>
            <a:lvl1pPr>
              <a:defRPr/>
            </a:lvl1pPr>
          </a:lstStyle>
          <a:p>
            <a:pPr>
              <a:defRPr/>
            </a:pPr>
            <a:fld id="{0E7A1953-457A-424D-88D9-4CD72FC6ED3B}" type="slidenum">
              <a:rPr lang="fr-FR" altLang="fr-FR"/>
              <a:pPr>
                <a:defRPr/>
              </a:pPr>
              <a:t>‹N°›</a:t>
            </a:fld>
            <a:endParaRPr lang="fr-FR" alt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p:cNvSpPr>
            <a:spLocks noGrp="1"/>
          </p:cNvSpPr>
          <p:nvPr>
            <p:ph type="dt" sz="half" idx="10"/>
          </p:nvPr>
        </p:nvSpPr>
        <p:spPr/>
        <p:txBody>
          <a:bodyPr/>
          <a:lstStyle>
            <a:lvl1pPr>
              <a:defRPr/>
            </a:lvl1pPr>
          </a:lstStyle>
          <a:p>
            <a:pPr>
              <a:defRPr/>
            </a:pPr>
            <a:fld id="{5F5719F7-1248-48A7-BDDE-AF8C8EF34CA8}" type="datetimeFigureOut">
              <a:rPr lang="fr-FR"/>
              <a:pPr>
                <a:defRPr/>
              </a:pPr>
              <a:t>28/01/2025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FDF778F-EB09-47A1-829F-93B5576EBC08}" type="slidenum">
              <a:rPr lang="fr-FR" altLang="en-US"/>
              <a:pPr>
                <a:defRPr/>
              </a:pPr>
              <a:t>‹N°›</a:t>
            </a:fld>
            <a:endParaRPr lang="fr-FR"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p:spPr>
        <p:txBody>
          <a:bodyPr anchor="b"/>
          <a:lstStyle>
            <a:lvl1pPr algn="l">
              <a:defRPr sz="3000" b="0"/>
            </a:lvl1pPr>
          </a:lstStyle>
          <a:p>
            <a:r>
              <a:rPr lang="fr-FR" dirty="0"/>
              <a:t>Cliquez et modifiez le titre</a:t>
            </a:r>
          </a:p>
        </p:txBody>
      </p:sp>
      <p:sp>
        <p:nvSpPr>
          <p:cNvPr id="3" name="Espace réservé pour une image  2"/>
          <p:cNvSpPr>
            <a:spLocks noGrp="1"/>
          </p:cNvSpPr>
          <p:nvPr>
            <p:ph type="pic" idx="1"/>
          </p:nvPr>
        </p:nvSpPr>
        <p:spPr>
          <a:xfrm>
            <a:off x="677333" y="1494531"/>
            <a:ext cx="7923066" cy="323304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677333" y="5367338"/>
            <a:ext cx="792306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u numéro de diapositive 5"/>
          <p:cNvSpPr>
            <a:spLocks noGrp="1"/>
          </p:cNvSpPr>
          <p:nvPr>
            <p:ph type="sldNum" sz="quarter" idx="10"/>
          </p:nvPr>
        </p:nvSpPr>
        <p:spPr/>
        <p:txBody>
          <a:bodyPr/>
          <a:lstStyle>
            <a:lvl1pPr>
              <a:defRPr/>
            </a:lvl1pPr>
          </a:lstStyle>
          <a:p>
            <a:pPr>
              <a:defRPr/>
            </a:pPr>
            <a:fld id="{3E2A8232-7755-42CC-AAE7-8A5C04E568E9}" type="slidenum">
              <a:rPr lang="fr-FR" altLang="fr-FR"/>
              <a:pPr>
                <a:defRPr/>
              </a:pPr>
              <a:t>‹N°›</a:t>
            </a:fld>
            <a:endParaRPr lang="fr-FR" alt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8" name="Espace réservé du texte 7"/>
          <p:cNvSpPr>
            <a:spLocks noGrp="1"/>
          </p:cNvSpPr>
          <p:nvPr>
            <p:ph type="body" sz="quarter" idx="13"/>
          </p:nvPr>
        </p:nvSpPr>
        <p:spPr>
          <a:xfrm>
            <a:off x="3011069" y="5059680"/>
            <a:ext cx="5590006" cy="87598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dirty="0"/>
              <a:t>Cliquez pour modifier les styles du texte du masque</a:t>
            </a:r>
          </a:p>
        </p:txBody>
      </p:sp>
      <p:sp>
        <p:nvSpPr>
          <p:cNvPr id="10" name="Espace réservé du texte 9"/>
          <p:cNvSpPr>
            <a:spLocks noGrp="1"/>
          </p:cNvSpPr>
          <p:nvPr>
            <p:ph type="body" sz="quarter" idx="14"/>
          </p:nvPr>
        </p:nvSpPr>
        <p:spPr>
          <a:xfrm>
            <a:off x="3011069" y="3370130"/>
            <a:ext cx="5590006" cy="1156980"/>
          </a:xfrm>
        </p:spPr>
        <p:txBody>
          <a:bodyPr>
            <a:noAutofit/>
          </a:bodyPr>
          <a:lstStyle>
            <a:lvl1pPr marL="0" indent="0">
              <a:buFont typeface="Arial"/>
              <a:buNone/>
              <a:defRPr sz="2800"/>
            </a:lvl1pPr>
            <a:lvl2pPr marL="0" indent="0">
              <a:buNone/>
              <a:defRPr sz="3000"/>
            </a:lvl2pPr>
            <a:lvl3pPr marL="0" indent="0">
              <a:buNone/>
              <a:defRPr sz="3000"/>
            </a:lvl3pPr>
            <a:lvl4pPr marL="0" indent="0">
              <a:buNone/>
              <a:defRPr sz="3000"/>
            </a:lvl4pPr>
            <a:lvl5pPr marL="0" indent="0">
              <a:buNone/>
              <a:defRPr sz="3000"/>
            </a:lvl5pPr>
          </a:lstStyle>
          <a:p>
            <a:pPr lvl="0"/>
            <a:r>
              <a:rPr lang="fr-FR" dirty="0"/>
              <a:t>Cliquez pour modifier les styles du texte du masque</a:t>
            </a:r>
          </a:p>
        </p:txBody>
      </p:sp>
      <p:sp>
        <p:nvSpPr>
          <p:cNvPr id="5" name="Espace réservé du numéro de diapositive 4"/>
          <p:cNvSpPr>
            <a:spLocks noGrp="1"/>
          </p:cNvSpPr>
          <p:nvPr>
            <p:ph type="sldNum" sz="quarter" idx="15"/>
          </p:nvPr>
        </p:nvSpPr>
        <p:spPr>
          <a:xfrm>
            <a:off x="8250238" y="6391275"/>
            <a:ext cx="350837" cy="365125"/>
          </a:xfrm>
        </p:spPr>
        <p:txBody>
          <a:bodyPr/>
          <a:lstStyle>
            <a:lvl1pPr>
              <a:defRPr/>
            </a:lvl1pPr>
          </a:lstStyle>
          <a:p>
            <a:pPr>
              <a:defRPr/>
            </a:pPr>
            <a:fld id="{F8856973-1EF5-4660-878D-34A261E09F36}" type="slidenum">
              <a:rPr lang="fr-FR" altLang="fr-FR"/>
              <a:pPr>
                <a:defRPr/>
              </a:pPr>
              <a:t>‹N°›</a:t>
            </a:fld>
            <a:endParaRPr lang="fr-FR" alt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p:cNvSpPr>
            <a:spLocks noGrp="1"/>
          </p:cNvSpPr>
          <p:nvPr>
            <p:ph type="dt" sz="half" idx="10"/>
          </p:nvPr>
        </p:nvSpPr>
        <p:spPr/>
        <p:txBody>
          <a:bodyPr/>
          <a:lstStyle>
            <a:lvl1pPr>
              <a:defRPr/>
            </a:lvl1pPr>
          </a:lstStyle>
          <a:p>
            <a:pPr>
              <a:defRPr/>
            </a:pPr>
            <a:fld id="{A73DBD28-4E1F-45F0-ACDF-1446F48387E5}" type="datetimeFigureOut">
              <a:rPr lang="fr-FR"/>
              <a:pPr>
                <a:defRPr/>
              </a:pPr>
              <a:t>28/01/2025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E8DFECD3-BF05-4FB9-90D2-987FA1E3FE34}" type="slidenum">
              <a:rPr lang="fr-FR" altLang="en-US"/>
              <a:pPr>
                <a:defRPr/>
              </a:pPr>
              <a:t>‹N°›</a:t>
            </a:fld>
            <a:endParaRPr lang="fr-F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3"/>
          <p:cNvSpPr>
            <a:spLocks noGrp="1"/>
          </p:cNvSpPr>
          <p:nvPr>
            <p:ph type="dt" sz="half" idx="10"/>
          </p:nvPr>
        </p:nvSpPr>
        <p:spPr/>
        <p:txBody>
          <a:bodyPr/>
          <a:lstStyle>
            <a:lvl1pPr>
              <a:defRPr/>
            </a:lvl1pPr>
          </a:lstStyle>
          <a:p>
            <a:pPr>
              <a:defRPr/>
            </a:pPr>
            <a:fld id="{33ADA4C2-BEE7-4CAE-A790-64040CD27285}" type="datetimeFigureOut">
              <a:rPr lang="fr-FR"/>
              <a:pPr>
                <a:defRPr/>
              </a:pPr>
              <a:t>28/01/2025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BB38EFB2-3A74-44D1-84D6-05B5C37CB1AF}" type="slidenum">
              <a:rPr lang="fr-FR" altLang="en-US"/>
              <a:pPr>
                <a:defRPr/>
              </a:pPr>
              <a:t>‹N°›</a:t>
            </a:fld>
            <a:endParaRPr lang="fr-F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AC2EEC66-79E0-47FF-AE3D-041529551D47}" type="datetimeFigureOut">
              <a:rPr lang="fr-FR"/>
              <a:pPr>
                <a:defRPr/>
              </a:pPr>
              <a:t>28/01/2025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2B7A199-31C4-4192-AD11-6EDB87492803}" type="slidenum">
              <a:rPr lang="fr-FR" altLang="en-US"/>
              <a:pPr>
                <a:defRPr/>
              </a:pPr>
              <a:t>‹N°›</a:t>
            </a:fld>
            <a:endParaRPr lang="fr-F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EE7C75A-D378-47E8-98BD-151F8312A48A}" type="datetimeFigureOut">
              <a:rPr lang="fr-FR"/>
              <a:pPr>
                <a:defRPr/>
              </a:pPr>
              <a:t>28/01/2025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8195E09-14FC-4E5E-8318-3FDA2B185B3D}" type="slidenum">
              <a:rPr lang="fr-FR" altLang="en-US"/>
              <a:pPr>
                <a:defRPr/>
              </a:pPr>
              <a:t>‹N°›</a:t>
            </a:fld>
            <a:endParaRPr lang="fr-F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CA2B74D-2891-4E5F-A616-2C996003382B}" type="datetimeFigureOut">
              <a:rPr lang="fr-FR"/>
              <a:pPr>
                <a:defRPr/>
              </a:pPr>
              <a:t>28/01/2025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B9044D7-EFA7-4487-B804-C94FDB577279}" type="slidenum">
              <a:rPr lang="fr-FR" altLang="en-US"/>
              <a:pPr>
                <a:defRPr/>
              </a:pPr>
              <a:t>‹N°›</a:t>
            </a:fld>
            <a:endParaRPr lang="fr-F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image" Target="../media/image2.jpeg"/><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image" Target="../media/image1.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theme" Target="../theme/theme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i="0">
                <a:solidFill>
                  <a:schemeClr val="tx1">
                    <a:tint val="75000"/>
                  </a:schemeClr>
                </a:solidFill>
                <a:latin typeface="+mn-lt"/>
                <a:cs typeface="+mn-cs"/>
              </a:defRPr>
            </a:lvl1pPr>
          </a:lstStyle>
          <a:p>
            <a:pPr>
              <a:defRPr/>
            </a:pPr>
            <a:fld id="{08D8F491-9AA0-433A-8AF7-3241645DA8CD}" type="datetimeFigureOut">
              <a:rPr lang="fr-FR"/>
              <a:pPr>
                <a:defRPr/>
              </a:pPr>
              <a:t>28/01/2025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i="0">
                <a:solidFill>
                  <a:schemeClr val="tx1">
                    <a:tint val="75000"/>
                  </a:scheme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i="0">
                <a:solidFill>
                  <a:srgbClr val="898989"/>
                </a:solidFill>
              </a:defRPr>
            </a:lvl1pPr>
          </a:lstStyle>
          <a:p>
            <a:pPr>
              <a:defRPr/>
            </a:pPr>
            <a:fld id="{016C9B89-6451-43AB-9954-E34AE0D73122}" type="slidenum">
              <a:rPr lang="fr-FR" altLang="en-US"/>
              <a:pPr>
                <a:defRPr/>
              </a:pPr>
              <a:t>‹N°›</a:t>
            </a:fld>
            <a:endParaRPr lang="fr-FR" altLang="en-US"/>
          </a:p>
        </p:txBody>
      </p:sp>
    </p:spTree>
  </p:cSld>
  <p:clrMap bg1="lt1" tx1="dk1" bg2="lt2" tx2="dk2" accent1="accent1" accent2="accent2" accent3="accent3" accent4="accent4" accent5="accent5" accent6="accent6" hlink="hlink" folHlink="folHlink"/>
  <p:sldLayoutIdLst>
    <p:sldLayoutId id="2147485569" r:id="rId1"/>
    <p:sldLayoutId id="2147485570" r:id="rId2"/>
    <p:sldLayoutId id="2147485571" r:id="rId3"/>
    <p:sldLayoutId id="2147485572" r:id="rId4"/>
    <p:sldLayoutId id="2147485573" r:id="rId5"/>
    <p:sldLayoutId id="2147485574" r:id="rId6"/>
    <p:sldLayoutId id="2147485575" r:id="rId7"/>
    <p:sldLayoutId id="2147485576" r:id="rId8"/>
    <p:sldLayoutId id="2147485577" r:id="rId9"/>
    <p:sldLayoutId id="2147485578" r:id="rId10"/>
    <p:sldLayoutId id="2147485579" r:id="rId11"/>
    <p:sldLayoutId id="214748561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92">
                <a:latin typeface="Arial" charset="0"/>
                <a:cs typeface="Arial" charset="0"/>
              </a:defRPr>
            </a:lvl1pPr>
          </a:lstStyle>
          <a:p>
            <a:pPr>
              <a:defRPr/>
            </a:pPr>
            <a:endParaRPr 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92">
                <a:latin typeface="Arial" charset="0"/>
                <a:cs typeface="Arial" charset="0"/>
              </a:defRPr>
            </a:lvl1pPr>
          </a:lstStyle>
          <a:p>
            <a:pPr>
              <a:defRPr/>
            </a:pPr>
            <a:endParaRPr lang="fr-F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B290FD07-8F3A-4656-BF71-54AC1ED198D5}"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5580" r:id="rId1"/>
    <p:sldLayoutId id="2147485581" r:id="rId2"/>
    <p:sldLayoutId id="2147485582" r:id="rId3"/>
    <p:sldLayoutId id="2147485583" r:id="rId4"/>
    <p:sldLayoutId id="2147485584" r:id="rId5"/>
    <p:sldLayoutId id="2147485585" r:id="rId6"/>
    <p:sldLayoutId id="2147485586" r:id="rId7"/>
    <p:sldLayoutId id="2147485587" r:id="rId8"/>
    <p:sldLayoutId id="2147485588" r:id="rId9"/>
    <p:sldLayoutId id="2147485589" r:id="rId10"/>
    <p:sldLayoutId id="2147485590" r:id="rId11"/>
  </p:sldLayoutIdLst>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cs typeface="Arial" charset="0"/>
        </a:defRPr>
      </a:lvl2pPr>
      <a:lvl3pPr algn="ctr" rtl="0" eaLnBrk="0" fontAlgn="base" hangingPunct="0">
        <a:spcBef>
          <a:spcPct val="0"/>
        </a:spcBef>
        <a:spcAft>
          <a:spcPct val="0"/>
        </a:spcAft>
        <a:defRPr sz="4000">
          <a:solidFill>
            <a:schemeClr val="tx2"/>
          </a:solidFill>
          <a:latin typeface="Arial" charset="0"/>
          <a:cs typeface="Arial" charset="0"/>
        </a:defRPr>
      </a:lvl3pPr>
      <a:lvl4pPr algn="ctr" rtl="0" eaLnBrk="0" fontAlgn="base" hangingPunct="0">
        <a:spcBef>
          <a:spcPct val="0"/>
        </a:spcBef>
        <a:spcAft>
          <a:spcPct val="0"/>
        </a:spcAft>
        <a:defRPr sz="4000">
          <a:solidFill>
            <a:schemeClr val="tx2"/>
          </a:solidFill>
          <a:latin typeface="Arial" charset="0"/>
          <a:cs typeface="Arial" charset="0"/>
        </a:defRPr>
      </a:lvl4pPr>
      <a:lvl5pPr algn="ctr" rtl="0" eaLnBrk="0" fontAlgn="base" hangingPunct="0">
        <a:spcBef>
          <a:spcPct val="0"/>
        </a:spcBef>
        <a:spcAft>
          <a:spcPct val="0"/>
        </a:spcAft>
        <a:defRPr sz="4000">
          <a:solidFill>
            <a:schemeClr val="tx2"/>
          </a:solidFill>
          <a:latin typeface="Arial" charset="0"/>
          <a:cs typeface="Arial" charset="0"/>
        </a:defRPr>
      </a:lvl5pPr>
      <a:lvl6pPr marL="422041" algn="ctr" rtl="0" fontAlgn="base">
        <a:spcBef>
          <a:spcPct val="0"/>
        </a:spcBef>
        <a:spcAft>
          <a:spcPct val="0"/>
        </a:spcAft>
        <a:defRPr sz="4062">
          <a:solidFill>
            <a:schemeClr val="tx2"/>
          </a:solidFill>
          <a:latin typeface="Arial" charset="0"/>
          <a:cs typeface="Arial" charset="0"/>
        </a:defRPr>
      </a:lvl6pPr>
      <a:lvl7pPr marL="844083" algn="ctr" rtl="0" fontAlgn="base">
        <a:spcBef>
          <a:spcPct val="0"/>
        </a:spcBef>
        <a:spcAft>
          <a:spcPct val="0"/>
        </a:spcAft>
        <a:defRPr sz="4062">
          <a:solidFill>
            <a:schemeClr val="tx2"/>
          </a:solidFill>
          <a:latin typeface="Arial" charset="0"/>
          <a:cs typeface="Arial" charset="0"/>
        </a:defRPr>
      </a:lvl7pPr>
      <a:lvl8pPr marL="1266124" algn="ctr" rtl="0" fontAlgn="base">
        <a:spcBef>
          <a:spcPct val="0"/>
        </a:spcBef>
        <a:spcAft>
          <a:spcPct val="0"/>
        </a:spcAft>
        <a:defRPr sz="4062">
          <a:solidFill>
            <a:schemeClr val="tx2"/>
          </a:solidFill>
          <a:latin typeface="Arial" charset="0"/>
          <a:cs typeface="Arial" charset="0"/>
        </a:defRPr>
      </a:lvl8pPr>
      <a:lvl9pPr marL="1688165" algn="ctr" rtl="0" fontAlgn="base">
        <a:spcBef>
          <a:spcPct val="0"/>
        </a:spcBef>
        <a:spcAft>
          <a:spcPct val="0"/>
        </a:spcAft>
        <a:defRPr sz="4062">
          <a:solidFill>
            <a:schemeClr val="tx2"/>
          </a:solidFill>
          <a:latin typeface="Arial" charset="0"/>
          <a:cs typeface="Arial" charset="0"/>
        </a:defRPr>
      </a:lvl9pPr>
    </p:titleStyle>
    <p:bodyStyle>
      <a:lvl1pPr marL="315913" indent="-315913" algn="l" rtl="0" eaLnBrk="0" fontAlgn="base" hangingPunct="0">
        <a:spcBef>
          <a:spcPct val="20000"/>
        </a:spcBef>
        <a:spcAft>
          <a:spcPct val="0"/>
        </a:spcAft>
        <a:buChar char="•"/>
        <a:defRPr sz="2900">
          <a:solidFill>
            <a:schemeClr val="tx1"/>
          </a:solidFill>
          <a:latin typeface="+mn-lt"/>
          <a:ea typeface="+mn-ea"/>
          <a:cs typeface="+mn-cs"/>
        </a:defRPr>
      </a:lvl1pPr>
      <a:lvl2pPr marL="685800" indent="-263525" algn="l" rtl="0" eaLnBrk="0" fontAlgn="base" hangingPunct="0">
        <a:spcBef>
          <a:spcPct val="20000"/>
        </a:spcBef>
        <a:spcAft>
          <a:spcPct val="0"/>
        </a:spcAft>
        <a:buChar char="–"/>
        <a:defRPr sz="2500">
          <a:solidFill>
            <a:schemeClr val="tx1"/>
          </a:solidFill>
          <a:latin typeface="+mn-lt"/>
          <a:cs typeface="+mn-cs"/>
        </a:defRPr>
      </a:lvl2pPr>
      <a:lvl3pPr marL="1054100" indent="-209550" algn="l" rtl="0" eaLnBrk="0" fontAlgn="base" hangingPunct="0">
        <a:spcBef>
          <a:spcPct val="20000"/>
        </a:spcBef>
        <a:spcAft>
          <a:spcPct val="0"/>
        </a:spcAft>
        <a:buChar char="•"/>
        <a:defRPr sz="2200">
          <a:solidFill>
            <a:schemeClr val="tx1"/>
          </a:solidFill>
          <a:latin typeface="+mn-lt"/>
          <a:cs typeface="+mn-cs"/>
        </a:defRPr>
      </a:lvl3pPr>
      <a:lvl4pPr marL="1476375" indent="-209550" algn="l" rtl="0" eaLnBrk="0" fontAlgn="base" hangingPunct="0">
        <a:spcBef>
          <a:spcPct val="20000"/>
        </a:spcBef>
        <a:spcAft>
          <a:spcPct val="0"/>
        </a:spcAft>
        <a:buChar char="–"/>
        <a:defRPr>
          <a:solidFill>
            <a:schemeClr val="tx1"/>
          </a:solidFill>
          <a:latin typeface="+mn-lt"/>
          <a:cs typeface="+mn-cs"/>
        </a:defRPr>
      </a:lvl4pPr>
      <a:lvl5pPr marL="1898650" indent="-209550" algn="l" rtl="0" eaLnBrk="0" fontAlgn="base" hangingPunct="0">
        <a:spcBef>
          <a:spcPct val="20000"/>
        </a:spcBef>
        <a:spcAft>
          <a:spcPct val="0"/>
        </a:spcAft>
        <a:buChar char="»"/>
        <a:defRPr>
          <a:solidFill>
            <a:schemeClr val="tx1"/>
          </a:solidFill>
          <a:latin typeface="+mn-lt"/>
          <a:cs typeface="+mn-cs"/>
        </a:defRPr>
      </a:lvl5pPr>
      <a:lvl6pPr marL="2321227" indent="-211021" algn="l" rtl="0" fontAlgn="base">
        <a:spcBef>
          <a:spcPct val="20000"/>
        </a:spcBef>
        <a:spcAft>
          <a:spcPct val="0"/>
        </a:spcAft>
        <a:buChar char="»"/>
        <a:defRPr sz="1846">
          <a:solidFill>
            <a:schemeClr val="tx1"/>
          </a:solidFill>
          <a:latin typeface="+mn-lt"/>
          <a:cs typeface="+mn-cs"/>
        </a:defRPr>
      </a:lvl6pPr>
      <a:lvl7pPr marL="2743269" indent="-211021" algn="l" rtl="0" fontAlgn="base">
        <a:spcBef>
          <a:spcPct val="20000"/>
        </a:spcBef>
        <a:spcAft>
          <a:spcPct val="0"/>
        </a:spcAft>
        <a:buChar char="»"/>
        <a:defRPr sz="1846">
          <a:solidFill>
            <a:schemeClr val="tx1"/>
          </a:solidFill>
          <a:latin typeface="+mn-lt"/>
          <a:cs typeface="+mn-cs"/>
        </a:defRPr>
      </a:lvl7pPr>
      <a:lvl8pPr marL="3165310" indent="-211021" algn="l" rtl="0" fontAlgn="base">
        <a:spcBef>
          <a:spcPct val="20000"/>
        </a:spcBef>
        <a:spcAft>
          <a:spcPct val="0"/>
        </a:spcAft>
        <a:buChar char="»"/>
        <a:defRPr sz="1846">
          <a:solidFill>
            <a:schemeClr val="tx1"/>
          </a:solidFill>
          <a:latin typeface="+mn-lt"/>
          <a:cs typeface="+mn-cs"/>
        </a:defRPr>
      </a:lvl8pPr>
      <a:lvl9pPr marL="3587351" indent="-211021" algn="l" rtl="0" fontAlgn="base">
        <a:spcBef>
          <a:spcPct val="20000"/>
        </a:spcBef>
        <a:spcAft>
          <a:spcPct val="0"/>
        </a:spcAft>
        <a:buChar char="»"/>
        <a:defRPr sz="1846">
          <a:solidFill>
            <a:schemeClr val="tx1"/>
          </a:solidFill>
          <a:latin typeface="+mn-lt"/>
          <a:cs typeface="+mn-cs"/>
        </a:defRPr>
      </a:lvl9pPr>
    </p:bodyStyle>
    <p:otherStyle>
      <a:defPPr>
        <a:defRPr lang="fr-FR"/>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93750" y="354013"/>
            <a:ext cx="7881938" cy="1285875"/>
          </a:xfrm>
          <a:prstGeom prst="rect">
            <a:avLst/>
          </a:prstGeom>
        </p:spPr>
        <p:txBody>
          <a:bodyPr vert="horz" lIns="91440" tIns="45720" rIns="91440" bIns="45720" rtlCol="0" anchor="ctr">
            <a:normAutofit/>
          </a:bodyPr>
          <a:lstStyle/>
          <a:p>
            <a:r>
              <a:rPr lang="fr-FR" dirty="0"/>
              <a:t>Cliquez et modifiez le titre</a:t>
            </a:r>
          </a:p>
        </p:txBody>
      </p:sp>
      <p:sp>
        <p:nvSpPr>
          <p:cNvPr id="3075" name="Espace réservé du texte 2"/>
          <p:cNvSpPr>
            <a:spLocks noGrp="1"/>
          </p:cNvSpPr>
          <p:nvPr>
            <p:ph type="body" idx="1"/>
          </p:nvPr>
        </p:nvSpPr>
        <p:spPr bwMode="auto">
          <a:xfrm>
            <a:off x="804863" y="1476375"/>
            <a:ext cx="788193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 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6" name="Espace réservé du numéro de diapositive 5"/>
          <p:cNvSpPr>
            <a:spLocks noGrp="1"/>
          </p:cNvSpPr>
          <p:nvPr>
            <p:ph type="sldNum" sz="quarter" idx="4"/>
          </p:nvPr>
        </p:nvSpPr>
        <p:spPr>
          <a:xfrm>
            <a:off x="8150225" y="6391275"/>
            <a:ext cx="450850" cy="365125"/>
          </a:xfrm>
          <a:prstGeom prst="rect">
            <a:avLst/>
          </a:prstGeom>
        </p:spPr>
        <p:txBody>
          <a:bodyPr vert="horz" wrap="square" lIns="91440" tIns="45720" rIns="91440" bIns="45720" numCol="1" anchor="ctr" anchorCtr="0" compatLnSpc="1">
            <a:prstTxWarp prst="textNoShape">
              <a:avLst/>
            </a:prstTxWarp>
          </a:bodyPr>
          <a:lstStyle>
            <a:lvl1pPr algn="r">
              <a:defRPr sz="900" b="1">
                <a:solidFill>
                  <a:srgbClr val="404040"/>
                </a:solidFill>
                <a:latin typeface="Arial" pitchFamily="34" charset="0"/>
              </a:defRPr>
            </a:lvl1pPr>
          </a:lstStyle>
          <a:p>
            <a:pPr>
              <a:defRPr/>
            </a:pPr>
            <a:fld id="{6C4E1B27-E333-467A-8155-514A226A6F36}" type="slidenum">
              <a:rPr lang="fr-FR" altLang="fr-FR"/>
              <a:pPr>
                <a:defRPr/>
              </a:pPr>
              <a:t>‹N°›</a:t>
            </a:fld>
            <a:endParaRPr lang="fr-FR" altLang="fr-FR"/>
          </a:p>
        </p:txBody>
      </p:sp>
      <p:sp>
        <p:nvSpPr>
          <p:cNvPr id="14" name="Espace réservé du pied de page 4"/>
          <p:cNvSpPr txBox="1">
            <a:spLocks/>
          </p:cNvSpPr>
          <p:nvPr/>
        </p:nvSpPr>
        <p:spPr>
          <a:xfrm>
            <a:off x="2368550" y="6146800"/>
            <a:ext cx="3544888" cy="676275"/>
          </a:xfrm>
          <a:prstGeom prst="rect">
            <a:avLst/>
          </a:prstGeom>
        </p:spPr>
        <p:txBody>
          <a:bodyPr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320"/>
              </a:lnSpc>
              <a:defRPr/>
            </a:pPr>
            <a:endParaRPr lang="fr-FR" sz="900" dirty="0">
              <a:solidFill>
                <a:prstClr val="black">
                  <a:lumMod val="75000"/>
                  <a:lumOff val="25000"/>
                </a:prstClr>
              </a:solidFill>
              <a:latin typeface="Arial" charset="0"/>
              <a:ea typeface="Arial" charset="0"/>
              <a:cs typeface="Arial" charset="0"/>
            </a:endParaRPr>
          </a:p>
          <a:p>
            <a:pPr>
              <a:lnSpc>
                <a:spcPts val="1320"/>
              </a:lnSpc>
              <a:defRPr/>
            </a:pPr>
            <a:r>
              <a:rPr lang="fr-FR" sz="900" dirty="0">
                <a:solidFill>
                  <a:prstClr val="black">
                    <a:lumMod val="75000"/>
                    <a:lumOff val="25000"/>
                  </a:prstClr>
                </a:solidFill>
                <a:latin typeface="Arial" charset="0"/>
                <a:ea typeface="Arial" charset="0"/>
                <a:cs typeface="Arial" charset="0"/>
              </a:rPr>
              <a:t>BACCALAUREAT 2021</a:t>
            </a:r>
          </a:p>
        </p:txBody>
      </p:sp>
      <p:sp>
        <p:nvSpPr>
          <p:cNvPr id="15" name="Espace réservé du pied de page 4"/>
          <p:cNvSpPr txBox="1">
            <a:spLocks/>
          </p:cNvSpPr>
          <p:nvPr/>
        </p:nvSpPr>
        <p:spPr>
          <a:xfrm>
            <a:off x="6989763" y="6391275"/>
            <a:ext cx="1160462" cy="365125"/>
          </a:xfrm>
          <a:prstGeom prst="rect">
            <a:avLst/>
          </a:prstGeom>
        </p:spPr>
        <p:txBody>
          <a:bodyPr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endParaRPr lang="fr-FR" dirty="0">
              <a:solidFill>
                <a:srgbClr val="1B8ED9"/>
              </a:solidFill>
            </a:endParaRPr>
          </a:p>
          <a:p>
            <a:pPr>
              <a:lnSpc>
                <a:spcPts val="1320"/>
              </a:lnSpc>
              <a:defRPr/>
            </a:pPr>
            <a:endParaRPr lang="fr-FR" sz="900" dirty="0">
              <a:solidFill>
                <a:prstClr val="black">
                  <a:lumMod val="75000"/>
                  <a:lumOff val="25000"/>
                </a:prstClr>
              </a:solidFill>
              <a:latin typeface="Arial" charset="0"/>
              <a:ea typeface="Arial" charset="0"/>
              <a:cs typeface="Arial" charset="0"/>
            </a:endParaRPr>
          </a:p>
          <a:p>
            <a:pPr>
              <a:defRPr/>
            </a:pPr>
            <a:endParaRPr lang="fr-FR" dirty="0">
              <a:solidFill>
                <a:prstClr val="black">
                  <a:tint val="75000"/>
                </a:prstClr>
              </a:solidFill>
            </a:endParaRPr>
          </a:p>
        </p:txBody>
      </p:sp>
      <p:pic>
        <p:nvPicPr>
          <p:cNvPr id="3079" name="Image 8"/>
          <p:cNvPicPr>
            <a:picLocks noChangeAspect="1"/>
          </p:cNvPicPr>
          <p:nvPr/>
        </p:nvPicPr>
        <p:blipFill>
          <a:blip r:embed="rId20" cstate="print"/>
          <a:srcRect/>
          <a:stretch>
            <a:fillRect/>
          </a:stretch>
        </p:blipFill>
        <p:spPr bwMode="auto">
          <a:xfrm>
            <a:off x="5811838" y="6249988"/>
            <a:ext cx="1219200" cy="506412"/>
          </a:xfrm>
          <a:prstGeom prst="rect">
            <a:avLst/>
          </a:prstGeom>
          <a:noFill/>
          <a:ln w="9525">
            <a:noFill/>
            <a:miter lim="800000"/>
            <a:headEnd/>
            <a:tailEnd/>
          </a:ln>
        </p:spPr>
      </p:pic>
      <p:sp>
        <p:nvSpPr>
          <p:cNvPr id="1033" name="ZoneTexte 3"/>
          <p:cNvSpPr txBox="1">
            <a:spLocks noChangeArrowheads="1"/>
          </p:cNvSpPr>
          <p:nvPr/>
        </p:nvSpPr>
        <p:spPr bwMode="auto">
          <a:xfrm>
            <a:off x="804863" y="0"/>
            <a:ext cx="7881937" cy="369888"/>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endParaRPr lang="fr-FR" altLang="fr-FR" b="1">
              <a:solidFill>
                <a:srgbClr val="005E8B"/>
              </a:solidFill>
            </a:endParaRPr>
          </a:p>
        </p:txBody>
      </p:sp>
      <p:pic>
        <p:nvPicPr>
          <p:cNvPr id="3081" name="Picture 10"/>
          <p:cNvPicPr>
            <a:picLocks noChangeAspect="1" noChangeArrowheads="1"/>
          </p:cNvPicPr>
          <p:nvPr userDrawn="1"/>
        </p:nvPicPr>
        <p:blipFill>
          <a:blip r:embed="rId21" cstate="print"/>
          <a:srcRect/>
          <a:stretch>
            <a:fillRect/>
          </a:stretch>
        </p:blipFill>
        <p:spPr bwMode="auto">
          <a:xfrm>
            <a:off x="576263" y="6284913"/>
            <a:ext cx="1341437" cy="409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593" r:id="rId1"/>
    <p:sldLayoutId id="2147485594" r:id="rId2"/>
    <p:sldLayoutId id="2147485595" r:id="rId3"/>
    <p:sldLayoutId id="2147485596" r:id="rId4"/>
    <p:sldLayoutId id="2147485597" r:id="rId5"/>
    <p:sldLayoutId id="2147485598" r:id="rId6"/>
    <p:sldLayoutId id="2147485599" r:id="rId7"/>
    <p:sldLayoutId id="2147485600" r:id="rId8"/>
    <p:sldLayoutId id="2147485601" r:id="rId9"/>
    <p:sldLayoutId id="2147485602" r:id="rId10"/>
    <p:sldLayoutId id="2147485603" r:id="rId11"/>
    <p:sldLayoutId id="2147485604" r:id="rId12"/>
    <p:sldLayoutId id="2147485605" r:id="rId13"/>
    <p:sldLayoutId id="2147485606" r:id="rId14"/>
    <p:sldLayoutId id="2147485607" r:id="rId15"/>
    <p:sldLayoutId id="2147485608" r:id="rId16"/>
    <p:sldLayoutId id="2147485591" r:id="rId17"/>
    <p:sldLayoutId id="2147485609" r:id="rId18"/>
  </p:sldLayoutIdLst>
  <p:hf hdr="0"/>
  <p:txStyles>
    <p:titleStyle>
      <a:lvl1pPr algn="l" defTabSz="457200" rtl="0" eaLnBrk="0" fontAlgn="base" hangingPunct="0">
        <a:spcBef>
          <a:spcPct val="0"/>
        </a:spcBef>
        <a:spcAft>
          <a:spcPct val="0"/>
        </a:spcAft>
        <a:defRPr sz="2500" b="1" kern="1200" cap="all">
          <a:solidFill>
            <a:schemeClr val="tx1"/>
          </a:solidFill>
          <a:latin typeface="Arial Black" panose="020B0A04020102020204" pitchFamily="34" charset="0"/>
          <a:ea typeface="Arial Black" panose="020B0A04020102020204" pitchFamily="34" charset="0"/>
          <a:cs typeface="Arial Black" panose="020B0A04020102020204" pitchFamily="34" charset="0"/>
        </a:defRPr>
      </a:lvl1pPr>
      <a:lvl2pPr algn="l" defTabSz="457200" rtl="0" eaLnBrk="0" fontAlgn="base" hangingPunct="0">
        <a:spcBef>
          <a:spcPct val="0"/>
        </a:spcBef>
        <a:spcAft>
          <a:spcPct val="0"/>
        </a:spcAft>
        <a:defRPr sz="2500" b="1">
          <a:solidFill>
            <a:schemeClr val="tx1"/>
          </a:solidFill>
          <a:latin typeface="Arial Black" pitchFamily="34" charset="0"/>
          <a:ea typeface="Arial Black" pitchFamily="34" charset="0"/>
          <a:cs typeface="Arial Black" pitchFamily="34" charset="0"/>
        </a:defRPr>
      </a:lvl2pPr>
      <a:lvl3pPr algn="l" defTabSz="457200" rtl="0" eaLnBrk="0" fontAlgn="base" hangingPunct="0">
        <a:spcBef>
          <a:spcPct val="0"/>
        </a:spcBef>
        <a:spcAft>
          <a:spcPct val="0"/>
        </a:spcAft>
        <a:defRPr sz="2500" b="1">
          <a:solidFill>
            <a:schemeClr val="tx1"/>
          </a:solidFill>
          <a:latin typeface="Arial Black" pitchFamily="34" charset="0"/>
          <a:ea typeface="Arial Black" pitchFamily="34" charset="0"/>
          <a:cs typeface="Arial Black" pitchFamily="34" charset="0"/>
        </a:defRPr>
      </a:lvl3pPr>
      <a:lvl4pPr algn="l" defTabSz="457200" rtl="0" eaLnBrk="0" fontAlgn="base" hangingPunct="0">
        <a:spcBef>
          <a:spcPct val="0"/>
        </a:spcBef>
        <a:spcAft>
          <a:spcPct val="0"/>
        </a:spcAft>
        <a:defRPr sz="2500" b="1">
          <a:solidFill>
            <a:schemeClr val="tx1"/>
          </a:solidFill>
          <a:latin typeface="Arial Black" pitchFamily="34" charset="0"/>
          <a:ea typeface="Arial Black" pitchFamily="34" charset="0"/>
          <a:cs typeface="Arial Black" pitchFamily="34" charset="0"/>
        </a:defRPr>
      </a:lvl4pPr>
      <a:lvl5pPr algn="l" defTabSz="457200" rtl="0" eaLnBrk="0" fontAlgn="base" hangingPunct="0">
        <a:spcBef>
          <a:spcPct val="0"/>
        </a:spcBef>
        <a:spcAft>
          <a:spcPct val="0"/>
        </a:spcAft>
        <a:defRPr sz="2500" b="1">
          <a:solidFill>
            <a:schemeClr val="tx1"/>
          </a:solidFill>
          <a:latin typeface="Arial Black" pitchFamily="34" charset="0"/>
          <a:ea typeface="Arial Black" pitchFamily="34" charset="0"/>
          <a:cs typeface="Arial Black" pitchFamily="34" charset="0"/>
        </a:defRPr>
      </a:lvl5pPr>
      <a:lvl6pPr marL="457200" algn="l" defTabSz="457200" rtl="0" fontAlgn="base">
        <a:spcBef>
          <a:spcPct val="0"/>
        </a:spcBef>
        <a:spcAft>
          <a:spcPct val="0"/>
        </a:spcAft>
        <a:defRPr sz="2500" b="1">
          <a:solidFill>
            <a:schemeClr val="tx1"/>
          </a:solidFill>
          <a:latin typeface="Arial Black" pitchFamily="34" charset="0"/>
          <a:ea typeface="Arial Black" pitchFamily="34" charset="0"/>
          <a:cs typeface="Arial Black" pitchFamily="34" charset="0"/>
        </a:defRPr>
      </a:lvl6pPr>
      <a:lvl7pPr marL="914400" algn="l" defTabSz="457200" rtl="0" fontAlgn="base">
        <a:spcBef>
          <a:spcPct val="0"/>
        </a:spcBef>
        <a:spcAft>
          <a:spcPct val="0"/>
        </a:spcAft>
        <a:defRPr sz="2500" b="1">
          <a:solidFill>
            <a:schemeClr val="tx1"/>
          </a:solidFill>
          <a:latin typeface="Arial Black" pitchFamily="34" charset="0"/>
          <a:ea typeface="Arial Black" pitchFamily="34" charset="0"/>
          <a:cs typeface="Arial Black" pitchFamily="34" charset="0"/>
        </a:defRPr>
      </a:lvl7pPr>
      <a:lvl8pPr marL="1371600" algn="l" defTabSz="457200" rtl="0" fontAlgn="base">
        <a:spcBef>
          <a:spcPct val="0"/>
        </a:spcBef>
        <a:spcAft>
          <a:spcPct val="0"/>
        </a:spcAft>
        <a:defRPr sz="2500" b="1">
          <a:solidFill>
            <a:schemeClr val="tx1"/>
          </a:solidFill>
          <a:latin typeface="Arial Black" pitchFamily="34" charset="0"/>
          <a:ea typeface="Arial Black" pitchFamily="34" charset="0"/>
          <a:cs typeface="Arial Black" pitchFamily="34" charset="0"/>
        </a:defRPr>
      </a:lvl8pPr>
      <a:lvl9pPr marL="1828800" algn="l" defTabSz="457200" rtl="0" fontAlgn="base">
        <a:spcBef>
          <a:spcPct val="0"/>
        </a:spcBef>
        <a:spcAft>
          <a:spcPct val="0"/>
        </a:spcAft>
        <a:defRPr sz="2500" b="1">
          <a:solidFill>
            <a:schemeClr val="tx1"/>
          </a:solidFill>
          <a:latin typeface="Arial Black" pitchFamily="34" charset="0"/>
          <a:ea typeface="Arial Black" pitchFamily="34" charset="0"/>
          <a:cs typeface="Arial Black" pitchFamily="34" charset="0"/>
        </a:defRPr>
      </a:lvl9pPr>
    </p:titleStyle>
    <p:bodyStyle>
      <a:lvl1pPr marL="177800" indent="-177800" algn="l" defTabSz="457200" rtl="0" eaLnBrk="0" fontAlgn="base" hangingPunct="0">
        <a:spcBef>
          <a:spcPct val="20000"/>
        </a:spcBef>
        <a:spcAft>
          <a:spcPct val="0"/>
        </a:spcAft>
        <a:buClr>
          <a:schemeClr val="bg2"/>
        </a:buClr>
        <a:buSzPct val="100000"/>
        <a:buFont typeface="Arial" pitchFamily="34" charset="0"/>
        <a:buChar char="■"/>
        <a:defRPr kern="1200">
          <a:solidFill>
            <a:schemeClr val="tx1"/>
          </a:solidFill>
          <a:latin typeface="Arial" panose="020B0604020202020204" pitchFamily="34" charset="0"/>
          <a:ea typeface="Roboto" panose="02000000000000000000" pitchFamily="2" charset="0"/>
          <a:cs typeface="Arial" panose="020B0604020202020204" pitchFamily="34" charset="0"/>
        </a:defRPr>
      </a:lvl1pPr>
      <a:lvl2pPr marL="627063" indent="-169863" algn="l" defTabSz="457200" rtl="0" eaLnBrk="0" fontAlgn="base" hangingPunct="0">
        <a:spcBef>
          <a:spcPct val="20000"/>
        </a:spcBef>
        <a:spcAft>
          <a:spcPct val="0"/>
        </a:spcAft>
        <a:buClr>
          <a:schemeClr val="bg2"/>
        </a:buClr>
        <a:buFont typeface="Arial Italic"/>
        <a:buChar char="■"/>
        <a:defRPr sz="1300" kern="1200">
          <a:solidFill>
            <a:schemeClr val="tx1"/>
          </a:solidFill>
          <a:latin typeface="Arial" panose="020B0604020202020204" pitchFamily="34" charset="0"/>
          <a:ea typeface="Roboto" panose="02000000000000000000" pitchFamily="2" charset="0"/>
          <a:cs typeface="Arial" panose="020B0604020202020204" pitchFamily="34" charset="0"/>
        </a:defRPr>
      </a:lvl2pPr>
      <a:lvl3pPr marL="627063" algn="l" defTabSz="457200" rtl="0" eaLnBrk="0" fontAlgn="base" hangingPunct="0">
        <a:spcBef>
          <a:spcPct val="20000"/>
        </a:spcBef>
        <a:spcAft>
          <a:spcPct val="0"/>
        </a:spcAft>
        <a:buFont typeface="Arial" pitchFamily="34" charset="0"/>
        <a:defRPr sz="1300" kern="1200">
          <a:solidFill>
            <a:schemeClr val="tx1"/>
          </a:solidFill>
          <a:latin typeface="Arial" panose="020B0604020202020204" pitchFamily="34" charset="0"/>
          <a:ea typeface="Roboto" panose="02000000000000000000" pitchFamily="2" charset="0"/>
          <a:cs typeface="Arial" panose="020B0604020202020204" pitchFamily="34" charset="0"/>
        </a:defRPr>
      </a:lvl3pPr>
      <a:lvl4pPr marL="627063" indent="177800" algn="l" defTabSz="457200" rtl="0" eaLnBrk="0" fontAlgn="base" hangingPunct="0">
        <a:spcBef>
          <a:spcPct val="20000"/>
        </a:spcBef>
        <a:spcAft>
          <a:spcPct val="0"/>
        </a:spcAft>
        <a:buClr>
          <a:schemeClr val="bg2"/>
        </a:buClr>
        <a:buFont typeface="Arial" pitchFamily="34" charset="0"/>
        <a:buChar char="–"/>
        <a:defRPr sz="1100" kern="1200">
          <a:solidFill>
            <a:schemeClr val="tx1"/>
          </a:solidFill>
          <a:latin typeface="Arial" panose="020B0604020202020204" pitchFamily="34" charset="0"/>
          <a:ea typeface="Roboto" panose="02000000000000000000" pitchFamily="2" charset="0"/>
          <a:cs typeface="Arial" panose="020B0604020202020204" pitchFamily="34" charset="0"/>
        </a:defRPr>
      </a:lvl4pPr>
      <a:lvl5pPr marL="806450" algn="l" defTabSz="457200" rtl="0" eaLnBrk="0" fontAlgn="base" hangingPunct="0">
        <a:spcBef>
          <a:spcPct val="20000"/>
        </a:spcBef>
        <a:spcAft>
          <a:spcPct val="0"/>
        </a:spcAft>
        <a:buFont typeface="Arial" pitchFamily="34" charset="0"/>
        <a:defRPr sz="1100" kern="1200">
          <a:solidFill>
            <a:schemeClr val="tx1"/>
          </a:solidFill>
          <a:latin typeface="Arial" panose="020B0604020202020204" pitchFamily="34" charset="0"/>
          <a:ea typeface="Roboto" panose="02000000000000000000" pitchFamily="2" charset="0"/>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s://lycee-avenirs.onisep.fr/" TargetMode="External"/><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education.gouv.fr/reussir-au-lycee/quels-sont-les-enseignements-de-specialite-au-lycee-comment-les-choisir-324419"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0" y="0"/>
            <a:ext cx="9144000" cy="6858000"/>
          </a:xfrm>
          <a:prstGeom prst="rect">
            <a:avLst/>
          </a:prstGeom>
          <a:solidFill>
            <a:srgbClr val="FFD700"/>
          </a:solidFill>
          <a:ln>
            <a:noFill/>
          </a:ln>
        </p:spPr>
        <p:txBody>
          <a:bodyPr wrap="none" anchor="ct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844083" eaLnBrk="1" hangingPunct="1">
              <a:spcBef>
                <a:spcPct val="0"/>
              </a:spcBef>
              <a:buFontTx/>
              <a:buNone/>
              <a:defRPr/>
            </a:pPr>
            <a:endParaRPr lang="fr-FR" altLang="fr-FR" sz="1662" i="0">
              <a:solidFill>
                <a:srgbClr val="000000"/>
              </a:solidFill>
            </a:endParaRPr>
          </a:p>
        </p:txBody>
      </p:sp>
      <p:sp>
        <p:nvSpPr>
          <p:cNvPr id="3075" name="AutoShape 5"/>
          <p:cNvSpPr>
            <a:spLocks noChangeArrowheads="1"/>
          </p:cNvSpPr>
          <p:nvPr/>
        </p:nvSpPr>
        <p:spPr bwMode="auto">
          <a:xfrm>
            <a:off x="250825" y="188913"/>
            <a:ext cx="8642350" cy="6408737"/>
          </a:xfrm>
          <a:prstGeom prst="roundRect">
            <a:avLst>
              <a:gd name="adj" fmla="val 3884"/>
            </a:avLst>
          </a:prstGeom>
          <a:solidFill>
            <a:schemeClr val="bg1"/>
          </a:solidFill>
          <a:ln>
            <a:noFill/>
          </a:ln>
        </p:spPr>
        <p:txBody>
          <a:bodyPr wrap="none" anchor="ct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844083" eaLnBrk="1" hangingPunct="1">
              <a:spcBef>
                <a:spcPct val="0"/>
              </a:spcBef>
              <a:buFontTx/>
              <a:buNone/>
              <a:defRPr/>
            </a:pPr>
            <a:endParaRPr lang="fr-FR" altLang="fr-FR" sz="1662" i="0" dirty="0">
              <a:solidFill>
                <a:srgbClr val="000000"/>
              </a:solidFill>
            </a:endParaRPr>
          </a:p>
        </p:txBody>
      </p:sp>
      <p:sp>
        <p:nvSpPr>
          <p:cNvPr id="22532" name="WordArt 10"/>
          <p:cNvSpPr>
            <a:spLocks noChangeArrowheads="1" noChangeShapeType="1" noTextEdit="1"/>
          </p:cNvSpPr>
          <p:nvPr/>
        </p:nvSpPr>
        <p:spPr bwMode="auto">
          <a:xfrm>
            <a:off x="1076325" y="2165350"/>
            <a:ext cx="3322638" cy="787400"/>
          </a:xfrm>
          <a:prstGeom prst="rect">
            <a:avLst/>
          </a:prstGeom>
        </p:spPr>
        <p:txBody>
          <a:bodyPr wrap="none" fromWordArt="1">
            <a:prstTxWarp prst="textPlain">
              <a:avLst>
                <a:gd name="adj" fmla="val 50000"/>
              </a:avLst>
            </a:prstTxWarp>
          </a:bodyPr>
          <a:lstStyle/>
          <a:p>
            <a:pPr algn="ctr"/>
            <a:r>
              <a:rPr lang="fr-FR" sz="3323" kern="10">
                <a:ln w="9525">
                  <a:noFill/>
                  <a:round/>
                  <a:headEnd/>
                  <a:tailEnd/>
                </a:ln>
                <a:solidFill>
                  <a:srgbClr val="000000"/>
                </a:solidFill>
                <a:latin typeface="Impact"/>
              </a:rPr>
              <a:t>APRÈS LA</a:t>
            </a:r>
          </a:p>
        </p:txBody>
      </p:sp>
      <p:sp>
        <p:nvSpPr>
          <p:cNvPr id="22533" name="WordArt 11"/>
          <p:cNvSpPr>
            <a:spLocks noChangeArrowheads="1" noChangeShapeType="1" noTextEdit="1"/>
          </p:cNvSpPr>
          <p:nvPr/>
        </p:nvSpPr>
        <p:spPr bwMode="auto">
          <a:xfrm>
            <a:off x="4556125" y="2165350"/>
            <a:ext cx="3854450" cy="776288"/>
          </a:xfrm>
          <a:prstGeom prst="rect">
            <a:avLst/>
          </a:prstGeom>
        </p:spPr>
        <p:txBody>
          <a:bodyPr wrap="none" fromWordArt="1">
            <a:prstTxWarp prst="textPlain">
              <a:avLst>
                <a:gd name="adj" fmla="val 50000"/>
              </a:avLst>
            </a:prstTxWarp>
          </a:bodyPr>
          <a:lstStyle/>
          <a:p>
            <a:pPr algn="ctr"/>
            <a:r>
              <a:rPr lang="fr-FR" sz="3323" kern="10">
                <a:ln w="9525">
                  <a:noFill/>
                  <a:round/>
                  <a:headEnd/>
                  <a:tailEnd/>
                </a:ln>
                <a:solidFill>
                  <a:srgbClr val="003366"/>
                </a:solidFill>
                <a:latin typeface="Impact"/>
              </a:rPr>
              <a:t>seconde</a:t>
            </a:r>
          </a:p>
        </p:txBody>
      </p:sp>
      <p:sp>
        <p:nvSpPr>
          <p:cNvPr id="3078" name="Text Box 18"/>
          <p:cNvSpPr txBox="1">
            <a:spLocks noChangeArrowheads="1"/>
          </p:cNvSpPr>
          <p:nvPr/>
        </p:nvSpPr>
        <p:spPr bwMode="auto">
          <a:xfrm>
            <a:off x="6659563" y="1073150"/>
            <a:ext cx="1585690" cy="433196"/>
          </a:xfrm>
          <a:prstGeom prst="rect">
            <a:avLst/>
          </a:prstGeom>
          <a:noFill/>
          <a:ln>
            <a:noFill/>
          </a:ln>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844083">
              <a:spcBef>
                <a:spcPct val="0"/>
              </a:spcBef>
              <a:buFontTx/>
              <a:buNone/>
              <a:defRPr/>
            </a:pPr>
            <a:r>
              <a:rPr lang="fr-FR" altLang="fr-FR" sz="2215" b="1" i="0" dirty="0" smtClean="0">
                <a:solidFill>
                  <a:srgbClr val="CC0000"/>
                </a:solidFill>
                <a:latin typeface="Century Gothic" pitchFamily="34" charset="0"/>
              </a:rPr>
              <a:t>2024/2025</a:t>
            </a:r>
            <a:endParaRPr lang="fr-FR" altLang="fr-FR" sz="2215" b="1" i="0" dirty="0">
              <a:solidFill>
                <a:srgbClr val="CC0000"/>
              </a:solidFill>
              <a:latin typeface="Times New Roman" pitchFamily="18" charset="0"/>
            </a:endParaRPr>
          </a:p>
        </p:txBody>
      </p:sp>
      <p:pic>
        <p:nvPicPr>
          <p:cNvPr id="22535" name="Picture 20"/>
          <p:cNvPicPr>
            <a:picLocks noChangeAspect="1" noChangeArrowheads="1"/>
          </p:cNvPicPr>
          <p:nvPr/>
        </p:nvPicPr>
        <p:blipFill>
          <a:blip r:embed="rId3" cstate="print"/>
          <a:srcRect/>
          <a:stretch>
            <a:fillRect/>
          </a:stretch>
        </p:blipFill>
        <p:spPr bwMode="auto">
          <a:xfrm flipH="1">
            <a:off x="477838" y="3398838"/>
            <a:ext cx="2674937" cy="2713037"/>
          </a:xfrm>
          <a:prstGeom prst="rect">
            <a:avLst/>
          </a:prstGeom>
          <a:noFill/>
          <a:ln w="9525">
            <a:noFill/>
            <a:miter lim="800000"/>
            <a:headEnd/>
            <a:tailEnd/>
          </a:ln>
        </p:spPr>
      </p:pic>
      <p:sp>
        <p:nvSpPr>
          <p:cNvPr id="3080" name="AutoShape 21"/>
          <p:cNvSpPr>
            <a:spLocks noChangeArrowheads="1"/>
          </p:cNvSpPr>
          <p:nvPr/>
        </p:nvSpPr>
        <p:spPr bwMode="auto">
          <a:xfrm rot="-5400000">
            <a:off x="162719" y="5377656"/>
            <a:ext cx="1087438" cy="466725"/>
          </a:xfrm>
          <a:prstGeom prst="roundRect">
            <a:avLst>
              <a:gd name="adj" fmla="val 44968"/>
            </a:avLst>
          </a:prstGeom>
          <a:solidFill>
            <a:srgbClr val="FFD700"/>
          </a:solidFill>
          <a:ln>
            <a:noFill/>
          </a:ln>
        </p:spPr>
        <p:txBody>
          <a:bodyPr wrap="none" anchor="ct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defTabSz="844083" eaLnBrk="1" hangingPunct="1">
              <a:spcBef>
                <a:spcPct val="0"/>
              </a:spcBef>
              <a:buFontTx/>
              <a:buNone/>
              <a:defRPr/>
            </a:pPr>
            <a:endParaRPr lang="fr-FR" altLang="fr-FR" sz="1292" b="1" i="0">
              <a:solidFill>
                <a:srgbClr val="000000"/>
              </a:solidFill>
              <a:latin typeface="Century Gothic" pitchFamily="34" charset="0"/>
            </a:endParaRPr>
          </a:p>
        </p:txBody>
      </p:sp>
      <p:sp>
        <p:nvSpPr>
          <p:cNvPr id="3081" name="Text Box 15"/>
          <p:cNvSpPr txBox="1">
            <a:spLocks noChangeArrowheads="1"/>
          </p:cNvSpPr>
          <p:nvPr/>
        </p:nvSpPr>
        <p:spPr bwMode="auto">
          <a:xfrm>
            <a:off x="4199266" y="3429000"/>
            <a:ext cx="4366900" cy="973023"/>
          </a:xfrm>
          <a:prstGeom prst="rect">
            <a:avLst/>
          </a:prstGeom>
          <a:noFill/>
          <a:ln>
            <a:noFill/>
          </a:ln>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defTabSz="844083" eaLnBrk="1" hangingPunct="1">
              <a:spcBef>
                <a:spcPct val="0"/>
              </a:spcBef>
              <a:buFontTx/>
              <a:buNone/>
              <a:defRPr/>
            </a:pPr>
            <a:r>
              <a:rPr lang="fr-FR" altLang="fr-FR" sz="3323" b="1" i="0" dirty="0">
                <a:solidFill>
                  <a:srgbClr val="CC0066"/>
                </a:solidFill>
                <a:latin typeface="Century Gothic" pitchFamily="34" charset="0"/>
              </a:rPr>
              <a:t>Le </a:t>
            </a:r>
            <a:r>
              <a:rPr lang="fr-FR" altLang="fr-FR" sz="3323" b="1" i="0" dirty="0" smtClean="0">
                <a:solidFill>
                  <a:srgbClr val="CC0066"/>
                </a:solidFill>
                <a:latin typeface="Century Gothic" pitchFamily="34" charset="0"/>
              </a:rPr>
              <a:t>bac général</a:t>
            </a:r>
          </a:p>
          <a:p>
            <a:pPr algn="r" defTabSz="844083" eaLnBrk="1" hangingPunct="1">
              <a:spcBef>
                <a:spcPct val="0"/>
              </a:spcBef>
              <a:buFontTx/>
              <a:buNone/>
              <a:defRPr/>
            </a:pPr>
            <a:r>
              <a:rPr lang="fr-FR" altLang="fr-FR" sz="2400" b="1" i="0" dirty="0" smtClean="0">
                <a:solidFill>
                  <a:srgbClr val="CC0066"/>
                </a:solidFill>
                <a:latin typeface="Century Gothic" pitchFamily="34" charset="0"/>
              </a:rPr>
              <a:t>Et ses choix de spécialités…</a:t>
            </a:r>
            <a:endParaRPr lang="fr-FR" altLang="fr-FR" sz="2400" b="1" i="0" dirty="0">
              <a:solidFill>
                <a:srgbClr val="CC0066"/>
              </a:solidFill>
              <a:latin typeface="Century Gothic" pitchFamily="34" charset="0"/>
            </a:endParaRPr>
          </a:p>
        </p:txBody>
      </p:sp>
      <p:sp>
        <p:nvSpPr>
          <p:cNvPr id="3082" name="Text Box 23"/>
          <p:cNvSpPr txBox="1">
            <a:spLocks noChangeArrowheads="1"/>
          </p:cNvSpPr>
          <p:nvPr/>
        </p:nvSpPr>
        <p:spPr bwMode="auto">
          <a:xfrm>
            <a:off x="3332931" y="4624388"/>
            <a:ext cx="5304657" cy="973023"/>
          </a:xfrm>
          <a:prstGeom prst="rect">
            <a:avLst/>
          </a:prstGeom>
          <a:noFill/>
          <a:ln>
            <a:noFill/>
          </a:ln>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defTabSz="844083" eaLnBrk="1" hangingPunct="1">
              <a:spcBef>
                <a:spcPct val="0"/>
              </a:spcBef>
              <a:buFontTx/>
              <a:buNone/>
              <a:defRPr/>
            </a:pPr>
            <a:r>
              <a:rPr lang="fr-FR" altLang="fr-FR" sz="3323" b="1" i="0" dirty="0">
                <a:solidFill>
                  <a:srgbClr val="CC0066"/>
                </a:solidFill>
                <a:latin typeface="Century Gothic" pitchFamily="34" charset="0"/>
              </a:rPr>
              <a:t>Les bacs technologiques</a:t>
            </a:r>
          </a:p>
          <a:p>
            <a:pPr algn="r" defTabSz="844083" eaLnBrk="1" hangingPunct="1">
              <a:spcBef>
                <a:spcPct val="0"/>
              </a:spcBef>
              <a:buFontTx/>
              <a:buNone/>
              <a:defRPr/>
            </a:pPr>
            <a:r>
              <a:rPr lang="fr-FR" altLang="fr-FR" sz="2400" b="1" i="0" dirty="0">
                <a:solidFill>
                  <a:srgbClr val="CC0066"/>
                </a:solidFill>
                <a:latin typeface="Century Gothic" pitchFamily="34" charset="0"/>
              </a:rPr>
              <a:t>STI2D, STL, STMG, ST2S…</a:t>
            </a:r>
          </a:p>
        </p:txBody>
      </p:sp>
      <p:pic>
        <p:nvPicPr>
          <p:cNvPr id="12" name="Image 11"/>
          <p:cNvPicPr/>
          <p:nvPr/>
        </p:nvPicPr>
        <p:blipFill>
          <a:blip r:embed="rId4"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39552" y="332656"/>
            <a:ext cx="1143000" cy="914400"/>
          </a:xfrm>
          <a:prstGeom prst="rect">
            <a:avLst/>
          </a:prstGeom>
          <a:noFill/>
        </p:spPr>
      </p:pic>
      <p:sp>
        <p:nvSpPr>
          <p:cNvPr id="13" name="ZoneTexte 12"/>
          <p:cNvSpPr txBox="1"/>
          <p:nvPr/>
        </p:nvSpPr>
        <p:spPr>
          <a:xfrm>
            <a:off x="1691680" y="404664"/>
            <a:ext cx="3816424" cy="461665"/>
          </a:xfrm>
          <a:prstGeom prst="rect">
            <a:avLst/>
          </a:prstGeom>
          <a:noFill/>
        </p:spPr>
        <p:txBody>
          <a:bodyPr wrap="square" rtlCol="0">
            <a:spAutoFit/>
          </a:bodyPr>
          <a:lstStyle/>
          <a:p>
            <a:r>
              <a:rPr lang="fr-FR" sz="1200" b="1" dirty="0" smtClean="0"/>
              <a:t>Centre d’Information et d’Orientation</a:t>
            </a:r>
          </a:p>
          <a:p>
            <a:r>
              <a:rPr lang="fr-FR" sz="1200" b="1" dirty="0" smtClean="0"/>
              <a:t>ALBERTVILLE</a:t>
            </a:r>
            <a:endParaRPr lang="fr-FR" sz="1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3850" y="333375"/>
            <a:ext cx="5237163"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sp>
        <p:nvSpPr>
          <p:cNvPr id="8" name="ZoneTexte 7"/>
          <p:cNvSpPr txBox="1"/>
          <p:nvPr/>
        </p:nvSpPr>
        <p:spPr>
          <a:xfrm>
            <a:off x="323850" y="1096963"/>
            <a:ext cx="8280400" cy="1322387"/>
          </a:xfrm>
          <a:prstGeom prst="rect">
            <a:avLst/>
          </a:prstGeom>
          <a:noFill/>
        </p:spPr>
        <p:txBody>
          <a:bodyPr>
            <a:spAutoFit/>
          </a:bodyPr>
          <a:lstStyle/>
          <a:p>
            <a:pPr algn="ctr">
              <a:defRPr/>
            </a:pPr>
            <a:r>
              <a:rPr lang="fr-FR" sz="2000" b="1" i="0" dirty="0">
                <a:latin typeface="+mj-lt"/>
              </a:rPr>
              <a:t>Les séries technologiques sont organisées autour de grands domaines de connaissances liées aux différents secteurs d’activités : industrie et développement durable, biotechnologies et expérimentations de laboratoire, management et gestion, secteur de la santé et du social, arts…</a:t>
            </a:r>
            <a:endParaRPr lang="fr-FR" sz="2000" b="1" dirty="0">
              <a:latin typeface="+mj-lt"/>
            </a:endParaRPr>
          </a:p>
        </p:txBody>
      </p:sp>
      <p:pic>
        <p:nvPicPr>
          <p:cNvPr id="9" name="Image 8"/>
          <p:cNvPicPr>
            <a:picLocks noChangeAspect="1" noChangeArrowheads="1"/>
          </p:cNvPicPr>
          <p:nvPr/>
        </p:nvPicPr>
        <p:blipFill>
          <a:blip r:embed="rId3" cstate="print"/>
          <a:srcRect/>
          <a:stretch>
            <a:fillRect/>
          </a:stretch>
        </p:blipFill>
        <p:spPr bwMode="auto">
          <a:xfrm>
            <a:off x="138113" y="2643188"/>
            <a:ext cx="4773612" cy="2811462"/>
          </a:xfrm>
          <a:prstGeom prst="rect">
            <a:avLst/>
          </a:prstGeom>
          <a:noFill/>
          <a:ln w="9525">
            <a:noFill/>
            <a:miter lim="800000"/>
            <a:headEnd/>
            <a:tailEnd/>
          </a:ln>
        </p:spPr>
      </p:pic>
      <p:pic>
        <p:nvPicPr>
          <p:cNvPr id="11" name="Image 10"/>
          <p:cNvPicPr>
            <a:picLocks noChangeAspect="1" noChangeArrowheads="1"/>
          </p:cNvPicPr>
          <p:nvPr/>
        </p:nvPicPr>
        <p:blipFill>
          <a:blip r:embed="rId4" cstate="print"/>
          <a:srcRect/>
          <a:stretch>
            <a:fillRect/>
          </a:stretch>
        </p:blipFill>
        <p:spPr bwMode="auto">
          <a:xfrm>
            <a:off x="4284663" y="3933825"/>
            <a:ext cx="4721225" cy="2809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31800" y="188913"/>
            <a:ext cx="5237163"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sp>
        <p:nvSpPr>
          <p:cNvPr id="7" name="Rectangle 6"/>
          <p:cNvSpPr/>
          <p:nvPr/>
        </p:nvSpPr>
        <p:spPr>
          <a:xfrm>
            <a:off x="1035050" y="836613"/>
            <a:ext cx="7620000" cy="461962"/>
          </a:xfrm>
          <a:prstGeom prst="rect">
            <a:avLst/>
          </a:prstGeom>
          <a:solidFill>
            <a:srgbClr val="92D05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Enseignements communs du cycle terminal</a:t>
            </a:r>
            <a:endParaRPr lang="fr-FR" sz="1400" i="0" kern="0" dirty="0">
              <a:solidFill>
                <a:sysClr val="windowText" lastClr="000000"/>
              </a:solidFill>
            </a:endParaRPr>
          </a:p>
        </p:txBody>
      </p:sp>
      <p:graphicFrame>
        <p:nvGraphicFramePr>
          <p:cNvPr id="2" name="Tableau 1"/>
          <p:cNvGraphicFramePr>
            <a:graphicFrameLocks noGrp="1"/>
          </p:cNvGraphicFramePr>
          <p:nvPr/>
        </p:nvGraphicFramePr>
        <p:xfrm>
          <a:off x="431800" y="1639888"/>
          <a:ext cx="8243888" cy="5029200"/>
        </p:xfrm>
        <a:graphic>
          <a:graphicData uri="http://schemas.openxmlformats.org/drawingml/2006/table">
            <a:tbl>
              <a:tblPr firstRow="1" bandRow="1">
                <a:tableStyleId>{5C22544A-7EE6-4342-B048-85BDC9FD1C3A}</a:tableStyleId>
              </a:tblPr>
              <a:tblGrid>
                <a:gridCol w="4129524"/>
                <a:gridCol w="2026264"/>
                <a:gridCol w="2088100"/>
              </a:tblGrid>
              <a:tr h="370840">
                <a:tc>
                  <a:txBody>
                    <a:bodyPr/>
                    <a:lstStyle/>
                    <a:p>
                      <a:r>
                        <a:rPr lang="fr-FR" sz="2400" dirty="0"/>
                        <a:t>Enseignement</a:t>
                      </a:r>
                    </a:p>
                  </a:txBody>
                  <a:tcPr marL="91434" marR="91434"/>
                </a:tc>
                <a:tc>
                  <a:txBody>
                    <a:bodyPr/>
                    <a:lstStyle/>
                    <a:p>
                      <a:r>
                        <a:rPr lang="fr-FR" sz="2400" dirty="0"/>
                        <a:t>Horaires 1</a:t>
                      </a:r>
                      <a:r>
                        <a:rPr lang="fr-FR" sz="2400" baseline="30000" dirty="0"/>
                        <a:t>re</a:t>
                      </a:r>
                      <a:r>
                        <a:rPr lang="fr-FR" sz="2400" dirty="0"/>
                        <a:t> </a:t>
                      </a:r>
                    </a:p>
                  </a:txBody>
                  <a:tcPr marL="91434" marR="91434"/>
                </a:tc>
                <a:tc>
                  <a:txBody>
                    <a:bodyPr/>
                    <a:lstStyle/>
                    <a:p>
                      <a:r>
                        <a:rPr lang="fr-FR" sz="2400" dirty="0"/>
                        <a:t>Horaires T</a:t>
                      </a:r>
                      <a:r>
                        <a:rPr lang="fr-FR" sz="2400" baseline="30000" dirty="0"/>
                        <a:t>ale</a:t>
                      </a:r>
                      <a:r>
                        <a:rPr lang="fr-FR" sz="2400" dirty="0"/>
                        <a:t> </a:t>
                      </a:r>
                    </a:p>
                  </a:txBody>
                  <a:tcPr marL="91434" marR="91434"/>
                </a:tc>
              </a:tr>
              <a:tr h="370840">
                <a:tc>
                  <a:txBody>
                    <a:bodyPr/>
                    <a:lstStyle/>
                    <a:p>
                      <a:r>
                        <a:rPr lang="fr-FR" sz="2400" dirty="0"/>
                        <a:t>Français</a:t>
                      </a:r>
                    </a:p>
                  </a:txBody>
                  <a:tcPr marL="91434" marR="91434"/>
                </a:tc>
                <a:tc>
                  <a:txBody>
                    <a:bodyPr/>
                    <a:lstStyle/>
                    <a:p>
                      <a:pPr algn="ctr"/>
                      <a:r>
                        <a:rPr lang="fr-FR" sz="2400" dirty="0"/>
                        <a:t>3 h</a:t>
                      </a:r>
                    </a:p>
                  </a:txBody>
                  <a:tcPr marL="91434" marR="91434"/>
                </a:tc>
                <a:tc>
                  <a:txBody>
                    <a:bodyPr/>
                    <a:lstStyle/>
                    <a:p>
                      <a:pPr algn="ctr"/>
                      <a:r>
                        <a:rPr lang="fr-FR" sz="2400" dirty="0"/>
                        <a:t>-</a:t>
                      </a:r>
                    </a:p>
                  </a:txBody>
                  <a:tcPr marL="91434" marR="91434"/>
                </a:tc>
              </a:tr>
              <a:tr h="370840">
                <a:tc>
                  <a:txBody>
                    <a:bodyPr/>
                    <a:lstStyle/>
                    <a:p>
                      <a:r>
                        <a:rPr lang="fr-FR" sz="2400" dirty="0"/>
                        <a:t>Philosophie</a:t>
                      </a:r>
                    </a:p>
                  </a:txBody>
                  <a:tcPr marL="91434" marR="91434"/>
                </a:tc>
                <a:tc>
                  <a:txBody>
                    <a:bodyPr/>
                    <a:lstStyle/>
                    <a:p>
                      <a:pPr algn="ctr"/>
                      <a:r>
                        <a:rPr lang="fr-FR" sz="2400" dirty="0"/>
                        <a:t>-</a:t>
                      </a:r>
                    </a:p>
                  </a:txBody>
                  <a:tcPr marL="91434" marR="91434"/>
                </a:tc>
                <a:tc>
                  <a:txBody>
                    <a:bodyPr/>
                    <a:lstStyle/>
                    <a:p>
                      <a:pPr algn="ctr"/>
                      <a:r>
                        <a:rPr lang="fr-FR" sz="2400" dirty="0"/>
                        <a:t>2 h</a:t>
                      </a:r>
                    </a:p>
                  </a:txBody>
                  <a:tcPr marL="91434" marR="91434"/>
                </a:tc>
              </a:tr>
              <a:tr h="370840">
                <a:tc>
                  <a:txBody>
                    <a:bodyPr/>
                    <a:lstStyle/>
                    <a:p>
                      <a:r>
                        <a:rPr lang="fr-FR" sz="2400" dirty="0"/>
                        <a:t>Histoire géographie</a:t>
                      </a:r>
                    </a:p>
                  </a:txBody>
                  <a:tcPr marL="91434" marR="91434"/>
                </a:tc>
                <a:tc>
                  <a:txBody>
                    <a:bodyPr/>
                    <a:lstStyle/>
                    <a:p>
                      <a:pPr algn="ctr"/>
                      <a:r>
                        <a:rPr lang="fr-FR" sz="2400" dirty="0"/>
                        <a:t>1</a:t>
                      </a:r>
                      <a:r>
                        <a:rPr lang="fr-FR" sz="2400" baseline="0" dirty="0"/>
                        <a:t> </a:t>
                      </a:r>
                      <a:r>
                        <a:rPr lang="fr-FR" sz="2400" dirty="0"/>
                        <a:t>h 30</a:t>
                      </a:r>
                    </a:p>
                  </a:txBody>
                  <a:tcPr marL="91434" marR="91434"/>
                </a:tc>
                <a:tc>
                  <a:txBody>
                    <a:bodyPr/>
                    <a:lstStyle/>
                    <a:p>
                      <a:pPr algn="ctr"/>
                      <a:r>
                        <a:rPr lang="fr-FR" sz="2400" dirty="0"/>
                        <a:t>1</a:t>
                      </a:r>
                      <a:r>
                        <a:rPr lang="fr-FR" sz="2400" baseline="0" dirty="0"/>
                        <a:t> </a:t>
                      </a:r>
                      <a:r>
                        <a:rPr lang="fr-FR" sz="2400" dirty="0"/>
                        <a:t>h 30</a:t>
                      </a:r>
                    </a:p>
                  </a:txBody>
                  <a:tcPr marL="91434" marR="91434"/>
                </a:tc>
              </a:tr>
              <a:tr h="370840">
                <a:tc>
                  <a:txBody>
                    <a:bodyPr/>
                    <a:lstStyle/>
                    <a:p>
                      <a:r>
                        <a:rPr lang="fr-FR" sz="2400" dirty="0"/>
                        <a:t>Langues vivantes A et B</a:t>
                      </a:r>
                    </a:p>
                  </a:txBody>
                  <a:tcPr marL="91434" marR="91434"/>
                </a:tc>
                <a:tc>
                  <a:txBody>
                    <a:bodyPr/>
                    <a:lstStyle/>
                    <a:p>
                      <a:pPr algn="ctr"/>
                      <a:r>
                        <a:rPr lang="fr-FR" sz="2400" dirty="0"/>
                        <a:t>4 h</a:t>
                      </a:r>
                    </a:p>
                  </a:txBody>
                  <a:tcPr marL="91434" marR="91434"/>
                </a:tc>
                <a:tc>
                  <a:txBody>
                    <a:bodyPr/>
                    <a:lstStyle/>
                    <a:p>
                      <a:pPr algn="ctr"/>
                      <a:r>
                        <a:rPr lang="fr-FR" sz="2400" dirty="0"/>
                        <a:t>4 h</a:t>
                      </a:r>
                    </a:p>
                  </a:txBody>
                  <a:tcPr marL="91434" marR="91434"/>
                </a:tc>
              </a:tr>
              <a:tr h="370840">
                <a:tc>
                  <a:txBody>
                    <a:bodyPr/>
                    <a:lstStyle/>
                    <a:p>
                      <a:r>
                        <a:rPr lang="fr-FR" sz="2400" dirty="0"/>
                        <a:t>Mathématiques</a:t>
                      </a:r>
                    </a:p>
                  </a:txBody>
                  <a:tcPr marL="91434" marR="91434"/>
                </a:tc>
                <a:tc>
                  <a:txBody>
                    <a:bodyPr/>
                    <a:lstStyle/>
                    <a:p>
                      <a:pPr algn="ctr"/>
                      <a:r>
                        <a:rPr lang="fr-FR" sz="2400" baseline="0" dirty="0"/>
                        <a:t>3 h</a:t>
                      </a:r>
                      <a:endParaRPr lang="fr-FR" sz="2400" dirty="0"/>
                    </a:p>
                  </a:txBody>
                  <a:tcPr marL="91434" marR="91434"/>
                </a:tc>
                <a:tc>
                  <a:txBody>
                    <a:bodyPr/>
                    <a:lstStyle/>
                    <a:p>
                      <a:pPr algn="ctr"/>
                      <a:r>
                        <a:rPr lang="fr-FR" sz="2400" dirty="0"/>
                        <a:t>3 h</a:t>
                      </a:r>
                    </a:p>
                  </a:txBody>
                  <a:tcPr marL="91434" marR="91434"/>
                </a:tc>
              </a:tr>
              <a:tr h="370840">
                <a:tc>
                  <a:txBody>
                    <a:bodyPr/>
                    <a:lstStyle/>
                    <a:p>
                      <a:r>
                        <a:rPr lang="fr-FR" sz="2400" dirty="0"/>
                        <a:t>Education physique et sportive</a:t>
                      </a:r>
                    </a:p>
                  </a:txBody>
                  <a:tcPr marL="91434" marR="91434"/>
                </a:tc>
                <a:tc>
                  <a:txBody>
                    <a:bodyPr/>
                    <a:lstStyle/>
                    <a:p>
                      <a:pPr algn="ctr"/>
                      <a:r>
                        <a:rPr lang="fr-FR" sz="2400" dirty="0"/>
                        <a:t>2 h</a:t>
                      </a:r>
                    </a:p>
                  </a:txBody>
                  <a:tcPr marL="91434" marR="91434"/>
                </a:tc>
                <a:tc>
                  <a:txBody>
                    <a:bodyPr/>
                    <a:lstStyle/>
                    <a:p>
                      <a:pPr algn="ctr"/>
                      <a:r>
                        <a:rPr lang="fr-FR" sz="2400" dirty="0"/>
                        <a:t>2 h</a:t>
                      </a:r>
                    </a:p>
                  </a:txBody>
                  <a:tcPr marL="91434" marR="91434"/>
                </a:tc>
              </a:tr>
              <a:tr h="370840">
                <a:tc>
                  <a:txBody>
                    <a:bodyPr/>
                    <a:lstStyle/>
                    <a:p>
                      <a:r>
                        <a:rPr lang="fr-FR" sz="2400" dirty="0"/>
                        <a:t>Enseignement moral et civique</a:t>
                      </a:r>
                    </a:p>
                  </a:txBody>
                  <a:tcPr marL="91434" marR="91434"/>
                </a:tc>
                <a:tc>
                  <a:txBody>
                    <a:bodyPr/>
                    <a:lstStyle/>
                    <a:p>
                      <a:pPr algn="ctr"/>
                      <a:r>
                        <a:rPr lang="fr-FR" sz="2400" dirty="0"/>
                        <a:t>0</a:t>
                      </a:r>
                      <a:r>
                        <a:rPr lang="fr-FR" sz="2400" baseline="0" dirty="0"/>
                        <a:t> h 30</a:t>
                      </a:r>
                      <a:endParaRPr lang="fr-FR" sz="2400" dirty="0"/>
                    </a:p>
                  </a:txBody>
                  <a:tcPr marL="91434" marR="91434"/>
                </a:tc>
                <a:tc>
                  <a:txBody>
                    <a:bodyPr/>
                    <a:lstStyle/>
                    <a:p>
                      <a:pPr algn="ctr"/>
                      <a:r>
                        <a:rPr lang="fr-FR" sz="2400" dirty="0"/>
                        <a:t>0 h 30</a:t>
                      </a:r>
                    </a:p>
                  </a:txBody>
                  <a:tcPr marL="91434" marR="91434"/>
                </a:tc>
              </a:tr>
              <a:tr h="370840">
                <a:tc>
                  <a:txBody>
                    <a:bodyPr/>
                    <a:lstStyle/>
                    <a:p>
                      <a:r>
                        <a:rPr lang="fr-FR" sz="2400" b="1" dirty="0">
                          <a:solidFill>
                            <a:schemeClr val="bg1"/>
                          </a:solidFill>
                        </a:rPr>
                        <a:t>Total</a:t>
                      </a:r>
                    </a:p>
                  </a:txBody>
                  <a:tcPr marL="91434" marR="91434">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14 h</a:t>
                      </a:r>
                    </a:p>
                  </a:txBody>
                  <a:tcPr marL="91434" marR="91434">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13 h</a:t>
                      </a:r>
                    </a:p>
                  </a:txBody>
                  <a:tcPr marL="91434" marR="91434">
                    <a:solidFill>
                      <a:schemeClr val="accent1">
                        <a:lumMod val="75000"/>
                      </a:schemeClr>
                    </a:solidFill>
                  </a:tcPr>
                </a:tc>
              </a:tr>
              <a:tr h="370840">
                <a:tc gridSpan="3">
                  <a:txBody>
                    <a:bodyPr/>
                    <a:lstStyle/>
                    <a:p>
                      <a:pPr algn="ctr"/>
                      <a:endParaRPr lang="fr-FR" sz="2400" dirty="0"/>
                    </a:p>
                  </a:txBody>
                  <a:tcPr marL="91434" marR="91434">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tr>
              <a:tr h="37084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a:t>Accompagnement au choix de l’orientation</a:t>
                      </a:r>
                    </a:p>
                  </a:txBody>
                  <a:tcPr marL="91434" marR="91434">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273050" y="115888"/>
            <a:ext cx="6248400"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sp>
        <p:nvSpPr>
          <p:cNvPr id="7" name="Rectangle 6"/>
          <p:cNvSpPr/>
          <p:nvPr/>
        </p:nvSpPr>
        <p:spPr>
          <a:xfrm rot="17515261">
            <a:off x="-1412875" y="3482976"/>
            <a:ext cx="6065837" cy="461962"/>
          </a:xfrm>
          <a:prstGeom prst="rect">
            <a:avLst/>
          </a:prstGeom>
          <a:solidFill>
            <a:schemeClr val="accent3">
              <a:lumMod val="75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Les coefficients du baccalauréat</a:t>
            </a:r>
            <a:endParaRPr lang="fr-FR" sz="1400" i="0" kern="0" dirty="0">
              <a:solidFill>
                <a:sysClr val="windowText" lastClr="000000"/>
              </a:solidFill>
            </a:endParaRPr>
          </a:p>
        </p:txBody>
      </p:sp>
      <p:pic>
        <p:nvPicPr>
          <p:cNvPr id="34820" name="Image 3"/>
          <p:cNvPicPr>
            <a:picLocks noChangeAspect="1" noChangeArrowheads="1"/>
          </p:cNvPicPr>
          <p:nvPr/>
        </p:nvPicPr>
        <p:blipFill>
          <a:blip r:embed="rId3" cstate="print"/>
          <a:srcRect/>
          <a:stretch>
            <a:fillRect/>
          </a:stretch>
        </p:blipFill>
        <p:spPr bwMode="auto">
          <a:xfrm>
            <a:off x="3203575" y="690563"/>
            <a:ext cx="5329238" cy="6051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3438" y="476250"/>
            <a:ext cx="7475537" cy="831850"/>
          </a:xfrm>
          <a:prstGeom prst="rect">
            <a:avLst/>
          </a:prstGeom>
          <a:solidFill>
            <a:schemeClr val="accent1"/>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Calendrier des épreuves finales </a:t>
            </a:r>
          </a:p>
          <a:p>
            <a:pPr algn="ctr" eaLnBrk="1" fontAlgn="auto" hangingPunct="1">
              <a:spcBef>
                <a:spcPts val="0"/>
              </a:spcBef>
              <a:spcAft>
                <a:spcPts val="0"/>
              </a:spcAft>
              <a:defRPr/>
            </a:pPr>
            <a:r>
              <a:rPr lang="fr-FR" sz="2400" b="1" i="0" kern="0" dirty="0">
                <a:solidFill>
                  <a:prstClr val="white"/>
                </a:solidFill>
                <a:latin typeface="Arial Black" charset="0"/>
              </a:rPr>
              <a:t>du bac technologique</a:t>
            </a:r>
            <a:endParaRPr lang="fr-FR" sz="1400" i="0" kern="0" dirty="0">
              <a:solidFill>
                <a:sysClr val="windowText" lastClr="000000"/>
              </a:solidFill>
            </a:endParaRPr>
          </a:p>
        </p:txBody>
      </p:sp>
      <p:graphicFrame>
        <p:nvGraphicFramePr>
          <p:cNvPr id="2" name="Tableau 1"/>
          <p:cNvGraphicFramePr>
            <a:graphicFrameLocks noGrp="1"/>
          </p:cNvGraphicFramePr>
          <p:nvPr/>
        </p:nvGraphicFramePr>
        <p:xfrm>
          <a:off x="136145" y="1700808"/>
          <a:ext cx="8871701" cy="30784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851675"/>
                <a:gridCol w="1368152"/>
                <a:gridCol w="1584176"/>
                <a:gridCol w="3067698"/>
              </a:tblGrid>
              <a:tr h="360040">
                <a:tc>
                  <a:txBody>
                    <a:bodyPr/>
                    <a:lstStyle/>
                    <a:p>
                      <a:pPr algn="ctr"/>
                      <a:r>
                        <a:rPr lang="fr-FR" sz="2000" dirty="0"/>
                        <a:t>Épreuve</a:t>
                      </a:r>
                    </a:p>
                  </a:txBody>
                  <a:tcPr/>
                </a:tc>
                <a:tc>
                  <a:txBody>
                    <a:bodyPr/>
                    <a:lstStyle/>
                    <a:p>
                      <a:pPr algn="ctr"/>
                      <a:r>
                        <a:rPr lang="fr-FR" sz="2000" dirty="0"/>
                        <a:t>Coefficient</a:t>
                      </a:r>
                    </a:p>
                  </a:txBody>
                  <a:tcPr/>
                </a:tc>
                <a:tc>
                  <a:txBody>
                    <a:bodyPr/>
                    <a:lstStyle/>
                    <a:p>
                      <a:pPr algn="ctr"/>
                      <a:r>
                        <a:rPr lang="fr-FR" sz="2000" dirty="0"/>
                        <a:t>Nature de l’épreuve</a:t>
                      </a:r>
                    </a:p>
                  </a:txBody>
                  <a:tcPr/>
                </a:tc>
                <a:tc>
                  <a:txBody>
                    <a:bodyPr/>
                    <a:lstStyle/>
                    <a:p>
                      <a:pPr algn="ctr"/>
                      <a:r>
                        <a:rPr lang="fr-FR" sz="2000" dirty="0"/>
                        <a:t>Calendrier</a:t>
                      </a:r>
                    </a:p>
                  </a:txBody>
                  <a:tcPr/>
                </a:tc>
              </a:tr>
              <a:tr h="366189">
                <a:tc>
                  <a:txBody>
                    <a:bodyPr/>
                    <a:lstStyle/>
                    <a:p>
                      <a:r>
                        <a:rPr lang="fr-FR" sz="2000" dirty="0"/>
                        <a:t>Français</a:t>
                      </a:r>
                    </a:p>
                  </a:txBody>
                  <a:tcPr/>
                </a:tc>
                <a:tc>
                  <a:txBody>
                    <a:bodyPr/>
                    <a:lstStyle/>
                    <a:p>
                      <a:pPr algn="ctr"/>
                      <a:r>
                        <a:rPr lang="fr-FR" sz="2000" dirty="0"/>
                        <a:t>5</a:t>
                      </a:r>
                    </a:p>
                  </a:txBody>
                  <a:tcPr/>
                </a:tc>
                <a:tc>
                  <a:txBody>
                    <a:bodyPr/>
                    <a:lstStyle/>
                    <a:p>
                      <a:pPr algn="ctr"/>
                      <a:r>
                        <a:rPr lang="fr-FR" sz="2000" dirty="0"/>
                        <a:t>Écrit</a:t>
                      </a:r>
                    </a:p>
                  </a:txBody>
                  <a:tcPr/>
                </a:tc>
                <a:tc>
                  <a:txBody>
                    <a:bodyPr/>
                    <a:lstStyle/>
                    <a:p>
                      <a:r>
                        <a:rPr lang="fr-FR" sz="2000" dirty="0"/>
                        <a:t>Juin de l’année de 1</a:t>
                      </a:r>
                      <a:r>
                        <a:rPr lang="fr-FR" sz="2000" baseline="30000" dirty="0"/>
                        <a:t>re</a:t>
                      </a:r>
                      <a:endParaRPr lang="fr-FR" sz="2000" dirty="0"/>
                    </a:p>
                  </a:txBody>
                  <a:tcPr/>
                </a:tc>
              </a:tr>
              <a:tr h="366189">
                <a:tc>
                  <a:txBody>
                    <a:bodyPr/>
                    <a:lstStyle/>
                    <a:p>
                      <a:r>
                        <a:rPr lang="fr-FR" sz="2000" dirty="0"/>
                        <a:t>Français</a:t>
                      </a:r>
                    </a:p>
                  </a:txBody>
                  <a:tcPr/>
                </a:tc>
                <a:tc>
                  <a:txBody>
                    <a:bodyPr/>
                    <a:lstStyle/>
                    <a:p>
                      <a:pPr algn="ctr"/>
                      <a:r>
                        <a:rPr lang="fr-FR" sz="2000" dirty="0"/>
                        <a:t>5</a:t>
                      </a:r>
                    </a:p>
                  </a:txBody>
                  <a:tcPr/>
                </a:tc>
                <a:tc>
                  <a:txBody>
                    <a:bodyPr/>
                    <a:lstStyle/>
                    <a:p>
                      <a:pPr algn="ctr"/>
                      <a:r>
                        <a:rPr lang="fr-FR" sz="2000" dirty="0"/>
                        <a:t>Oral</a:t>
                      </a:r>
                    </a:p>
                  </a:txBody>
                  <a:tcPr/>
                </a:tc>
                <a:tc>
                  <a:txBody>
                    <a:bodyPr/>
                    <a:lstStyle/>
                    <a:p>
                      <a:r>
                        <a:rPr lang="fr-FR" sz="2000" dirty="0"/>
                        <a:t>Juin de l’année de 1</a:t>
                      </a:r>
                      <a:r>
                        <a:rPr lang="fr-FR" sz="2000" baseline="30000" dirty="0"/>
                        <a:t>re</a:t>
                      </a:r>
                      <a:r>
                        <a:rPr lang="fr-FR" sz="2000" baseline="0" dirty="0"/>
                        <a:t> </a:t>
                      </a:r>
                      <a:endParaRPr lang="fr-FR" sz="2000" dirty="0"/>
                    </a:p>
                  </a:txBody>
                  <a:tcPr/>
                </a:tc>
              </a:tr>
              <a:tr h="366189">
                <a:tc>
                  <a:txBody>
                    <a:bodyPr/>
                    <a:lstStyle/>
                    <a:p>
                      <a:r>
                        <a:rPr lang="fr-FR" sz="2000" dirty="0"/>
                        <a:t>Philosophie</a:t>
                      </a:r>
                    </a:p>
                  </a:txBody>
                  <a:tcPr/>
                </a:tc>
                <a:tc>
                  <a:txBody>
                    <a:bodyPr/>
                    <a:lstStyle/>
                    <a:p>
                      <a:pPr algn="ctr"/>
                      <a:r>
                        <a:rPr lang="fr-FR" sz="2000" dirty="0"/>
                        <a:t>4</a:t>
                      </a:r>
                    </a:p>
                  </a:txBody>
                  <a:tcPr/>
                </a:tc>
                <a:tc>
                  <a:txBody>
                    <a:bodyPr/>
                    <a:lstStyle/>
                    <a:p>
                      <a:pPr algn="ctr"/>
                      <a:r>
                        <a:rPr lang="fr-FR" sz="2000"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Juin de l’année de T</a:t>
                      </a:r>
                      <a:r>
                        <a:rPr lang="fr-FR" sz="2000" baseline="30000" dirty="0"/>
                        <a:t>ale</a:t>
                      </a:r>
                    </a:p>
                  </a:txBody>
                  <a:tcPr/>
                </a:tc>
              </a:tr>
              <a:tr h="366189">
                <a:tc>
                  <a:txBody>
                    <a:bodyPr/>
                    <a:lstStyle/>
                    <a:p>
                      <a:r>
                        <a:rPr lang="fr-FR" sz="2000" dirty="0"/>
                        <a:t>Oral</a:t>
                      </a:r>
                      <a:r>
                        <a:rPr lang="fr-FR" sz="2000" baseline="0" dirty="0"/>
                        <a:t> final</a:t>
                      </a:r>
                      <a:endParaRPr lang="fr-FR" sz="2000" dirty="0"/>
                    </a:p>
                  </a:txBody>
                  <a:tcPr/>
                </a:tc>
                <a:tc>
                  <a:txBody>
                    <a:bodyPr/>
                    <a:lstStyle/>
                    <a:p>
                      <a:pPr algn="ctr"/>
                      <a:r>
                        <a:rPr lang="fr-FR" sz="2000" dirty="0"/>
                        <a:t>14</a:t>
                      </a:r>
                    </a:p>
                  </a:txBody>
                  <a:tcPr/>
                </a:tc>
                <a:tc>
                  <a:txBody>
                    <a:bodyPr/>
                    <a:lstStyle/>
                    <a:p>
                      <a:pPr algn="ctr"/>
                      <a:r>
                        <a:rPr lang="fr-FR" sz="2000" dirty="0"/>
                        <a:t>Oral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Juin de l’année de T</a:t>
                      </a:r>
                      <a:r>
                        <a:rPr lang="fr-FR" sz="2000" baseline="30000" dirty="0"/>
                        <a:t>ale</a:t>
                      </a:r>
                    </a:p>
                  </a:txBody>
                  <a:tcPr/>
                </a:tc>
              </a:tr>
              <a:tr h="366189">
                <a:tc>
                  <a:txBody>
                    <a:bodyPr/>
                    <a:lstStyle/>
                    <a:p>
                      <a:r>
                        <a:rPr lang="fr-FR" sz="2000" dirty="0"/>
                        <a:t>Spécialité 1</a:t>
                      </a:r>
                    </a:p>
                  </a:txBody>
                  <a:tcPr/>
                </a:tc>
                <a:tc>
                  <a:txBody>
                    <a:bodyPr/>
                    <a:lstStyle/>
                    <a:p>
                      <a:pPr algn="ctr"/>
                      <a:r>
                        <a:rPr lang="fr-FR" sz="2000"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aseline="0" dirty="0" smtClean="0"/>
                        <a:t>Juin de </a:t>
                      </a:r>
                      <a:r>
                        <a:rPr lang="fr-FR" sz="2000" baseline="0" dirty="0"/>
                        <a:t>l’année de T</a:t>
                      </a:r>
                      <a:r>
                        <a:rPr lang="fr-FR" sz="2000" baseline="30000" dirty="0"/>
                        <a:t>ale</a:t>
                      </a:r>
                    </a:p>
                  </a:txBody>
                  <a:tcPr/>
                </a:tc>
              </a:tr>
              <a:tr h="366189">
                <a:tc>
                  <a:txBody>
                    <a:bodyPr/>
                    <a:lstStyle/>
                    <a:p>
                      <a:r>
                        <a:rPr lang="fr-FR" sz="2000" dirty="0"/>
                        <a:t>Spécialité 2</a:t>
                      </a:r>
                    </a:p>
                  </a:txBody>
                  <a:tcPr/>
                </a:tc>
                <a:tc>
                  <a:txBody>
                    <a:bodyPr/>
                    <a:lstStyle/>
                    <a:p>
                      <a:pPr algn="ctr"/>
                      <a:r>
                        <a:rPr lang="fr-FR" sz="2000"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aseline="0" dirty="0" smtClean="0"/>
                        <a:t>Juin de </a:t>
                      </a:r>
                      <a:r>
                        <a:rPr lang="fr-FR" sz="2000" baseline="0" dirty="0"/>
                        <a:t>l’année de T</a:t>
                      </a:r>
                      <a:r>
                        <a:rPr lang="fr-FR" sz="2000" baseline="30000" dirty="0"/>
                        <a:t>ale</a:t>
                      </a:r>
                    </a:p>
                  </a:txBody>
                  <a:tcPr/>
                </a:tc>
              </a:tr>
            </a:tbl>
          </a:graphicData>
        </a:graphic>
      </p:graphicFrame>
      <p:sp>
        <p:nvSpPr>
          <p:cNvPr id="8" name="ZoneTexte 7"/>
          <p:cNvSpPr txBox="1"/>
          <p:nvPr/>
        </p:nvSpPr>
        <p:spPr>
          <a:xfrm>
            <a:off x="163513" y="5300663"/>
            <a:ext cx="8850312" cy="1077912"/>
          </a:xfrm>
          <a:prstGeom prst="rect">
            <a:avLst/>
          </a:prstGeom>
          <a:solidFill>
            <a:schemeClr val="accent1">
              <a:lumMod val="20000"/>
              <a:lumOff val="80000"/>
            </a:schemeClr>
          </a:solidFill>
        </p:spPr>
        <p:txBody>
          <a:bodyPr>
            <a:spAutoFit/>
          </a:bodyPr>
          <a:lstStyle/>
          <a:p>
            <a:pPr algn="just">
              <a:buClr>
                <a:srgbClr val="EE7444"/>
              </a:buClr>
              <a:buFont typeface="Arial"/>
              <a:buNone/>
              <a:defRPr/>
            </a:pPr>
            <a:r>
              <a:rPr lang="fr-FR" sz="1600" b="1" dirty="0">
                <a:solidFill>
                  <a:prstClr val="black"/>
                </a:solidFill>
              </a:rPr>
              <a:t>Les épreuves de rattrapage :</a:t>
            </a:r>
          </a:p>
          <a:p>
            <a:pPr marL="177800" lvl="1" algn="just">
              <a:buClr>
                <a:srgbClr val="EE7444"/>
              </a:buClr>
              <a:buFont typeface="Arial Italic"/>
              <a:buNone/>
              <a:defRPr/>
            </a:pPr>
            <a:r>
              <a:rPr lang="fr-FR" sz="1600" dirty="0">
                <a:solidFill>
                  <a:prstClr val="black"/>
                </a:solidFill>
              </a:rPr>
              <a:t>Un élève ayant obtenu une note supérieure ou égale à 8 et inférieure à 10 au baccalauréat peut se présenter aux épreuves de rattrapage : deux épreuves orales, dans les disciplines des épreuves terminales écrites (français, philosophie, ou enseignements de spécialité).</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539750" y="220663"/>
            <a:ext cx="5237163"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15913" y="3346450"/>
          <a:ext cx="8510587" cy="3170239"/>
        </p:xfrm>
        <a:graphic>
          <a:graphicData uri="http://schemas.openxmlformats.org/drawingml/2006/table">
            <a:tbl>
              <a:tblPr firstRow="1" bandRow="1">
                <a:tableStyleId>{5C22544A-7EE6-4342-B048-85BDC9FD1C3A}</a:tableStyleId>
              </a:tblPr>
              <a:tblGrid>
                <a:gridCol w="5486633"/>
                <a:gridCol w="1511977"/>
                <a:gridCol w="1511977"/>
              </a:tblGrid>
              <a:tr h="396280">
                <a:tc>
                  <a:txBody>
                    <a:bodyPr/>
                    <a:lstStyle/>
                    <a:p>
                      <a:r>
                        <a:rPr lang="fr-FR" sz="2000" dirty="0"/>
                        <a:t>Enseignements de spécialité</a:t>
                      </a:r>
                    </a:p>
                  </a:txBody>
                  <a:tcPr marL="91428" marR="91428" marT="45725" marB="45725"/>
                </a:tc>
                <a:tc>
                  <a:txBody>
                    <a:bodyPr/>
                    <a:lstStyle/>
                    <a:p>
                      <a:r>
                        <a:rPr lang="fr-FR" sz="2000" dirty="0"/>
                        <a:t>Horaires 1</a:t>
                      </a:r>
                      <a:r>
                        <a:rPr lang="fr-FR" sz="2000" baseline="30000" dirty="0"/>
                        <a:t>re</a:t>
                      </a:r>
                      <a:r>
                        <a:rPr lang="fr-FR" sz="2000" dirty="0"/>
                        <a:t> </a:t>
                      </a:r>
                    </a:p>
                  </a:txBody>
                  <a:tcPr marL="91428" marR="91428" marT="45725" marB="45725"/>
                </a:tc>
                <a:tc>
                  <a:txBody>
                    <a:bodyPr/>
                    <a:lstStyle/>
                    <a:p>
                      <a:r>
                        <a:rPr lang="fr-FR" sz="2000" dirty="0"/>
                        <a:t>Horaires T</a:t>
                      </a:r>
                      <a:r>
                        <a:rPr lang="fr-FR" sz="2000" baseline="30000" dirty="0"/>
                        <a:t>ale</a:t>
                      </a:r>
                      <a:r>
                        <a:rPr lang="fr-FR" sz="2000" dirty="0"/>
                        <a:t> </a:t>
                      </a:r>
                    </a:p>
                  </a:txBody>
                  <a:tcPr marL="91428" marR="91428" marT="45725" marB="45725"/>
                </a:tc>
              </a:tr>
              <a:tr h="396280">
                <a:tc>
                  <a:txBody>
                    <a:bodyPr/>
                    <a:lstStyle/>
                    <a:p>
                      <a:r>
                        <a:rPr lang="fr-FR" sz="2000" dirty="0"/>
                        <a:t>Sciences de gestion</a:t>
                      </a:r>
                      <a:r>
                        <a:rPr lang="fr-FR" sz="2000" baseline="0" dirty="0"/>
                        <a:t> et numérique</a:t>
                      </a:r>
                      <a:endParaRPr lang="fr-FR" sz="2000" dirty="0"/>
                    </a:p>
                  </a:txBody>
                  <a:tcPr marL="91428" marR="91428" marT="45725" marB="45725"/>
                </a:tc>
                <a:tc>
                  <a:txBody>
                    <a:bodyPr/>
                    <a:lstStyle/>
                    <a:p>
                      <a:pPr algn="ctr"/>
                      <a:r>
                        <a:rPr lang="fr-FR" sz="2000" dirty="0"/>
                        <a:t>7 h</a:t>
                      </a:r>
                    </a:p>
                  </a:txBody>
                  <a:tcPr marL="91428" marR="91428" marT="45725" marB="45725" anchor="ctr"/>
                </a:tc>
                <a:tc>
                  <a:txBody>
                    <a:bodyPr/>
                    <a:lstStyle/>
                    <a:p>
                      <a:pPr algn="ctr"/>
                      <a:r>
                        <a:rPr lang="fr-FR" sz="2000" dirty="0"/>
                        <a:t>-</a:t>
                      </a:r>
                    </a:p>
                  </a:txBody>
                  <a:tcPr marL="91428" marR="91428" marT="45725" marB="45725" anchor="ctr"/>
                </a:tc>
              </a:tr>
              <a:tr h="396280">
                <a:tc>
                  <a:txBody>
                    <a:bodyPr/>
                    <a:lstStyle/>
                    <a:p>
                      <a:r>
                        <a:rPr lang="fr-FR" sz="2000" dirty="0"/>
                        <a:t>Management</a:t>
                      </a:r>
                    </a:p>
                  </a:txBody>
                  <a:tcPr marL="91428" marR="91428" marT="45725" marB="45725"/>
                </a:tc>
                <a:tc>
                  <a:txBody>
                    <a:bodyPr/>
                    <a:lstStyle/>
                    <a:p>
                      <a:pPr algn="ctr"/>
                      <a:r>
                        <a:rPr lang="fr-FR" sz="2000" dirty="0"/>
                        <a:t>4 h</a:t>
                      </a:r>
                    </a:p>
                  </a:txBody>
                  <a:tcPr marL="91428" marR="91428" marT="45725" marB="45725" anchor="ctr"/>
                </a:tc>
                <a:tc>
                  <a:txBody>
                    <a:bodyPr/>
                    <a:lstStyle/>
                    <a:p>
                      <a:pPr algn="ctr"/>
                      <a:r>
                        <a:rPr lang="fr-FR" sz="2000" dirty="0"/>
                        <a:t>-</a:t>
                      </a:r>
                    </a:p>
                  </a:txBody>
                  <a:tcPr marL="91428" marR="91428" marT="45725" marB="45725" anchor="ctr"/>
                </a:tc>
              </a:tr>
              <a:tr h="1188839">
                <a:tc>
                  <a:txBody>
                    <a:bodyPr/>
                    <a:lstStyle/>
                    <a:p>
                      <a:pPr marL="342900" indent="-342900">
                        <a:buFontTx/>
                        <a:buChar char="-"/>
                      </a:pPr>
                      <a:r>
                        <a:rPr lang="fr-FR" sz="1800" dirty="0"/>
                        <a:t>Gestion et finance </a:t>
                      </a:r>
                      <a:r>
                        <a:rPr lang="fr-FR" sz="1800" b="1" dirty="0" smtClean="0">
                          <a:solidFill>
                            <a:srgbClr val="FF0000"/>
                          </a:solidFill>
                        </a:rPr>
                        <a:t>(Jean Moulin)</a:t>
                      </a:r>
                      <a:r>
                        <a:rPr lang="fr-FR" sz="1800" dirty="0" smtClean="0">
                          <a:solidFill>
                            <a:srgbClr val="FF0000"/>
                          </a:solidFill>
                        </a:rPr>
                        <a:t>                               </a:t>
                      </a:r>
                      <a:r>
                        <a:rPr lang="fr-FR" sz="1800" dirty="0"/>
                        <a:t>ou                </a:t>
                      </a:r>
                    </a:p>
                    <a:p>
                      <a:pPr marL="342900" indent="-342900">
                        <a:buFontTx/>
                        <a:buChar char="-"/>
                      </a:pPr>
                      <a:r>
                        <a:rPr lang="fr-FR" sz="1800" dirty="0"/>
                        <a:t>Mercatique</a:t>
                      </a:r>
                      <a:r>
                        <a:rPr lang="fr-FR" sz="1800" baseline="0" dirty="0"/>
                        <a:t> </a:t>
                      </a:r>
                      <a:r>
                        <a:rPr lang="fr-FR" sz="1800" b="1" baseline="0" dirty="0" smtClean="0">
                          <a:solidFill>
                            <a:srgbClr val="FF0000"/>
                          </a:solidFill>
                        </a:rPr>
                        <a:t>(Jean Moulin)</a:t>
                      </a:r>
                      <a:r>
                        <a:rPr lang="fr-FR" sz="1800" baseline="0" dirty="0" smtClean="0">
                          <a:solidFill>
                            <a:srgbClr val="FF0000"/>
                          </a:solidFill>
                        </a:rPr>
                        <a:t>                     </a:t>
                      </a:r>
                      <a:endParaRPr lang="fr-FR" sz="1800" baseline="0" dirty="0">
                        <a:solidFill>
                          <a:srgbClr val="FF0000"/>
                        </a:solidFill>
                      </a:endParaRPr>
                    </a:p>
                    <a:p>
                      <a:pPr marL="342900" indent="-342900">
                        <a:buFontTx/>
                        <a:buChar char="-"/>
                      </a:pPr>
                      <a:r>
                        <a:rPr lang="fr-FR" sz="1800" baseline="0" dirty="0"/>
                        <a:t>Ressources humaines et communication </a:t>
                      </a:r>
                      <a:r>
                        <a:rPr lang="fr-FR" sz="1800" b="1" baseline="0" dirty="0" smtClean="0">
                          <a:solidFill>
                            <a:srgbClr val="FF0000"/>
                          </a:solidFill>
                        </a:rPr>
                        <a:t>(JM)</a:t>
                      </a:r>
                      <a:r>
                        <a:rPr lang="fr-FR" sz="1800" b="1" baseline="0" dirty="0" smtClean="0"/>
                        <a:t>        </a:t>
                      </a:r>
                      <a:r>
                        <a:rPr lang="fr-FR" sz="1800" baseline="0" dirty="0"/>
                        <a:t>ou</a:t>
                      </a:r>
                    </a:p>
                    <a:p>
                      <a:pPr marL="342900" indent="-342900">
                        <a:buFontTx/>
                        <a:buChar char="-"/>
                      </a:pPr>
                      <a:r>
                        <a:rPr lang="fr-FR" sz="1800" baseline="0" dirty="0"/>
                        <a:t>Systèmes d’information de gestion </a:t>
                      </a:r>
                      <a:r>
                        <a:rPr lang="fr-FR" sz="1800" b="1" baseline="0" dirty="0">
                          <a:solidFill>
                            <a:srgbClr val="33CC33"/>
                          </a:solidFill>
                        </a:rPr>
                        <a:t>(La Ravoire)</a:t>
                      </a:r>
                      <a:endParaRPr lang="fr-FR" sz="1800" b="1" dirty="0">
                        <a:solidFill>
                          <a:srgbClr val="33CC33"/>
                        </a:solidFill>
                      </a:endParaRPr>
                    </a:p>
                  </a:txBody>
                  <a:tcPr marL="91428" marR="91428" marT="45725" marB="45725"/>
                </a:tc>
                <a:tc>
                  <a:txBody>
                    <a:bodyPr/>
                    <a:lstStyle/>
                    <a:p>
                      <a:pPr algn="ctr"/>
                      <a:r>
                        <a:rPr lang="fr-FR" sz="2400" dirty="0"/>
                        <a:t>-</a:t>
                      </a:r>
                    </a:p>
                  </a:txBody>
                  <a:tcPr marL="91428" marR="91428" marT="45725" marB="45725" anchor="ctr"/>
                </a:tc>
                <a:tc>
                  <a:txBody>
                    <a:bodyPr/>
                    <a:lstStyle/>
                    <a:p>
                      <a:pPr algn="ctr"/>
                      <a:r>
                        <a:rPr lang="fr-FR" sz="2000" baseline="0" dirty="0"/>
                        <a:t>10 h</a:t>
                      </a:r>
                      <a:endParaRPr lang="fr-FR" sz="2000" dirty="0"/>
                    </a:p>
                  </a:txBody>
                  <a:tcPr marL="91428" marR="91428" marT="45725" marB="45725" anchor="ctr"/>
                </a:tc>
              </a:tr>
              <a:tr h="396280">
                <a:tc>
                  <a:txBody>
                    <a:bodyPr/>
                    <a:lstStyle/>
                    <a:p>
                      <a:r>
                        <a:rPr lang="fr-FR" sz="2000" dirty="0"/>
                        <a:t>Droit et économie</a:t>
                      </a:r>
                    </a:p>
                  </a:txBody>
                  <a:tcPr marL="91428" marR="91428" marT="45725" marB="45725"/>
                </a:tc>
                <a:tc>
                  <a:txBody>
                    <a:bodyPr/>
                    <a:lstStyle/>
                    <a:p>
                      <a:pPr algn="ctr"/>
                      <a:r>
                        <a:rPr lang="fr-FR" sz="2000" dirty="0"/>
                        <a:t>4 h</a:t>
                      </a:r>
                    </a:p>
                  </a:txBody>
                  <a:tcPr marL="91428" marR="91428" marT="45725" marB="45725" anchor="ctr"/>
                </a:tc>
                <a:tc>
                  <a:txBody>
                    <a:bodyPr/>
                    <a:lstStyle/>
                    <a:p>
                      <a:pPr algn="ctr"/>
                      <a:r>
                        <a:rPr lang="fr-FR" sz="2000" dirty="0"/>
                        <a:t>6 h</a:t>
                      </a:r>
                    </a:p>
                  </a:txBody>
                  <a:tcPr marL="91428" marR="91428" marT="45725" marB="45725" anchor="ctr"/>
                </a:tc>
              </a:tr>
              <a:tr h="396280">
                <a:tc>
                  <a:txBody>
                    <a:bodyPr/>
                    <a:lstStyle/>
                    <a:p>
                      <a:r>
                        <a:rPr lang="fr-FR" sz="2000" b="1" dirty="0">
                          <a:solidFill>
                            <a:schemeClr val="bg1"/>
                          </a:solidFill>
                        </a:rPr>
                        <a:t>Total</a:t>
                      </a:r>
                    </a:p>
                  </a:txBody>
                  <a:tcPr marL="91428" marR="91428" marT="45725" marB="45725">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15 h</a:t>
                      </a:r>
                    </a:p>
                  </a:txBody>
                  <a:tcPr marL="91428" marR="91428" marT="45725" marB="45725"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16 h</a:t>
                      </a:r>
                    </a:p>
                  </a:txBody>
                  <a:tcPr marL="91428" marR="91428" marT="45725" marB="45725" anchor="ctr">
                    <a:solidFill>
                      <a:schemeClr val="accent1">
                        <a:lumMod val="75000"/>
                      </a:schemeClr>
                    </a:solidFill>
                  </a:tcPr>
                </a:tc>
              </a:tr>
            </a:tbl>
          </a:graphicData>
        </a:graphic>
      </p:graphicFrame>
      <p:sp>
        <p:nvSpPr>
          <p:cNvPr id="3" name="Rectangle 2"/>
          <p:cNvSpPr>
            <a:spLocks noChangeArrowheads="1"/>
          </p:cNvSpPr>
          <p:nvPr/>
        </p:nvSpPr>
        <p:spPr bwMode="auto">
          <a:xfrm>
            <a:off x="236538" y="1697038"/>
            <a:ext cx="8655050" cy="1322387"/>
          </a:xfrm>
          <a:prstGeom prst="rect">
            <a:avLst/>
          </a:prstGeom>
          <a:noFill/>
          <a:ln w="9525">
            <a:noFill/>
            <a:miter lim="800000"/>
            <a:headEnd/>
            <a:tailEnd/>
          </a:ln>
        </p:spPr>
        <p:txBody>
          <a:bodyPr>
            <a:spAutoFit/>
          </a:bodyPr>
          <a:lstStyle/>
          <a:p>
            <a:pPr algn="just" eaLnBrk="1" hangingPunct="1"/>
            <a:r>
              <a:rPr lang="fr-FR" altLang="en-US" sz="2000">
                <a:solidFill>
                  <a:srgbClr val="000000"/>
                </a:solidFill>
              </a:rPr>
              <a:t>Cette série s'adresse aux élèves intéressés par la réalité du fonctionnement des organisations, les relations au travail, les nouveaux usages du numérique, le marketing, la recherche et la mesure de la performance, l'analyse des décisions et l'impact des stratégies d'entreprise.</a:t>
            </a:r>
          </a:p>
        </p:txBody>
      </p:sp>
      <p:pic>
        <p:nvPicPr>
          <p:cNvPr id="36898" name="Image 4"/>
          <p:cNvPicPr>
            <a:picLocks noChangeAspect="1" noChangeArrowheads="1"/>
          </p:cNvPicPr>
          <p:nvPr/>
        </p:nvPicPr>
        <p:blipFill>
          <a:blip r:embed="rId3" cstate="print"/>
          <a:srcRect/>
          <a:stretch>
            <a:fillRect/>
          </a:stretch>
        </p:blipFill>
        <p:spPr bwMode="auto">
          <a:xfrm>
            <a:off x="4543425" y="949325"/>
            <a:ext cx="4205288" cy="523875"/>
          </a:xfrm>
          <a:prstGeom prst="rect">
            <a:avLst/>
          </a:prstGeom>
          <a:noFill/>
          <a:ln w="9525">
            <a:noFill/>
            <a:miter lim="800000"/>
            <a:headEnd/>
            <a:tailEnd/>
          </a:ln>
        </p:spPr>
      </p:pic>
      <p:sp>
        <p:nvSpPr>
          <p:cNvPr id="6" name="ZoneTexte 5"/>
          <p:cNvSpPr txBox="1"/>
          <p:nvPr/>
        </p:nvSpPr>
        <p:spPr>
          <a:xfrm>
            <a:off x="1187624" y="1052736"/>
            <a:ext cx="2880320" cy="369332"/>
          </a:xfrm>
          <a:prstGeom prst="rect">
            <a:avLst/>
          </a:prstGeom>
          <a:noFill/>
        </p:spPr>
        <p:txBody>
          <a:bodyPr wrap="square" rtlCol="0">
            <a:spAutoFit/>
          </a:bodyPr>
          <a:lstStyle/>
          <a:p>
            <a:r>
              <a:rPr lang="fr-FR" b="1" dirty="0" smtClean="0">
                <a:solidFill>
                  <a:srgbClr val="FF0000"/>
                </a:solidFill>
              </a:rPr>
              <a:t>Lycée Jean Moulin</a:t>
            </a:r>
            <a:endParaRPr lang="fr-FR"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3850" y="239713"/>
            <a:ext cx="5237163"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sp>
        <p:nvSpPr>
          <p:cNvPr id="8" name="Rectangle 4"/>
          <p:cNvSpPr>
            <a:spLocks noChangeArrowheads="1"/>
          </p:cNvSpPr>
          <p:nvPr/>
        </p:nvSpPr>
        <p:spPr bwMode="auto">
          <a:xfrm>
            <a:off x="203200" y="1028700"/>
            <a:ext cx="9369460" cy="2114548"/>
          </a:xfrm>
          <a:prstGeom prst="rect">
            <a:avLst/>
          </a:prstGeom>
          <a:noFill/>
          <a:ln>
            <a:noFill/>
          </a:ln>
          <a:effectLst/>
        </p:spPr>
        <p:txBody>
          <a:bodyPr lIns="92075" tIns="46038" rIns="92075" bIns="46038"/>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0" indent="0" eaLnBrk="1" hangingPunct="1">
              <a:spcBef>
                <a:spcPct val="0"/>
              </a:spcBef>
              <a:buFont typeface="Arial" pitchFamily="34" charset="0"/>
              <a:buNone/>
              <a:defRPr/>
            </a:pPr>
            <a:r>
              <a:rPr lang="fr-FR" altLang="fr-FR" sz="2800" b="1" dirty="0">
                <a:effectLst>
                  <a:outerShdw blurRad="38100" dist="38100" dir="2700000" algn="tl">
                    <a:srgbClr val="000000">
                      <a:alpha val="43137"/>
                    </a:srgbClr>
                  </a:outerShdw>
                </a:effectLst>
              </a:rPr>
              <a:t>Poursuites d’études :</a:t>
            </a:r>
          </a:p>
          <a:p>
            <a:pPr marL="0" indent="0" eaLnBrk="1" hangingPunct="1">
              <a:spcBef>
                <a:spcPct val="0"/>
              </a:spcBef>
              <a:buFont typeface="Arial" pitchFamily="34" charset="0"/>
              <a:buNone/>
              <a:defRPr/>
            </a:pPr>
            <a:endParaRPr lang="fr-FR" altLang="fr-FR" sz="1200" b="1" dirty="0">
              <a:effectLst>
                <a:outerShdw blurRad="38100" dist="38100" dir="2700000" algn="tl">
                  <a:srgbClr val="000000">
                    <a:alpha val="43137"/>
                  </a:srgbClr>
                </a:outerShdw>
              </a:effectLst>
            </a:endParaRPr>
          </a:p>
          <a:p>
            <a:pPr eaLnBrk="1" hangingPunct="1">
              <a:spcBef>
                <a:spcPct val="0"/>
              </a:spcBef>
              <a:buFont typeface="Wingdings" pitchFamily="2" charset="2"/>
              <a:buChar char="Ø"/>
              <a:defRPr/>
            </a:pPr>
            <a:r>
              <a:rPr lang="fr-FR" altLang="fr-FR" sz="1800" b="1" dirty="0">
                <a:solidFill>
                  <a:srgbClr val="4F81BD"/>
                </a:solidFill>
              </a:rPr>
              <a:t>BTS </a:t>
            </a:r>
            <a:r>
              <a:rPr lang="fr-FR" altLang="fr-FR" sz="1800" dirty="0">
                <a:solidFill>
                  <a:srgbClr val="376092"/>
                </a:solidFill>
              </a:rPr>
              <a:t>comptabilité, management commercial opérationnel, négociation et digitalisation de la relation client, Gestion </a:t>
            </a:r>
            <a:r>
              <a:rPr lang="fr-FR" altLang="fr-FR" sz="1800" dirty="0" smtClean="0">
                <a:solidFill>
                  <a:srgbClr val="376092"/>
                </a:solidFill>
              </a:rPr>
              <a:t>de PME</a:t>
            </a:r>
            <a:r>
              <a:rPr lang="fr-FR" altLang="fr-FR" sz="1800" dirty="0">
                <a:solidFill>
                  <a:srgbClr val="376092"/>
                </a:solidFill>
              </a:rPr>
              <a:t>, communication, assurance, banque, transport, tourisme</a:t>
            </a:r>
            <a:r>
              <a:rPr lang="fr-FR" altLang="fr-FR" sz="1800" dirty="0" smtClean="0">
                <a:solidFill>
                  <a:srgbClr val="376092"/>
                </a:solidFill>
              </a:rPr>
              <a:t>…</a:t>
            </a:r>
          </a:p>
          <a:p>
            <a:pPr eaLnBrk="1" hangingPunct="1">
              <a:spcBef>
                <a:spcPct val="0"/>
              </a:spcBef>
              <a:buNone/>
              <a:defRPr/>
            </a:pPr>
            <a:endParaRPr lang="fr-FR" altLang="fr-FR" sz="1800" dirty="0">
              <a:solidFill>
                <a:srgbClr val="376092"/>
              </a:solidFill>
            </a:endParaRPr>
          </a:p>
          <a:p>
            <a:pPr eaLnBrk="1" hangingPunct="1">
              <a:spcBef>
                <a:spcPct val="0"/>
              </a:spcBef>
              <a:buFont typeface="Wingdings" pitchFamily="2" charset="2"/>
              <a:buChar char="Ø"/>
              <a:defRPr/>
            </a:pPr>
            <a:r>
              <a:rPr lang="fr-FR" altLang="fr-FR" sz="1800" b="1" dirty="0">
                <a:solidFill>
                  <a:srgbClr val="FF9933"/>
                </a:solidFill>
              </a:rPr>
              <a:t>BUT</a:t>
            </a:r>
            <a:r>
              <a:rPr lang="fr-FR" altLang="fr-FR" sz="1800" dirty="0">
                <a:solidFill>
                  <a:srgbClr val="376092"/>
                </a:solidFill>
              </a:rPr>
              <a:t> </a:t>
            </a:r>
            <a:r>
              <a:rPr lang="fr-FR" altLang="fr-FR" sz="1800" dirty="0">
                <a:solidFill>
                  <a:srgbClr val="F79646"/>
                </a:solidFill>
              </a:rPr>
              <a:t>gestion des entreprises et des administrations, carrières juridiques, techniques de commercialisation</a:t>
            </a:r>
            <a:r>
              <a:rPr lang="fr-FR" altLang="fr-FR" sz="1800" dirty="0" smtClean="0">
                <a:solidFill>
                  <a:srgbClr val="F79646"/>
                </a:solidFill>
              </a:rPr>
              <a:t>, logistique et transports …</a:t>
            </a:r>
            <a:endParaRPr lang="fr-FR" altLang="fr-FR" sz="1800" i="0" dirty="0">
              <a:solidFill>
                <a:srgbClr val="F79646"/>
              </a:solidFill>
            </a:endParaRPr>
          </a:p>
          <a:p>
            <a:pPr marL="0" indent="0" algn="just" eaLnBrk="1" hangingPunct="1">
              <a:spcBef>
                <a:spcPct val="0"/>
              </a:spcBef>
              <a:buFont typeface="Arial" pitchFamily="34" charset="0"/>
              <a:buNone/>
              <a:defRPr/>
            </a:pPr>
            <a:r>
              <a:rPr lang="fr-FR" altLang="fr-FR" sz="1600" dirty="0">
                <a:solidFill>
                  <a:srgbClr val="4F81BD"/>
                </a:solidFill>
              </a:rPr>
              <a:t/>
            </a:r>
            <a:br>
              <a:rPr lang="fr-FR" altLang="fr-FR" sz="1600" dirty="0">
                <a:solidFill>
                  <a:srgbClr val="4F81BD"/>
                </a:solidFill>
              </a:rPr>
            </a:br>
            <a:endParaRPr lang="fr-FR" altLang="fr-FR" sz="1700" dirty="0">
              <a:solidFill>
                <a:srgbClr val="4F81BD"/>
              </a:solidFill>
            </a:endParaRPr>
          </a:p>
        </p:txBody>
      </p:sp>
      <p:sp>
        <p:nvSpPr>
          <p:cNvPr id="10" name="Rectangle 4"/>
          <p:cNvSpPr>
            <a:spLocks noChangeArrowheads="1"/>
          </p:cNvSpPr>
          <p:nvPr/>
        </p:nvSpPr>
        <p:spPr bwMode="auto">
          <a:xfrm>
            <a:off x="179388" y="3211513"/>
            <a:ext cx="5113337" cy="504825"/>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fr-FR" b="1">
                <a:solidFill>
                  <a:srgbClr val="000000"/>
                </a:solidFill>
              </a:rPr>
              <a:t>Filière comptable </a:t>
            </a:r>
            <a:r>
              <a:rPr lang="fr-FR" altLang="fr-FR">
                <a:solidFill>
                  <a:srgbClr val="376092"/>
                </a:solidFill>
              </a:rPr>
              <a:t>DCG, DSCG…</a:t>
            </a:r>
            <a:endParaRPr lang="fr-FR" altLang="fr-FR">
              <a:solidFill>
                <a:srgbClr val="4F81BD"/>
              </a:solidFill>
            </a:endParaRPr>
          </a:p>
        </p:txBody>
      </p:sp>
      <p:sp>
        <p:nvSpPr>
          <p:cNvPr id="13" name="Rectangle 4"/>
          <p:cNvSpPr>
            <a:spLocks noChangeArrowheads="1"/>
          </p:cNvSpPr>
          <p:nvPr/>
        </p:nvSpPr>
        <p:spPr bwMode="auto">
          <a:xfrm>
            <a:off x="165100" y="3646488"/>
            <a:ext cx="8478866" cy="863600"/>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fr-FR" b="1" dirty="0">
                <a:solidFill>
                  <a:srgbClr val="000000"/>
                </a:solidFill>
              </a:rPr>
              <a:t>Formations universitaires générales</a:t>
            </a:r>
            <a:r>
              <a:rPr lang="fr-FR" altLang="fr-FR" dirty="0">
                <a:solidFill>
                  <a:srgbClr val="000000"/>
                </a:solidFill>
              </a:rPr>
              <a:t/>
            </a:r>
            <a:br>
              <a:rPr lang="fr-FR" altLang="fr-FR" dirty="0">
                <a:solidFill>
                  <a:srgbClr val="000000"/>
                </a:solidFill>
              </a:rPr>
            </a:br>
            <a:r>
              <a:rPr lang="fr-FR" altLang="fr-FR" dirty="0" smtClean="0">
                <a:solidFill>
                  <a:srgbClr val="000000"/>
                </a:solidFill>
              </a:rPr>
              <a:t>1ère </a:t>
            </a:r>
            <a:r>
              <a:rPr lang="fr-FR" altLang="fr-FR" dirty="0">
                <a:solidFill>
                  <a:srgbClr val="000000"/>
                </a:solidFill>
              </a:rPr>
              <a:t>année </a:t>
            </a:r>
            <a:r>
              <a:rPr lang="fr-FR" altLang="fr-FR" dirty="0" smtClean="0">
                <a:solidFill>
                  <a:srgbClr val="000000"/>
                </a:solidFill>
              </a:rPr>
              <a:t>licence</a:t>
            </a:r>
            <a:r>
              <a:rPr lang="fr-FR" altLang="fr-FR" dirty="0" smtClean="0">
                <a:solidFill>
                  <a:srgbClr val="4F81BD"/>
                </a:solidFill>
              </a:rPr>
              <a:t> </a:t>
            </a:r>
            <a:r>
              <a:rPr lang="fr-FR" altLang="fr-FR" dirty="0">
                <a:solidFill>
                  <a:srgbClr val="376092"/>
                </a:solidFill>
              </a:rPr>
              <a:t>administration économique et sociale, droit, communication, </a:t>
            </a:r>
            <a:r>
              <a:rPr lang="fr-FR" altLang="fr-FR" dirty="0" err="1" smtClean="0">
                <a:solidFill>
                  <a:srgbClr val="376092"/>
                </a:solidFill>
              </a:rPr>
              <a:t>etc</a:t>
            </a:r>
            <a:r>
              <a:rPr lang="fr-FR" altLang="fr-FR" dirty="0" smtClean="0">
                <a:solidFill>
                  <a:srgbClr val="376092"/>
                </a:solidFill>
              </a:rPr>
              <a:t>…</a:t>
            </a:r>
            <a:endParaRPr lang="fr-FR" altLang="fr-FR" dirty="0">
              <a:solidFill>
                <a:srgbClr val="376092"/>
              </a:solidFill>
            </a:endParaRPr>
          </a:p>
        </p:txBody>
      </p:sp>
      <p:sp>
        <p:nvSpPr>
          <p:cNvPr id="14" name="Rectangle 4"/>
          <p:cNvSpPr>
            <a:spLocks noChangeArrowheads="1"/>
          </p:cNvSpPr>
          <p:nvPr/>
        </p:nvSpPr>
        <p:spPr bwMode="auto">
          <a:xfrm>
            <a:off x="214282" y="4500570"/>
            <a:ext cx="8286808" cy="738187"/>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fr-FR" b="1">
                <a:solidFill>
                  <a:srgbClr val="000000"/>
                </a:solidFill>
              </a:rPr>
              <a:t>Autres formations</a:t>
            </a:r>
            <a:r>
              <a:rPr lang="fr-FR" altLang="fr-FR">
                <a:solidFill>
                  <a:srgbClr val="000000"/>
                </a:solidFill>
              </a:rPr>
              <a:t> </a:t>
            </a:r>
            <a:r>
              <a:rPr lang="fr-FR" altLang="fr-FR">
                <a:solidFill>
                  <a:srgbClr val="376092"/>
                </a:solidFill>
              </a:rPr>
              <a:t>écoles de commerce, écoles spécialisées du domaine du tourisme, de la communication…</a:t>
            </a:r>
          </a:p>
        </p:txBody>
      </p:sp>
      <p:sp>
        <p:nvSpPr>
          <p:cNvPr id="15" name="Rectangle 4"/>
          <p:cNvSpPr>
            <a:spLocks noChangeArrowheads="1"/>
          </p:cNvSpPr>
          <p:nvPr/>
        </p:nvSpPr>
        <p:spPr bwMode="auto">
          <a:xfrm>
            <a:off x="285720" y="5429264"/>
            <a:ext cx="8143932" cy="935037"/>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fr-FR" b="1" dirty="0">
                <a:solidFill>
                  <a:srgbClr val="000000"/>
                </a:solidFill>
              </a:rPr>
              <a:t>Préparations aux grandes écoles</a:t>
            </a:r>
            <a:br>
              <a:rPr lang="fr-FR" altLang="fr-FR" b="1" dirty="0">
                <a:solidFill>
                  <a:srgbClr val="000000"/>
                </a:solidFill>
              </a:rPr>
            </a:br>
            <a:r>
              <a:rPr lang="fr-FR" altLang="fr-FR" dirty="0">
                <a:solidFill>
                  <a:srgbClr val="376092"/>
                </a:solidFill>
              </a:rPr>
              <a:t>CPGE</a:t>
            </a:r>
            <a:r>
              <a:rPr lang="fr-FR" altLang="fr-FR" dirty="0">
                <a:solidFill>
                  <a:srgbClr val="000000"/>
                </a:solidFill>
              </a:rPr>
              <a:t> </a:t>
            </a:r>
            <a:r>
              <a:rPr lang="fr-FR" altLang="fr-FR" dirty="0">
                <a:solidFill>
                  <a:srgbClr val="376092"/>
                </a:solidFill>
              </a:rPr>
              <a:t>économique et commerciale, voie technologique (ECT)</a:t>
            </a:r>
            <a:endParaRPr lang="fr-FR" altLang="fr-FR" dirty="0">
              <a:solidFill>
                <a:srgbClr val="4F81BD"/>
              </a:solidFill>
            </a:endParaRPr>
          </a:p>
        </p:txBody>
      </p:sp>
      <p:pic>
        <p:nvPicPr>
          <p:cNvPr id="37898" name="Image 2"/>
          <p:cNvPicPr>
            <a:picLocks noChangeAspect="1" noChangeArrowheads="1"/>
          </p:cNvPicPr>
          <p:nvPr/>
        </p:nvPicPr>
        <p:blipFill>
          <a:blip r:embed="rId3" cstate="print"/>
          <a:srcRect/>
          <a:stretch>
            <a:fillRect/>
          </a:stretch>
        </p:blipFill>
        <p:spPr bwMode="auto">
          <a:xfrm>
            <a:off x="5535613" y="862013"/>
            <a:ext cx="3365500" cy="4603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advAuto="0"/>
      <p:bldP spid="10"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68313" y="239713"/>
            <a:ext cx="5237162"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09563" y="3155950"/>
          <a:ext cx="8509000" cy="3368676"/>
        </p:xfrm>
        <a:graphic>
          <a:graphicData uri="http://schemas.openxmlformats.org/drawingml/2006/table">
            <a:tbl>
              <a:tblPr firstRow="1" bandRow="1">
                <a:tableStyleId>{5C22544A-7EE6-4342-B048-85BDC9FD1C3A}</a:tableStyleId>
              </a:tblPr>
              <a:tblGrid>
                <a:gridCol w="5485610"/>
                <a:gridCol w="1511695"/>
                <a:gridCol w="1511695"/>
              </a:tblGrid>
              <a:tr h="421085">
                <a:tc>
                  <a:txBody>
                    <a:bodyPr/>
                    <a:lstStyle/>
                    <a:p>
                      <a:r>
                        <a:rPr lang="fr-FR" sz="2000" dirty="0"/>
                        <a:t>Enseignement de spécialité</a:t>
                      </a:r>
                    </a:p>
                  </a:txBody>
                  <a:tcPr marL="91411" marR="91411" marT="45723" marB="45723"/>
                </a:tc>
                <a:tc>
                  <a:txBody>
                    <a:bodyPr/>
                    <a:lstStyle/>
                    <a:p>
                      <a:r>
                        <a:rPr lang="fr-FR" sz="2000" dirty="0"/>
                        <a:t>Horaires 1</a:t>
                      </a:r>
                      <a:r>
                        <a:rPr lang="fr-FR" sz="2000" baseline="30000" dirty="0"/>
                        <a:t>re</a:t>
                      </a:r>
                      <a:r>
                        <a:rPr lang="fr-FR" sz="2000" dirty="0"/>
                        <a:t> </a:t>
                      </a:r>
                    </a:p>
                  </a:txBody>
                  <a:tcPr marL="91411" marR="91411" marT="45723" marB="45723"/>
                </a:tc>
                <a:tc>
                  <a:txBody>
                    <a:bodyPr/>
                    <a:lstStyle/>
                    <a:p>
                      <a:r>
                        <a:rPr lang="fr-FR" sz="2000" dirty="0"/>
                        <a:t>Horaires T</a:t>
                      </a:r>
                      <a:r>
                        <a:rPr lang="fr-FR" sz="2000" baseline="30000" dirty="0"/>
                        <a:t>ale</a:t>
                      </a:r>
                      <a:r>
                        <a:rPr lang="fr-FR" sz="2000" dirty="0"/>
                        <a:t> </a:t>
                      </a:r>
                    </a:p>
                  </a:txBody>
                  <a:tcPr marL="91411" marR="91411" marT="45723" marB="45723"/>
                </a:tc>
              </a:tr>
              <a:tr h="421085">
                <a:tc>
                  <a:txBody>
                    <a:bodyPr/>
                    <a:lstStyle/>
                    <a:p>
                      <a:r>
                        <a:rPr lang="fr-FR" sz="2000" dirty="0"/>
                        <a:t>Innovation technologique</a:t>
                      </a:r>
                    </a:p>
                  </a:txBody>
                  <a:tcPr marL="91411" marR="91411" marT="45723" marB="45723"/>
                </a:tc>
                <a:tc>
                  <a:txBody>
                    <a:bodyPr/>
                    <a:lstStyle/>
                    <a:p>
                      <a:pPr algn="ctr"/>
                      <a:r>
                        <a:rPr lang="fr-FR" sz="2000" dirty="0"/>
                        <a:t>3 h</a:t>
                      </a:r>
                    </a:p>
                  </a:txBody>
                  <a:tcPr marL="91411" marR="91411" marT="45723" marB="45723" anchor="ctr"/>
                </a:tc>
                <a:tc>
                  <a:txBody>
                    <a:bodyPr/>
                    <a:lstStyle/>
                    <a:p>
                      <a:pPr algn="ctr"/>
                      <a:r>
                        <a:rPr lang="fr-FR" sz="2000" dirty="0"/>
                        <a:t>-</a:t>
                      </a:r>
                    </a:p>
                  </a:txBody>
                  <a:tcPr marL="91411" marR="91411" marT="45723" marB="45723" anchor="ctr"/>
                </a:tc>
              </a:tr>
              <a:tr h="421085">
                <a:tc>
                  <a:txBody>
                    <a:bodyPr/>
                    <a:lstStyle/>
                    <a:p>
                      <a:r>
                        <a:rPr lang="fr-FR" sz="2000" dirty="0"/>
                        <a:t>Ingénierie</a:t>
                      </a:r>
                      <a:r>
                        <a:rPr lang="fr-FR" sz="2000" baseline="0" dirty="0"/>
                        <a:t> et développement durable</a:t>
                      </a:r>
                      <a:endParaRPr lang="fr-FR" sz="2000" dirty="0"/>
                    </a:p>
                  </a:txBody>
                  <a:tcPr marL="91411" marR="91411" marT="45723" marB="45723"/>
                </a:tc>
                <a:tc>
                  <a:txBody>
                    <a:bodyPr/>
                    <a:lstStyle/>
                    <a:p>
                      <a:pPr algn="ctr"/>
                      <a:r>
                        <a:rPr lang="fr-FR" sz="2000" dirty="0"/>
                        <a:t>9 h</a:t>
                      </a:r>
                    </a:p>
                  </a:txBody>
                  <a:tcPr marL="91411" marR="91411" marT="45723" marB="45723" anchor="ctr"/>
                </a:tc>
                <a:tc>
                  <a:txBody>
                    <a:bodyPr/>
                    <a:lstStyle/>
                    <a:p>
                      <a:pPr algn="ctr"/>
                      <a:r>
                        <a:rPr lang="fr-FR" sz="2000" dirty="0"/>
                        <a:t>-</a:t>
                      </a:r>
                    </a:p>
                  </a:txBody>
                  <a:tcPr marL="91411" marR="91411" marT="45723" marB="45723" anchor="ctr"/>
                </a:tc>
              </a:tr>
              <a:tr h="1263251">
                <a:tc>
                  <a:txBody>
                    <a:bodyPr/>
                    <a:lstStyle/>
                    <a:p>
                      <a:pPr marL="342900" indent="-342900">
                        <a:buFontTx/>
                        <a:buChar char="-"/>
                      </a:pPr>
                      <a:r>
                        <a:rPr lang="fr-FR" sz="1800" dirty="0"/>
                        <a:t>Architecture</a:t>
                      </a:r>
                      <a:r>
                        <a:rPr lang="fr-FR" sz="1800" baseline="0" dirty="0"/>
                        <a:t> et construction</a:t>
                      </a:r>
                      <a:r>
                        <a:rPr lang="fr-FR" sz="1800" dirty="0"/>
                        <a:t>  </a:t>
                      </a:r>
                      <a:r>
                        <a:rPr lang="fr-FR" sz="1800" b="1" dirty="0">
                          <a:solidFill>
                            <a:srgbClr val="00B050"/>
                          </a:solidFill>
                        </a:rPr>
                        <a:t>(Chambéry</a:t>
                      </a:r>
                      <a:r>
                        <a:rPr lang="fr-FR" sz="1800" b="1" dirty="0">
                          <a:solidFill>
                            <a:srgbClr val="33CC33"/>
                          </a:solidFill>
                        </a:rPr>
                        <a:t>)                 </a:t>
                      </a:r>
                      <a:r>
                        <a:rPr lang="fr-FR" sz="1800" dirty="0"/>
                        <a:t>ou</a:t>
                      </a:r>
                    </a:p>
                    <a:p>
                      <a:pPr marL="342900" indent="-342900">
                        <a:buFontTx/>
                        <a:buChar char="-"/>
                      </a:pPr>
                      <a:r>
                        <a:rPr lang="fr-FR" sz="1800" baseline="0" dirty="0"/>
                        <a:t>Énergie et environnement  </a:t>
                      </a:r>
                      <a:r>
                        <a:rPr lang="fr-FR" sz="1800" b="1" baseline="0" dirty="0" smtClean="0">
                          <a:solidFill>
                            <a:srgbClr val="FF0000"/>
                          </a:solidFill>
                        </a:rPr>
                        <a:t>(Ugine)                            </a:t>
                      </a:r>
                      <a:r>
                        <a:rPr lang="fr-FR" sz="1800" baseline="0" dirty="0"/>
                        <a:t>ou</a:t>
                      </a:r>
                    </a:p>
                    <a:p>
                      <a:pPr marL="342900" indent="-342900">
                        <a:buFontTx/>
                        <a:buChar char="-"/>
                      </a:pPr>
                      <a:r>
                        <a:rPr lang="fr-FR" sz="1800" baseline="0" dirty="0"/>
                        <a:t>Innovation technologique et éco-conception </a:t>
                      </a:r>
                      <a:r>
                        <a:rPr lang="fr-FR" sz="1800" b="1" baseline="0" dirty="0" smtClean="0">
                          <a:solidFill>
                            <a:srgbClr val="FF0000"/>
                          </a:solidFill>
                        </a:rPr>
                        <a:t>(</a:t>
                      </a:r>
                      <a:r>
                        <a:rPr lang="fr-FR" sz="1800" b="1" baseline="0" dirty="0" err="1" smtClean="0">
                          <a:solidFill>
                            <a:srgbClr val="FF0000"/>
                          </a:solidFill>
                        </a:rPr>
                        <a:t>Ug</a:t>
                      </a:r>
                      <a:r>
                        <a:rPr lang="fr-FR" sz="1800" b="1" baseline="0" dirty="0" smtClean="0">
                          <a:solidFill>
                            <a:srgbClr val="FF0000"/>
                          </a:solidFill>
                        </a:rPr>
                        <a:t>)  </a:t>
                      </a:r>
                      <a:r>
                        <a:rPr lang="fr-FR" sz="1800" baseline="0" dirty="0" smtClean="0"/>
                        <a:t>ou</a:t>
                      </a:r>
                      <a:endParaRPr lang="fr-FR" sz="1800" baseline="0" dirty="0"/>
                    </a:p>
                    <a:p>
                      <a:pPr marL="342900" indent="-342900">
                        <a:buFontTx/>
                        <a:buChar char="-"/>
                      </a:pPr>
                      <a:r>
                        <a:rPr lang="fr-FR" sz="1800" baseline="0" dirty="0"/>
                        <a:t>Systèmes d’information et numérique </a:t>
                      </a:r>
                      <a:r>
                        <a:rPr lang="fr-FR" sz="1800" b="1" baseline="0" dirty="0" smtClean="0">
                          <a:solidFill>
                            <a:srgbClr val="FF0000"/>
                          </a:solidFill>
                        </a:rPr>
                        <a:t>(Ugine)</a:t>
                      </a:r>
                      <a:endParaRPr lang="fr-FR" sz="1800" b="1" dirty="0">
                        <a:solidFill>
                          <a:srgbClr val="FF0000"/>
                        </a:solidFill>
                      </a:endParaRPr>
                    </a:p>
                  </a:txBody>
                  <a:tcPr marL="91411" marR="91411" marT="45723" marB="45723"/>
                </a:tc>
                <a:tc>
                  <a:txBody>
                    <a:bodyPr/>
                    <a:lstStyle/>
                    <a:p>
                      <a:pPr algn="ctr"/>
                      <a:r>
                        <a:rPr lang="fr-FR" sz="2400" dirty="0"/>
                        <a:t>-</a:t>
                      </a:r>
                    </a:p>
                  </a:txBody>
                  <a:tcPr marL="91411" marR="91411" marT="45723" marB="45723" anchor="ctr"/>
                </a:tc>
                <a:tc>
                  <a:txBody>
                    <a:bodyPr/>
                    <a:lstStyle/>
                    <a:p>
                      <a:pPr algn="ctr"/>
                      <a:r>
                        <a:rPr lang="fr-FR" sz="2000" baseline="0" dirty="0"/>
                        <a:t>12 h</a:t>
                      </a:r>
                      <a:endParaRPr lang="fr-FR" sz="2000" dirty="0"/>
                    </a:p>
                  </a:txBody>
                  <a:tcPr marL="91411" marR="91411" marT="45723" marB="45723" anchor="ctr"/>
                </a:tc>
              </a:tr>
              <a:tr h="421085">
                <a:tc>
                  <a:txBody>
                    <a:bodyPr/>
                    <a:lstStyle/>
                    <a:p>
                      <a:r>
                        <a:rPr lang="fr-FR" sz="2000" dirty="0"/>
                        <a:t>Physique-Chimie</a:t>
                      </a:r>
                      <a:r>
                        <a:rPr lang="fr-FR" sz="2000" baseline="0" dirty="0"/>
                        <a:t> et Mathématiques</a:t>
                      </a:r>
                      <a:endParaRPr lang="fr-FR" sz="2000" dirty="0"/>
                    </a:p>
                  </a:txBody>
                  <a:tcPr marL="91411" marR="91411" marT="45723" marB="45723"/>
                </a:tc>
                <a:tc>
                  <a:txBody>
                    <a:bodyPr/>
                    <a:lstStyle/>
                    <a:p>
                      <a:pPr algn="ctr"/>
                      <a:r>
                        <a:rPr lang="fr-FR" sz="2000" dirty="0"/>
                        <a:t>6 h</a:t>
                      </a:r>
                    </a:p>
                  </a:txBody>
                  <a:tcPr marL="91411" marR="91411" marT="45723" marB="45723" anchor="ctr"/>
                </a:tc>
                <a:tc>
                  <a:txBody>
                    <a:bodyPr/>
                    <a:lstStyle/>
                    <a:p>
                      <a:pPr algn="ctr"/>
                      <a:r>
                        <a:rPr lang="fr-FR" sz="2000" dirty="0"/>
                        <a:t>6 h</a:t>
                      </a:r>
                    </a:p>
                  </a:txBody>
                  <a:tcPr marL="91411" marR="91411" marT="45723" marB="45723" anchor="ctr"/>
                </a:tc>
              </a:tr>
              <a:tr h="421085">
                <a:tc>
                  <a:txBody>
                    <a:bodyPr/>
                    <a:lstStyle/>
                    <a:p>
                      <a:r>
                        <a:rPr lang="fr-FR" sz="2000" b="1" dirty="0">
                          <a:solidFill>
                            <a:schemeClr val="bg1"/>
                          </a:solidFill>
                        </a:rPr>
                        <a:t>Total</a:t>
                      </a:r>
                    </a:p>
                  </a:txBody>
                  <a:tcPr marL="91411" marR="91411" marT="45723" marB="45723">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11" marR="91411" marT="45723" marB="45723"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11" marR="91411" marT="45723" marB="45723" anchor="ctr">
                    <a:solidFill>
                      <a:schemeClr val="accent1">
                        <a:lumMod val="75000"/>
                      </a:schemeClr>
                    </a:solidFill>
                  </a:tcPr>
                </a:tc>
              </a:tr>
            </a:tbl>
          </a:graphicData>
        </a:graphic>
      </p:graphicFrame>
      <p:sp>
        <p:nvSpPr>
          <p:cNvPr id="4" name="Rectangle 3"/>
          <p:cNvSpPr>
            <a:spLocks noChangeArrowheads="1"/>
          </p:cNvSpPr>
          <p:nvPr/>
        </p:nvSpPr>
        <p:spPr bwMode="auto">
          <a:xfrm>
            <a:off x="236538" y="1849438"/>
            <a:ext cx="8655050" cy="1016000"/>
          </a:xfrm>
          <a:prstGeom prst="rect">
            <a:avLst/>
          </a:prstGeom>
          <a:noFill/>
          <a:ln w="9525">
            <a:noFill/>
            <a:miter lim="800000"/>
            <a:headEnd/>
            <a:tailEnd/>
          </a:ln>
        </p:spPr>
        <p:txBody>
          <a:bodyPr>
            <a:spAutoFit/>
          </a:bodyPr>
          <a:lstStyle/>
          <a:p>
            <a:pPr algn="just" eaLnBrk="1" hangingPunct="1"/>
            <a:r>
              <a:rPr lang="fr-FR" altLang="en-US" sz="2000">
                <a:solidFill>
                  <a:srgbClr val="000000"/>
                </a:solidFill>
              </a:rPr>
              <a:t>Pour celles et ceux qui s’intéressent à l'industrie, à l’innovation technologique et à la transition énergétique, et qui souhaitent suivre une formation technologique polyvalente en vue d’une poursuite d’études.</a:t>
            </a:r>
          </a:p>
        </p:txBody>
      </p:sp>
      <p:pic>
        <p:nvPicPr>
          <p:cNvPr id="38946" name="Image 4"/>
          <p:cNvPicPr>
            <a:picLocks noChangeAspect="1" noChangeArrowheads="1"/>
          </p:cNvPicPr>
          <p:nvPr/>
        </p:nvPicPr>
        <p:blipFill>
          <a:blip r:embed="rId3" cstate="print"/>
          <a:srcRect/>
          <a:stretch>
            <a:fillRect/>
          </a:stretch>
        </p:blipFill>
        <p:spPr bwMode="auto">
          <a:xfrm>
            <a:off x="4391025" y="928688"/>
            <a:ext cx="4427538" cy="630237"/>
          </a:xfrm>
          <a:prstGeom prst="rect">
            <a:avLst/>
          </a:prstGeom>
          <a:noFill/>
          <a:ln w="9525">
            <a:noFill/>
            <a:miter lim="800000"/>
            <a:headEnd/>
            <a:tailEnd/>
          </a:ln>
        </p:spPr>
      </p:pic>
      <p:sp>
        <p:nvSpPr>
          <p:cNvPr id="6" name="ZoneTexte 5"/>
          <p:cNvSpPr txBox="1"/>
          <p:nvPr/>
        </p:nvSpPr>
        <p:spPr>
          <a:xfrm>
            <a:off x="755576" y="1196752"/>
            <a:ext cx="2808312" cy="369332"/>
          </a:xfrm>
          <a:prstGeom prst="rect">
            <a:avLst/>
          </a:prstGeom>
          <a:noFill/>
        </p:spPr>
        <p:txBody>
          <a:bodyPr wrap="square" rtlCol="0">
            <a:spAutoFit/>
          </a:bodyPr>
          <a:lstStyle/>
          <a:p>
            <a:r>
              <a:rPr lang="fr-FR" b="1" dirty="0" smtClean="0">
                <a:solidFill>
                  <a:srgbClr val="FF0000"/>
                </a:solidFill>
              </a:rPr>
              <a:t>Ugine</a:t>
            </a:r>
            <a:r>
              <a:rPr lang="fr-FR" dirty="0" smtClean="0"/>
              <a:t> et Chambéry</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3850" y="233363"/>
            <a:ext cx="5237163"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sp>
        <p:nvSpPr>
          <p:cNvPr id="8" name="Rectangle 4"/>
          <p:cNvSpPr>
            <a:spLocks noChangeArrowheads="1"/>
          </p:cNvSpPr>
          <p:nvPr/>
        </p:nvSpPr>
        <p:spPr bwMode="auto">
          <a:xfrm>
            <a:off x="211138" y="920750"/>
            <a:ext cx="8890000" cy="1365242"/>
          </a:xfrm>
          <a:prstGeom prst="rect">
            <a:avLst/>
          </a:prstGeom>
          <a:noFill/>
          <a:ln>
            <a:noFill/>
          </a:ln>
          <a:effectLst/>
        </p:spPr>
        <p:txBody>
          <a:bodyPr lIns="92075" tIns="46038" rIns="92075" bIns="46038"/>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0" indent="0" eaLnBrk="1" hangingPunct="1">
              <a:spcBef>
                <a:spcPct val="0"/>
              </a:spcBef>
              <a:buFont typeface="Arial" pitchFamily="34" charset="0"/>
              <a:buNone/>
              <a:defRPr/>
            </a:pPr>
            <a:r>
              <a:rPr lang="fr-FR" altLang="fr-FR" sz="2800" b="1" dirty="0">
                <a:effectLst>
                  <a:outerShdw blurRad="38100" dist="38100" dir="2700000" algn="tl">
                    <a:srgbClr val="000000">
                      <a:alpha val="43137"/>
                    </a:srgbClr>
                  </a:outerShdw>
                </a:effectLst>
              </a:rPr>
              <a:t>Poursuites d’études :</a:t>
            </a:r>
          </a:p>
          <a:p>
            <a:pPr marL="0" indent="0" eaLnBrk="1" hangingPunct="1">
              <a:spcBef>
                <a:spcPct val="0"/>
              </a:spcBef>
              <a:buFont typeface="Arial" pitchFamily="34" charset="0"/>
              <a:buNone/>
              <a:defRPr/>
            </a:pPr>
            <a:endParaRPr lang="fr-FR" altLang="fr-FR" sz="1800" b="1" dirty="0"/>
          </a:p>
          <a:p>
            <a:pPr eaLnBrk="1" hangingPunct="1">
              <a:spcBef>
                <a:spcPct val="0"/>
              </a:spcBef>
              <a:buFont typeface="Wingdings" pitchFamily="2" charset="2"/>
              <a:buChar char="Ø"/>
              <a:defRPr/>
            </a:pPr>
            <a:r>
              <a:rPr lang="fr-FR" altLang="fr-FR" sz="1800" b="1" dirty="0">
                <a:solidFill>
                  <a:schemeClr val="tx2">
                    <a:lumMod val="60000"/>
                    <a:lumOff val="40000"/>
                  </a:schemeClr>
                </a:solidFill>
              </a:rPr>
              <a:t>BTS </a:t>
            </a:r>
            <a:r>
              <a:rPr lang="fr-FR" altLang="fr-FR" sz="1800" dirty="0">
                <a:solidFill>
                  <a:schemeClr val="tx2">
                    <a:lumMod val="60000"/>
                    <a:lumOff val="40000"/>
                  </a:schemeClr>
                </a:solidFill>
                <a:cs typeface="Arial" charset="0"/>
              </a:rPr>
              <a:t>Aéronautique, informatique, électrotechnique, conception des produits industriels</a:t>
            </a:r>
            <a:r>
              <a:rPr lang="fr-FR" altLang="fr-FR" sz="1800" dirty="0" smtClean="0">
                <a:solidFill>
                  <a:schemeClr val="tx2">
                    <a:lumMod val="60000"/>
                    <a:lumOff val="40000"/>
                  </a:schemeClr>
                </a:solidFill>
                <a:cs typeface="Arial" charset="0"/>
              </a:rPr>
              <a:t>…</a:t>
            </a:r>
          </a:p>
          <a:p>
            <a:pPr eaLnBrk="1" hangingPunct="1">
              <a:spcBef>
                <a:spcPct val="0"/>
              </a:spcBef>
              <a:buFont typeface="Wingdings" pitchFamily="2" charset="2"/>
              <a:buChar char="Ø"/>
              <a:defRPr/>
            </a:pPr>
            <a:r>
              <a:rPr lang="fr-FR" altLang="fr-FR" sz="1800" b="1" dirty="0" smtClean="0">
                <a:solidFill>
                  <a:srgbClr val="FF9933"/>
                </a:solidFill>
                <a:cs typeface="Arial" charset="0"/>
              </a:rPr>
              <a:t>BUT </a:t>
            </a:r>
            <a:r>
              <a:rPr lang="fr-FR" altLang="fr-FR" sz="1800" dirty="0">
                <a:solidFill>
                  <a:srgbClr val="FF9933"/>
                </a:solidFill>
                <a:cs typeface="Arial" charset="0"/>
              </a:rPr>
              <a:t>génie mécanique et productique, mesures </a:t>
            </a:r>
            <a:r>
              <a:rPr lang="fr-FR" altLang="fr-FR" sz="1800" dirty="0" smtClean="0">
                <a:solidFill>
                  <a:srgbClr val="FF9933"/>
                </a:solidFill>
                <a:cs typeface="Arial" charset="0"/>
              </a:rPr>
              <a:t>physiques, génie électrique, qualité…</a:t>
            </a:r>
            <a:endParaRPr lang="fr-FR" altLang="fr-FR" sz="1800" dirty="0">
              <a:solidFill>
                <a:srgbClr val="FF9933"/>
              </a:solidFill>
              <a:cs typeface="Arial" charset="0"/>
            </a:endParaRPr>
          </a:p>
        </p:txBody>
      </p:sp>
      <p:sp>
        <p:nvSpPr>
          <p:cNvPr id="10" name="Rectangle 4"/>
          <p:cNvSpPr>
            <a:spLocks noChangeArrowheads="1"/>
          </p:cNvSpPr>
          <p:nvPr/>
        </p:nvSpPr>
        <p:spPr bwMode="auto">
          <a:xfrm>
            <a:off x="177800" y="2528888"/>
            <a:ext cx="4605338" cy="1008062"/>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en-US" b="1" dirty="0">
                <a:solidFill>
                  <a:srgbClr val="000000"/>
                </a:solidFill>
              </a:rPr>
              <a:t>Formations universitaires générales</a:t>
            </a:r>
            <a:r>
              <a:rPr lang="fr-FR" altLang="en-US" dirty="0">
                <a:solidFill>
                  <a:srgbClr val="000000"/>
                </a:solidFill>
              </a:rPr>
              <a:t/>
            </a:r>
            <a:br>
              <a:rPr lang="fr-FR" altLang="en-US" dirty="0">
                <a:solidFill>
                  <a:srgbClr val="000000"/>
                </a:solidFill>
              </a:rPr>
            </a:br>
            <a:r>
              <a:rPr lang="fr-FR" altLang="en-US" dirty="0" smtClean="0">
                <a:solidFill>
                  <a:srgbClr val="000000"/>
                </a:solidFill>
              </a:rPr>
              <a:t>1</a:t>
            </a:r>
            <a:r>
              <a:rPr lang="fr-FR" altLang="en-US" baseline="30000" dirty="0" smtClean="0">
                <a:solidFill>
                  <a:srgbClr val="000000"/>
                </a:solidFill>
              </a:rPr>
              <a:t>ère</a:t>
            </a:r>
            <a:r>
              <a:rPr lang="fr-FR" altLang="en-US" dirty="0" smtClean="0">
                <a:solidFill>
                  <a:srgbClr val="000000"/>
                </a:solidFill>
              </a:rPr>
              <a:t> </a:t>
            </a:r>
            <a:r>
              <a:rPr lang="fr-FR" altLang="en-US" dirty="0">
                <a:solidFill>
                  <a:srgbClr val="000000"/>
                </a:solidFill>
              </a:rPr>
              <a:t>année </a:t>
            </a:r>
            <a:r>
              <a:rPr lang="fr-FR" altLang="en-US" dirty="0" smtClean="0">
                <a:solidFill>
                  <a:srgbClr val="000000"/>
                </a:solidFill>
              </a:rPr>
              <a:t>licence </a:t>
            </a:r>
            <a:r>
              <a:rPr lang="fr-FR" altLang="en-US" dirty="0">
                <a:solidFill>
                  <a:srgbClr val="376092"/>
                </a:solidFill>
              </a:rPr>
              <a:t>sciences et technologies pour l’Ingénieur (électronique, automatique, mécanique...) ou génie des procédés (matériaux)</a:t>
            </a:r>
          </a:p>
        </p:txBody>
      </p:sp>
      <p:sp>
        <p:nvSpPr>
          <p:cNvPr id="9" name="ZoneTexte 8"/>
          <p:cNvSpPr txBox="1">
            <a:spLocks noChangeArrowheads="1"/>
          </p:cNvSpPr>
          <p:nvPr/>
        </p:nvSpPr>
        <p:spPr bwMode="auto">
          <a:xfrm>
            <a:off x="7812088" y="6272213"/>
            <a:ext cx="1223962" cy="252412"/>
          </a:xfrm>
          <a:prstGeom prst="rect">
            <a:avLst/>
          </a:prstGeom>
          <a:noFill/>
          <a:ln w="9525">
            <a:noFill/>
            <a:miter lim="800000"/>
            <a:headEnd/>
            <a:tailEnd/>
          </a:ln>
        </p:spPr>
        <p:txBody>
          <a:bodyPr>
            <a:spAutoFit/>
          </a:bodyPr>
          <a:lstStyle/>
          <a:p>
            <a:pPr eaLnBrk="1" hangingPunct="1"/>
            <a:r>
              <a:rPr lang="fr-FR" altLang="en-US" sz="1000">
                <a:solidFill>
                  <a:srgbClr val="000000"/>
                </a:solidFill>
              </a:rPr>
              <a:t>Source : RERS 2017</a:t>
            </a:r>
          </a:p>
        </p:txBody>
      </p:sp>
      <p:graphicFrame>
        <p:nvGraphicFramePr>
          <p:cNvPr id="12" name="Graphique 11"/>
          <p:cNvGraphicFramePr>
            <a:graphicFrameLocks/>
          </p:cNvGraphicFramePr>
          <p:nvPr/>
        </p:nvGraphicFramePr>
        <p:xfrm>
          <a:off x="4620257" y="2849921"/>
          <a:ext cx="4686300" cy="388726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4"/>
          <p:cNvSpPr>
            <a:spLocks noChangeArrowheads="1"/>
          </p:cNvSpPr>
          <p:nvPr/>
        </p:nvSpPr>
        <p:spPr bwMode="auto">
          <a:xfrm>
            <a:off x="174625" y="4133850"/>
            <a:ext cx="4605338" cy="1152525"/>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en-US" b="1" dirty="0">
                <a:solidFill>
                  <a:srgbClr val="000000"/>
                </a:solidFill>
              </a:rPr>
              <a:t>Ecoles d’Ingénieur post-bac en 5 ans</a:t>
            </a:r>
            <a:r>
              <a:rPr lang="fr-FR" altLang="en-US" dirty="0">
                <a:solidFill>
                  <a:srgbClr val="000000"/>
                </a:solidFill>
              </a:rPr>
              <a:t/>
            </a:r>
            <a:br>
              <a:rPr lang="fr-FR" altLang="en-US" dirty="0">
                <a:solidFill>
                  <a:srgbClr val="000000"/>
                </a:solidFill>
              </a:rPr>
            </a:br>
            <a:r>
              <a:rPr lang="fr-FR" altLang="en-US" dirty="0">
                <a:solidFill>
                  <a:srgbClr val="376092"/>
                </a:solidFill>
              </a:rPr>
              <a:t>UT (universités de technologie), ENI (écoles nationales d’ingénieurs), INSA (instituts des sciences appliquées), ESITC (écoles supérieures d’ingénieurs des travaux de la construction), </a:t>
            </a:r>
            <a:r>
              <a:rPr lang="fr-FR" altLang="en-US" dirty="0" err="1" smtClean="0">
                <a:solidFill>
                  <a:srgbClr val="376092"/>
                </a:solidFill>
              </a:rPr>
              <a:t>Polytech</a:t>
            </a:r>
            <a:r>
              <a:rPr lang="fr-FR" altLang="en-US" dirty="0" smtClean="0">
                <a:solidFill>
                  <a:srgbClr val="376092"/>
                </a:solidFill>
              </a:rPr>
              <a:t>…</a:t>
            </a:r>
            <a:endParaRPr lang="fr-FR" altLang="fr-FR" dirty="0">
              <a:solidFill>
                <a:srgbClr val="4F81BD"/>
              </a:solidFill>
            </a:endParaRPr>
          </a:p>
        </p:txBody>
      </p:sp>
      <p:sp>
        <p:nvSpPr>
          <p:cNvPr id="13" name="Rectangle 4"/>
          <p:cNvSpPr>
            <a:spLocks noChangeArrowheads="1"/>
          </p:cNvSpPr>
          <p:nvPr/>
        </p:nvSpPr>
        <p:spPr bwMode="auto">
          <a:xfrm>
            <a:off x="179388" y="5921375"/>
            <a:ext cx="4605337" cy="703263"/>
          </a:xfrm>
          <a:prstGeom prst="rect">
            <a:avLst/>
          </a:prstGeom>
          <a:noFill/>
          <a:ln w="9525">
            <a:noFill/>
            <a:miter lim="800000"/>
            <a:headEnd/>
            <a:tailEnd/>
          </a:ln>
        </p:spPr>
        <p:txBody>
          <a:bodyPr lIns="92075" tIns="46038" rIns="92075" bIns="46038"/>
          <a:lstStyle/>
          <a:p>
            <a:pPr marL="342900" indent="-342900" eaLnBrk="1" hangingPunct="1">
              <a:buFont typeface="Wingdings" pitchFamily="2" charset="2"/>
              <a:buChar char="Ø"/>
            </a:pPr>
            <a:r>
              <a:rPr lang="fr-FR" altLang="en-US" sz="2000" b="1" dirty="0">
                <a:solidFill>
                  <a:srgbClr val="000000"/>
                </a:solidFill>
              </a:rPr>
              <a:t>Préparations aux grandes écoles</a:t>
            </a:r>
            <a:r>
              <a:rPr lang="fr-FR" altLang="en-US" sz="2000" dirty="0">
                <a:solidFill>
                  <a:srgbClr val="000000"/>
                </a:solidFill>
              </a:rPr>
              <a:t/>
            </a:r>
            <a:br>
              <a:rPr lang="fr-FR" altLang="en-US" sz="2000" dirty="0">
                <a:solidFill>
                  <a:srgbClr val="000000"/>
                </a:solidFill>
              </a:rPr>
            </a:br>
            <a:r>
              <a:rPr lang="fr-FR" altLang="en-US" sz="2000" dirty="0">
                <a:solidFill>
                  <a:srgbClr val="376092"/>
                </a:solidFill>
              </a:rPr>
              <a:t>CPGE TSI</a:t>
            </a:r>
            <a:endParaRPr lang="fr-FR" altLang="fr-FR" sz="2000" dirty="0">
              <a:solidFill>
                <a:srgbClr val="4F81BD"/>
              </a:solidFill>
            </a:endParaRPr>
          </a:p>
        </p:txBody>
      </p:sp>
      <p:pic>
        <p:nvPicPr>
          <p:cNvPr id="39945" name="Image 2"/>
          <p:cNvPicPr>
            <a:picLocks noChangeAspect="1" noChangeArrowheads="1"/>
          </p:cNvPicPr>
          <p:nvPr/>
        </p:nvPicPr>
        <p:blipFill>
          <a:blip r:embed="rId4" cstate="print"/>
          <a:srcRect/>
          <a:stretch>
            <a:fillRect/>
          </a:stretch>
        </p:blipFill>
        <p:spPr bwMode="auto">
          <a:xfrm>
            <a:off x="5364163" y="920750"/>
            <a:ext cx="3394075" cy="482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9" grpId="0"/>
      <p:bldP spid="11"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68313" y="331788"/>
            <a:ext cx="5237162"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447675" y="3868738"/>
          <a:ext cx="8510588" cy="2438400"/>
        </p:xfrm>
        <a:graphic>
          <a:graphicData uri="http://schemas.openxmlformats.org/drawingml/2006/table">
            <a:tbl>
              <a:tblPr firstRow="1" bandRow="1">
                <a:tableStyleId>{5C22544A-7EE6-4342-B048-85BDC9FD1C3A}</a:tableStyleId>
              </a:tblPr>
              <a:tblGrid>
                <a:gridCol w="5486634"/>
                <a:gridCol w="1511977"/>
                <a:gridCol w="1511977"/>
              </a:tblGrid>
              <a:tr h="370840">
                <a:tc>
                  <a:txBody>
                    <a:bodyPr/>
                    <a:lstStyle/>
                    <a:p>
                      <a:r>
                        <a:rPr lang="fr-FR" sz="2000" dirty="0"/>
                        <a:t>Enseignements de spécialité</a:t>
                      </a:r>
                    </a:p>
                  </a:txBody>
                  <a:tcPr marL="91428" marR="91428"/>
                </a:tc>
                <a:tc>
                  <a:txBody>
                    <a:bodyPr/>
                    <a:lstStyle/>
                    <a:p>
                      <a:r>
                        <a:rPr lang="fr-FR" sz="2000" dirty="0"/>
                        <a:t>Horaires 1</a:t>
                      </a:r>
                      <a:r>
                        <a:rPr lang="fr-FR" sz="2000" baseline="30000" dirty="0"/>
                        <a:t>ère</a:t>
                      </a:r>
                      <a:r>
                        <a:rPr lang="fr-FR" sz="2000" dirty="0"/>
                        <a:t> </a:t>
                      </a:r>
                    </a:p>
                  </a:txBody>
                  <a:tcPr marL="91428" marR="91428"/>
                </a:tc>
                <a:tc>
                  <a:txBody>
                    <a:bodyPr/>
                    <a:lstStyle/>
                    <a:p>
                      <a:r>
                        <a:rPr lang="fr-FR" sz="2000" dirty="0"/>
                        <a:t>Horaires T</a:t>
                      </a:r>
                      <a:r>
                        <a:rPr lang="fr-FR" sz="2000" baseline="30000" dirty="0"/>
                        <a:t>ale</a:t>
                      </a:r>
                      <a:r>
                        <a:rPr lang="fr-FR" sz="2000" dirty="0"/>
                        <a:t> </a:t>
                      </a:r>
                    </a:p>
                  </a:txBody>
                  <a:tcPr marL="91428" marR="91428"/>
                </a:tc>
              </a:tr>
              <a:tr h="370840">
                <a:tc>
                  <a:txBody>
                    <a:bodyPr/>
                    <a:lstStyle/>
                    <a:p>
                      <a:r>
                        <a:rPr lang="fr-FR" sz="2000" dirty="0"/>
                        <a:t>Physique-Chimie pour la santé</a:t>
                      </a:r>
                    </a:p>
                  </a:txBody>
                  <a:tcPr marL="91428" marR="91428"/>
                </a:tc>
                <a:tc>
                  <a:txBody>
                    <a:bodyPr/>
                    <a:lstStyle/>
                    <a:p>
                      <a:pPr algn="ctr"/>
                      <a:r>
                        <a:rPr lang="fr-FR" sz="2000" dirty="0"/>
                        <a:t>3 h</a:t>
                      </a:r>
                    </a:p>
                  </a:txBody>
                  <a:tcPr marL="91428" marR="91428" anchor="ctr"/>
                </a:tc>
                <a:tc>
                  <a:txBody>
                    <a:bodyPr/>
                    <a:lstStyle/>
                    <a:p>
                      <a:pPr algn="ctr"/>
                      <a:r>
                        <a:rPr lang="fr-FR" sz="2000" dirty="0"/>
                        <a:t>-</a:t>
                      </a:r>
                    </a:p>
                  </a:txBody>
                  <a:tcPr marL="91428" marR="91428" anchor="ctr"/>
                </a:tc>
              </a:tr>
              <a:tr h="370840">
                <a:tc>
                  <a:txBody>
                    <a:bodyPr/>
                    <a:lstStyle/>
                    <a:p>
                      <a:r>
                        <a:rPr lang="fr-FR" sz="2000" dirty="0"/>
                        <a:t>Biologie et physiopathologie humaine</a:t>
                      </a:r>
                    </a:p>
                  </a:txBody>
                  <a:tcPr marL="91428" marR="91428"/>
                </a:tc>
                <a:tc>
                  <a:txBody>
                    <a:bodyPr/>
                    <a:lstStyle/>
                    <a:p>
                      <a:pPr algn="ctr"/>
                      <a:r>
                        <a:rPr lang="fr-FR" sz="2000" dirty="0"/>
                        <a:t>5 h</a:t>
                      </a:r>
                    </a:p>
                  </a:txBody>
                  <a:tcPr marL="91428" marR="91428" anchor="ctr"/>
                </a:tc>
                <a:tc>
                  <a:txBody>
                    <a:bodyPr/>
                    <a:lstStyle/>
                    <a:p>
                      <a:pPr algn="ctr"/>
                      <a:r>
                        <a:rPr lang="fr-FR" sz="2000" dirty="0"/>
                        <a:t>-</a:t>
                      </a:r>
                    </a:p>
                  </a:txBody>
                  <a:tcPr marL="91428" marR="91428"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Chimie, Biologie et physiopathologie humaine</a:t>
                      </a:r>
                    </a:p>
                  </a:txBody>
                  <a:tcPr marL="91428" marR="91428"/>
                </a:tc>
                <a:tc>
                  <a:txBody>
                    <a:bodyPr/>
                    <a:lstStyle/>
                    <a:p>
                      <a:pPr algn="ctr"/>
                      <a:r>
                        <a:rPr lang="fr-FR" sz="2400" dirty="0"/>
                        <a:t>-</a:t>
                      </a:r>
                    </a:p>
                  </a:txBody>
                  <a:tcPr marL="91428" marR="91428" anchor="ctr"/>
                </a:tc>
                <a:tc>
                  <a:txBody>
                    <a:bodyPr/>
                    <a:lstStyle/>
                    <a:p>
                      <a:pPr algn="ctr"/>
                      <a:r>
                        <a:rPr lang="fr-FR" sz="2000" baseline="0" dirty="0"/>
                        <a:t>8 h</a:t>
                      </a:r>
                      <a:endParaRPr lang="fr-FR" sz="2000" dirty="0"/>
                    </a:p>
                  </a:txBody>
                  <a:tcPr marL="91428" marR="91428" anchor="ctr"/>
                </a:tc>
              </a:tr>
              <a:tr h="370840">
                <a:tc>
                  <a:txBody>
                    <a:bodyPr/>
                    <a:lstStyle/>
                    <a:p>
                      <a:r>
                        <a:rPr lang="fr-FR" sz="2000" dirty="0"/>
                        <a:t>Sciences et techniques</a:t>
                      </a:r>
                      <a:r>
                        <a:rPr lang="fr-FR" sz="2000" baseline="0" dirty="0"/>
                        <a:t> sanitaires et sociales</a:t>
                      </a:r>
                      <a:endParaRPr lang="fr-FR" sz="2000" dirty="0"/>
                    </a:p>
                  </a:txBody>
                  <a:tcPr marL="91428" marR="91428"/>
                </a:tc>
                <a:tc>
                  <a:txBody>
                    <a:bodyPr/>
                    <a:lstStyle/>
                    <a:p>
                      <a:pPr algn="ctr"/>
                      <a:r>
                        <a:rPr lang="fr-FR" sz="2000" dirty="0"/>
                        <a:t>7 h</a:t>
                      </a:r>
                    </a:p>
                  </a:txBody>
                  <a:tcPr marL="91428" marR="91428" anchor="ctr"/>
                </a:tc>
                <a:tc>
                  <a:txBody>
                    <a:bodyPr/>
                    <a:lstStyle/>
                    <a:p>
                      <a:pPr algn="ctr"/>
                      <a:r>
                        <a:rPr lang="fr-FR" sz="2000" dirty="0"/>
                        <a:t>8 h</a:t>
                      </a:r>
                    </a:p>
                  </a:txBody>
                  <a:tcPr marL="91428" marR="91428" anchor="ctr"/>
                </a:tc>
              </a:tr>
              <a:tr h="370840">
                <a:tc>
                  <a:txBody>
                    <a:bodyPr/>
                    <a:lstStyle/>
                    <a:p>
                      <a:r>
                        <a:rPr lang="fr-FR" sz="2000" b="1" dirty="0">
                          <a:solidFill>
                            <a:schemeClr val="bg1"/>
                          </a:solidFill>
                        </a:rPr>
                        <a:t>Total</a:t>
                      </a:r>
                    </a:p>
                  </a:txBody>
                  <a:tcPr marL="91428" marR="91428">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15 h</a:t>
                      </a:r>
                    </a:p>
                  </a:txBody>
                  <a:tcPr marL="91428" marR="91428"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16 h</a:t>
                      </a:r>
                    </a:p>
                  </a:txBody>
                  <a:tcPr marL="91428" marR="91428" anchor="ctr">
                    <a:solidFill>
                      <a:schemeClr val="accent1">
                        <a:lumMod val="75000"/>
                      </a:schemeClr>
                    </a:solidFill>
                  </a:tcPr>
                </a:tc>
              </a:tr>
            </a:tbl>
          </a:graphicData>
        </a:graphic>
      </p:graphicFrame>
      <p:sp>
        <p:nvSpPr>
          <p:cNvPr id="3" name="Rectangle 2"/>
          <p:cNvSpPr>
            <a:spLocks noChangeArrowheads="1"/>
          </p:cNvSpPr>
          <p:nvPr/>
        </p:nvSpPr>
        <p:spPr bwMode="auto">
          <a:xfrm>
            <a:off x="468313" y="2465388"/>
            <a:ext cx="8489950" cy="1014412"/>
          </a:xfrm>
          <a:prstGeom prst="rect">
            <a:avLst/>
          </a:prstGeom>
          <a:noFill/>
          <a:ln w="9525">
            <a:noFill/>
            <a:miter lim="800000"/>
            <a:headEnd/>
            <a:tailEnd/>
          </a:ln>
        </p:spPr>
        <p:txBody>
          <a:bodyPr>
            <a:spAutoFit/>
          </a:bodyPr>
          <a:lstStyle/>
          <a:p>
            <a:pPr algn="just" eaLnBrk="1" hangingPunct="1"/>
            <a:r>
              <a:rPr lang="fr-FR" altLang="en-US" sz="2000">
                <a:solidFill>
                  <a:srgbClr val="000000"/>
                </a:solidFill>
              </a:rPr>
              <a:t>Cette série s’adresse aux élèves intéressés par les relations humaines et le travail sanitaire et social. Qualités souhaitées : autonomie, esprit d’initiative, sens du contact, aptitude à communiquer et à travailler en équipe.</a:t>
            </a:r>
          </a:p>
        </p:txBody>
      </p:sp>
      <p:pic>
        <p:nvPicPr>
          <p:cNvPr id="40994" name="Image 4"/>
          <p:cNvPicPr>
            <a:picLocks noChangeAspect="1" noChangeArrowheads="1"/>
          </p:cNvPicPr>
          <p:nvPr/>
        </p:nvPicPr>
        <p:blipFill>
          <a:blip r:embed="rId3" cstate="print"/>
          <a:srcRect/>
          <a:stretch>
            <a:fillRect/>
          </a:stretch>
        </p:blipFill>
        <p:spPr bwMode="auto">
          <a:xfrm>
            <a:off x="4349750" y="1052513"/>
            <a:ext cx="4476750" cy="614362"/>
          </a:xfrm>
          <a:prstGeom prst="rect">
            <a:avLst/>
          </a:prstGeom>
          <a:noFill/>
          <a:ln w="9525">
            <a:noFill/>
            <a:miter lim="800000"/>
            <a:headEnd/>
            <a:tailEnd/>
          </a:ln>
        </p:spPr>
      </p:pic>
      <p:sp>
        <p:nvSpPr>
          <p:cNvPr id="40995" name="ZoneTexte 3"/>
          <p:cNvSpPr txBox="1">
            <a:spLocks noChangeArrowheads="1"/>
          </p:cNvSpPr>
          <p:nvPr/>
        </p:nvSpPr>
        <p:spPr bwMode="auto">
          <a:xfrm>
            <a:off x="971600" y="1268760"/>
            <a:ext cx="3311525" cy="368300"/>
          </a:xfrm>
          <a:prstGeom prst="rect">
            <a:avLst/>
          </a:prstGeom>
          <a:noFill/>
          <a:ln w="9525">
            <a:noFill/>
            <a:miter lim="800000"/>
            <a:headEnd/>
            <a:tailEnd/>
          </a:ln>
        </p:spPr>
        <p:txBody>
          <a:bodyPr>
            <a:spAutoFit/>
          </a:bodyPr>
          <a:lstStyle/>
          <a:p>
            <a:r>
              <a:rPr lang="fr-FR" altLang="fr-FR" b="1" i="0" dirty="0">
                <a:solidFill>
                  <a:srgbClr val="33CC33"/>
                </a:solidFill>
              </a:rPr>
              <a:t>Au lycée du </a:t>
            </a:r>
            <a:r>
              <a:rPr lang="fr-FR" altLang="fr-FR" b="1" i="0" dirty="0" err="1">
                <a:solidFill>
                  <a:srgbClr val="33CC33"/>
                </a:solidFill>
              </a:rPr>
              <a:t>Granier</a:t>
            </a:r>
            <a:r>
              <a:rPr lang="fr-FR" altLang="fr-FR" b="1" i="0" dirty="0">
                <a:solidFill>
                  <a:srgbClr val="33CC33"/>
                </a:solidFill>
              </a:rPr>
              <a:t> – La </a:t>
            </a:r>
            <a:r>
              <a:rPr lang="fr-FR" altLang="fr-FR" b="1" i="0" dirty="0" err="1">
                <a:solidFill>
                  <a:srgbClr val="33CC33"/>
                </a:solidFill>
              </a:rPr>
              <a:t>Ravoire</a:t>
            </a:r>
            <a:endParaRPr lang="fr-FR" altLang="fr-FR" b="1" i="0" dirty="0">
              <a:solidFill>
                <a:srgbClr val="33CC33"/>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000" y="282575"/>
            <a:ext cx="5238750" cy="4603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La voie technologique</a:t>
            </a:r>
            <a:endParaRPr lang="fr-FR" sz="1400" i="0" kern="0" dirty="0">
              <a:solidFill>
                <a:sysClr val="windowText" lastClr="000000"/>
              </a:solidFill>
            </a:endParaRPr>
          </a:p>
        </p:txBody>
      </p:sp>
      <p:sp>
        <p:nvSpPr>
          <p:cNvPr id="11" name="Rectangle 4"/>
          <p:cNvSpPr>
            <a:spLocks noChangeArrowheads="1"/>
          </p:cNvSpPr>
          <p:nvPr/>
        </p:nvSpPr>
        <p:spPr bwMode="auto">
          <a:xfrm>
            <a:off x="165100" y="1343025"/>
            <a:ext cx="8888413" cy="1728785"/>
          </a:xfrm>
          <a:prstGeom prst="rect">
            <a:avLst/>
          </a:prstGeom>
          <a:noFill/>
          <a:ln>
            <a:noFill/>
          </a:ln>
          <a:effectLst/>
        </p:spPr>
        <p:txBody>
          <a:bodyPr lIns="92075" tIns="46038" rIns="92075" bIns="46038"/>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0" indent="0" eaLnBrk="1" fontAlgn="auto" hangingPunct="1">
              <a:spcBef>
                <a:spcPct val="0"/>
              </a:spcBef>
              <a:spcAft>
                <a:spcPts val="0"/>
              </a:spcAft>
              <a:buFont typeface="Arial" pitchFamily="34" charset="0"/>
              <a:buNone/>
              <a:defRPr/>
            </a:pPr>
            <a:r>
              <a:rPr lang="fr-FR" altLang="fr-FR" sz="2800" b="1" kern="0" dirty="0">
                <a:solidFill>
                  <a:prstClr val="black"/>
                </a:solidFill>
                <a:effectLst>
                  <a:outerShdw blurRad="38100" dist="38100" dir="2700000" algn="tl">
                    <a:srgbClr val="000000">
                      <a:alpha val="43137"/>
                    </a:srgbClr>
                  </a:outerShdw>
                </a:effectLst>
              </a:rPr>
              <a:t>Poursuites d’études :</a:t>
            </a:r>
          </a:p>
          <a:p>
            <a:pPr marL="0" indent="0" eaLnBrk="1" fontAlgn="auto" hangingPunct="1">
              <a:spcBef>
                <a:spcPct val="0"/>
              </a:spcBef>
              <a:spcAft>
                <a:spcPts val="0"/>
              </a:spcAft>
              <a:buFont typeface="Arial" pitchFamily="34" charset="0"/>
              <a:buNone/>
              <a:defRPr/>
            </a:pPr>
            <a:endParaRPr lang="fr-FR" altLang="fr-FR" sz="1600" b="1" i="0" kern="0" dirty="0">
              <a:solidFill>
                <a:prstClr val="black"/>
              </a:solidFill>
            </a:endParaRPr>
          </a:p>
          <a:p>
            <a:pPr marL="0" indent="0" eaLnBrk="1" fontAlgn="auto" hangingPunct="1">
              <a:spcBef>
                <a:spcPct val="0"/>
              </a:spcBef>
              <a:spcAft>
                <a:spcPts val="0"/>
              </a:spcAft>
              <a:buFont typeface="Wingdings"/>
              <a:buChar char="Ø"/>
              <a:defRPr/>
            </a:pPr>
            <a:r>
              <a:rPr lang="fr-FR" altLang="fr-FR" sz="1600" b="1" i="0" kern="0" dirty="0" smtClean="0">
                <a:solidFill>
                  <a:schemeClr val="accent6"/>
                </a:solidFill>
              </a:rPr>
              <a:t> BTS </a:t>
            </a:r>
            <a:r>
              <a:rPr lang="fr-FR" sz="1600" i="0" kern="0" dirty="0">
                <a:solidFill>
                  <a:schemeClr val="accent6"/>
                </a:solidFill>
                <a:cs typeface="Arial" charset="0"/>
              </a:rPr>
              <a:t>économie sociale et familiale, service et prestations des services sanitaires et sociaux, analyse de     biologie médicale, diététique, esthétique-cosmétique</a:t>
            </a:r>
            <a:r>
              <a:rPr lang="fr-FR" sz="1600" i="0" kern="0" dirty="0" smtClean="0">
                <a:solidFill>
                  <a:schemeClr val="accent6"/>
                </a:solidFill>
                <a:cs typeface="Arial" charset="0"/>
              </a:rPr>
              <a:t>…</a:t>
            </a:r>
          </a:p>
          <a:p>
            <a:pPr marL="0" indent="0" eaLnBrk="1" fontAlgn="auto" hangingPunct="1">
              <a:spcBef>
                <a:spcPct val="0"/>
              </a:spcBef>
              <a:spcAft>
                <a:spcPts val="0"/>
              </a:spcAft>
              <a:buFont typeface="Arial" pitchFamily="34" charset="0"/>
              <a:buNone/>
              <a:defRPr/>
            </a:pPr>
            <a:r>
              <a:rPr lang="fr-FR" sz="1600" i="0" kern="0" dirty="0" smtClean="0">
                <a:solidFill>
                  <a:schemeClr val="tx2"/>
                </a:solidFill>
                <a:cs typeface="Arial" charset="0"/>
                <a:sym typeface="Wingdings 3"/>
              </a:rPr>
              <a:t> </a:t>
            </a:r>
            <a:r>
              <a:rPr lang="fr-FR" sz="1600" i="0" kern="0" dirty="0" smtClean="0">
                <a:solidFill>
                  <a:srgbClr val="4F81BD">
                    <a:lumMod val="75000"/>
                  </a:srgbClr>
                </a:solidFill>
                <a:cs typeface="Arial" charset="0"/>
              </a:rPr>
              <a:t>BUT </a:t>
            </a:r>
            <a:r>
              <a:rPr lang="fr-FR" sz="1600" i="0" kern="0" dirty="0">
                <a:solidFill>
                  <a:srgbClr val="4F81BD">
                    <a:lumMod val="75000"/>
                  </a:srgbClr>
                </a:solidFill>
                <a:cs typeface="Arial" charset="0"/>
              </a:rPr>
              <a:t>Carrières sociales (éducation spécialisée, assistance sociale, animation, etc.)…</a:t>
            </a:r>
            <a:r>
              <a:rPr lang="fr-FR" altLang="fr-FR" sz="1600" i="0" kern="0" dirty="0">
                <a:solidFill>
                  <a:srgbClr val="4F81BD"/>
                </a:solidFill>
              </a:rPr>
              <a:t/>
            </a:r>
            <a:br>
              <a:rPr lang="fr-FR" altLang="fr-FR" sz="1600" i="0" kern="0" dirty="0">
                <a:solidFill>
                  <a:srgbClr val="4F81BD"/>
                </a:solidFill>
              </a:rPr>
            </a:br>
            <a:endParaRPr lang="fr-FR" altLang="fr-FR" sz="1700" i="0" kern="0" dirty="0">
              <a:solidFill>
                <a:srgbClr val="4F81BD"/>
              </a:solidFill>
            </a:endParaRPr>
          </a:p>
        </p:txBody>
      </p:sp>
      <p:sp>
        <p:nvSpPr>
          <p:cNvPr id="12" name="Rectangle 4"/>
          <p:cNvSpPr>
            <a:spLocks noChangeArrowheads="1"/>
          </p:cNvSpPr>
          <p:nvPr/>
        </p:nvSpPr>
        <p:spPr bwMode="auto">
          <a:xfrm>
            <a:off x="142875" y="3213100"/>
            <a:ext cx="5224463" cy="1152525"/>
          </a:xfrm>
          <a:prstGeom prst="rect">
            <a:avLst/>
          </a:prstGeom>
          <a:noFill/>
          <a:ln w="9525">
            <a:noFill/>
            <a:miter lim="800000"/>
            <a:headEnd/>
            <a:tailEnd/>
          </a:ln>
        </p:spPr>
        <p:txBody>
          <a:bodyPr lIns="92075" tIns="46038" rIns="92075" bIns="46038"/>
          <a:lstStyle/>
          <a:p>
            <a:pPr marL="342900" indent="-342900">
              <a:spcBef>
                <a:spcPct val="20000"/>
              </a:spcBef>
              <a:buFont typeface="Wingdings" pitchFamily="2" charset="2"/>
              <a:buChar char="Ø"/>
            </a:pPr>
            <a:r>
              <a:rPr lang="fr-FR" altLang="fr-FR" sz="1700" b="1" dirty="0">
                <a:solidFill>
                  <a:srgbClr val="000000"/>
                </a:solidFill>
              </a:rPr>
              <a:t>Formations des écoles spécialisées </a:t>
            </a:r>
            <a:r>
              <a:rPr lang="fr-FR" altLang="fr-FR" sz="1700" dirty="0">
                <a:solidFill>
                  <a:srgbClr val="000000"/>
                </a:solidFill>
              </a:rPr>
              <a:t>du secteur paramédical et social </a:t>
            </a:r>
            <a:br>
              <a:rPr lang="fr-FR" altLang="fr-FR" sz="1700" dirty="0">
                <a:solidFill>
                  <a:srgbClr val="000000"/>
                </a:solidFill>
              </a:rPr>
            </a:br>
            <a:r>
              <a:rPr lang="fr-FR" altLang="fr-FR" sz="1600" dirty="0">
                <a:solidFill>
                  <a:srgbClr val="376092"/>
                </a:solidFill>
              </a:rPr>
              <a:t>éducation spécialisée, éducation de jeunes enfants, assistance de service social, </a:t>
            </a:r>
            <a:r>
              <a:rPr lang="fr-FR" altLang="fr-FR" sz="1600" dirty="0" smtClean="0">
                <a:solidFill>
                  <a:srgbClr val="376092"/>
                </a:solidFill>
              </a:rPr>
              <a:t>infirmier, </a:t>
            </a:r>
            <a:r>
              <a:rPr lang="fr-FR" altLang="fr-FR" sz="1600" dirty="0" err="1" smtClean="0">
                <a:solidFill>
                  <a:srgbClr val="376092"/>
                </a:solidFill>
              </a:rPr>
              <a:t>etc</a:t>
            </a:r>
            <a:r>
              <a:rPr lang="fr-FR" altLang="fr-FR" sz="1600" dirty="0" smtClean="0">
                <a:solidFill>
                  <a:srgbClr val="376092"/>
                </a:solidFill>
              </a:rPr>
              <a:t>…</a:t>
            </a:r>
            <a:endParaRPr lang="fr-FR" altLang="fr-FR" sz="1600" dirty="0">
              <a:solidFill>
                <a:srgbClr val="376092"/>
              </a:solidFill>
            </a:endParaRPr>
          </a:p>
        </p:txBody>
      </p:sp>
      <p:sp>
        <p:nvSpPr>
          <p:cNvPr id="13" name="ZoneTexte 12"/>
          <p:cNvSpPr txBox="1"/>
          <p:nvPr/>
        </p:nvSpPr>
        <p:spPr>
          <a:xfrm>
            <a:off x="7812088" y="6272213"/>
            <a:ext cx="1223962" cy="252412"/>
          </a:xfrm>
          <a:prstGeom prst="rect">
            <a:avLst/>
          </a:prstGeom>
          <a:noFill/>
        </p:spPr>
        <p:txBody>
          <a:bodyPr>
            <a:spAutoFit/>
          </a:bodyPr>
          <a:lstStyle/>
          <a:p>
            <a:pPr eaLnBrk="1" fontAlgn="auto" hangingPunct="1">
              <a:spcBef>
                <a:spcPts val="0"/>
              </a:spcBef>
              <a:spcAft>
                <a:spcPts val="0"/>
              </a:spcAft>
              <a:defRPr/>
            </a:pPr>
            <a:r>
              <a:rPr lang="fr-FR" sz="1000" i="0" kern="0" dirty="0">
                <a:solidFill>
                  <a:prstClr val="black"/>
                </a:solidFill>
              </a:rPr>
              <a:t>Source : RERS 2017</a:t>
            </a:r>
          </a:p>
        </p:txBody>
      </p:sp>
      <p:graphicFrame>
        <p:nvGraphicFramePr>
          <p:cNvPr id="14" name="Graphique 13"/>
          <p:cNvGraphicFramePr>
            <a:graphicFrameLocks/>
          </p:cNvGraphicFramePr>
          <p:nvPr/>
        </p:nvGraphicFramePr>
        <p:xfrm>
          <a:off x="4067944" y="2636912"/>
          <a:ext cx="5791696" cy="4032449"/>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4"/>
          <p:cNvSpPr>
            <a:spLocks noChangeArrowheads="1"/>
          </p:cNvSpPr>
          <p:nvPr/>
        </p:nvSpPr>
        <p:spPr bwMode="auto">
          <a:xfrm>
            <a:off x="165100" y="4365625"/>
            <a:ext cx="5151438" cy="503238"/>
          </a:xfrm>
          <a:prstGeom prst="rect">
            <a:avLst/>
          </a:prstGeom>
          <a:noFill/>
          <a:ln>
            <a:noFill/>
          </a:ln>
          <a:effectLst/>
        </p:spPr>
        <p:txBody>
          <a:bodyPr lIns="92075" tIns="46038" rIns="92075" bIns="46038"/>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fontAlgn="auto">
              <a:spcAft>
                <a:spcPts val="0"/>
              </a:spcAft>
              <a:buFont typeface="Wingdings" pitchFamily="2" charset="2"/>
              <a:buChar char="Ø"/>
              <a:defRPr/>
            </a:pPr>
            <a:r>
              <a:rPr lang="fr-FR" sz="1700" b="1" i="0" kern="0" dirty="0">
                <a:solidFill>
                  <a:prstClr val="black"/>
                </a:solidFill>
                <a:cs typeface="Arial" charset="0"/>
              </a:rPr>
              <a:t>Formation et concours secrétaire médicale</a:t>
            </a:r>
            <a:endParaRPr lang="fr-FR" altLang="fr-FR" sz="1700" i="0" kern="0" dirty="0">
              <a:solidFill>
                <a:srgbClr val="4F81BD"/>
              </a:solidFill>
            </a:endParaRPr>
          </a:p>
        </p:txBody>
      </p:sp>
      <p:sp>
        <p:nvSpPr>
          <p:cNvPr id="16" name="Rectangle 4"/>
          <p:cNvSpPr>
            <a:spLocks noChangeArrowheads="1"/>
          </p:cNvSpPr>
          <p:nvPr/>
        </p:nvSpPr>
        <p:spPr bwMode="auto">
          <a:xfrm>
            <a:off x="165100" y="4802188"/>
            <a:ext cx="5414963" cy="1727200"/>
          </a:xfrm>
          <a:prstGeom prst="rect">
            <a:avLst/>
          </a:prstGeom>
          <a:noFill/>
          <a:ln>
            <a:noFill/>
          </a:ln>
          <a:effectLst/>
        </p:spPr>
        <p:txBody>
          <a:bodyPr lIns="92075" tIns="46038" rIns="92075" bIns="46038"/>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fontAlgn="auto">
              <a:spcAft>
                <a:spcPts val="0"/>
              </a:spcAft>
              <a:buFont typeface="Wingdings" pitchFamily="2" charset="2"/>
              <a:buChar char="Ø"/>
              <a:defRPr/>
            </a:pPr>
            <a:r>
              <a:rPr lang="fr-FR" sz="1700" b="1" i="0" kern="0" dirty="0">
                <a:solidFill>
                  <a:prstClr val="black"/>
                </a:solidFill>
                <a:cs typeface="Arial" charset="0"/>
              </a:rPr>
              <a:t>Formations universitaires :</a:t>
            </a:r>
            <a:r>
              <a:rPr lang="fr-FR" sz="1700" i="0" kern="0" dirty="0">
                <a:solidFill>
                  <a:prstClr val="black"/>
                </a:solidFill>
                <a:cs typeface="Arial" charset="0"/>
              </a:rPr>
              <a:t/>
            </a:r>
            <a:br>
              <a:rPr lang="fr-FR" sz="1700" i="0" kern="0" dirty="0">
                <a:solidFill>
                  <a:prstClr val="black"/>
                </a:solidFill>
                <a:cs typeface="Arial" charset="0"/>
              </a:rPr>
            </a:br>
            <a:r>
              <a:rPr lang="fr-FR" sz="1700" i="0" kern="0" dirty="0" smtClean="0">
                <a:solidFill>
                  <a:prstClr val="black"/>
                </a:solidFill>
                <a:cs typeface="Arial" charset="0"/>
              </a:rPr>
              <a:t>1ère </a:t>
            </a:r>
            <a:r>
              <a:rPr lang="fr-FR" sz="1700" i="0" kern="0" dirty="0">
                <a:solidFill>
                  <a:prstClr val="black"/>
                </a:solidFill>
                <a:cs typeface="Arial" charset="0"/>
              </a:rPr>
              <a:t>année </a:t>
            </a:r>
            <a:r>
              <a:rPr lang="fr-FR" sz="1700" i="0" kern="0" dirty="0" smtClean="0">
                <a:solidFill>
                  <a:prstClr val="black"/>
                </a:solidFill>
                <a:cs typeface="Arial" charset="0"/>
              </a:rPr>
              <a:t>licence </a:t>
            </a:r>
            <a:r>
              <a:rPr lang="fr-FR" sz="1600" i="0" kern="0" dirty="0">
                <a:solidFill>
                  <a:srgbClr val="4F81BD">
                    <a:lumMod val="75000"/>
                  </a:srgbClr>
                </a:solidFill>
                <a:cs typeface="Arial" charset="0"/>
              </a:rPr>
              <a:t>sciences sociales, éventuellement psychologie, sociologie et administration économique et sociale</a:t>
            </a:r>
            <a:endParaRPr lang="fr-FR" altLang="fr-FR" sz="1700" i="0" kern="0" dirty="0">
              <a:solidFill>
                <a:srgbClr val="4F81BD"/>
              </a:solidFill>
            </a:endParaRPr>
          </a:p>
        </p:txBody>
      </p:sp>
      <p:pic>
        <p:nvPicPr>
          <p:cNvPr id="41993" name="Image 5"/>
          <p:cNvPicPr>
            <a:picLocks noChangeAspect="1" noChangeArrowheads="1"/>
          </p:cNvPicPr>
          <p:nvPr/>
        </p:nvPicPr>
        <p:blipFill>
          <a:blip r:embed="rId3" cstate="print"/>
          <a:srcRect/>
          <a:stretch>
            <a:fillRect/>
          </a:stretch>
        </p:blipFill>
        <p:spPr bwMode="auto">
          <a:xfrm>
            <a:off x="4356100" y="920750"/>
            <a:ext cx="4476750" cy="614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advAuto="0"/>
      <p:bldP spid="12" grpId="0"/>
      <p:bldP spid="13"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AutoShape 8"/>
          <p:cNvSpPr>
            <a:spLocks noChangeArrowheads="1"/>
          </p:cNvSpPr>
          <p:nvPr/>
        </p:nvSpPr>
        <p:spPr bwMode="auto">
          <a:xfrm rot="5400000">
            <a:off x="5966619" y="5618957"/>
            <a:ext cx="1152525" cy="249237"/>
          </a:xfrm>
          <a:prstGeom prst="leftArrow">
            <a:avLst>
              <a:gd name="adj1" fmla="val 50000"/>
              <a:gd name="adj2" fmla="val 75079"/>
            </a:avLst>
          </a:prstGeom>
          <a:solidFill>
            <a:srgbClr val="404040"/>
          </a:solidFill>
          <a:ln w="9525">
            <a:noFill/>
            <a:miter lim="800000"/>
            <a:headEnd/>
            <a:tailEnd/>
          </a:ln>
        </p:spPr>
        <p:txBody>
          <a:bodyPr wrap="none" anchor="ctr"/>
          <a:lstStyle/>
          <a:p>
            <a:pPr eaLnBrk="1" hangingPunct="1"/>
            <a:endParaRPr lang="fr-FR" altLang="fr-FR"/>
          </a:p>
        </p:txBody>
      </p:sp>
      <p:sp>
        <p:nvSpPr>
          <p:cNvPr id="12" name="Rectangle 9"/>
          <p:cNvSpPr>
            <a:spLocks noChangeArrowheads="1"/>
          </p:cNvSpPr>
          <p:nvPr/>
        </p:nvSpPr>
        <p:spPr bwMode="auto">
          <a:xfrm>
            <a:off x="251520" y="2071678"/>
            <a:ext cx="4034728" cy="3085514"/>
          </a:xfrm>
          <a:prstGeom prst="rect">
            <a:avLst/>
          </a:prstGeom>
          <a:solidFill>
            <a:schemeClr val="accent1">
              <a:lumMod val="60000"/>
              <a:lumOff val="40000"/>
            </a:schemeClr>
          </a:solidFill>
          <a:ln>
            <a:headEnd/>
            <a:tailEnd/>
          </a:ln>
        </p:spPr>
        <p:style>
          <a:lnRef idx="0">
            <a:schemeClr val="dk1"/>
          </a:lnRef>
          <a:fillRef idx="3">
            <a:schemeClr val="dk1"/>
          </a:fillRef>
          <a:effectRef idx="3">
            <a:schemeClr val="dk1"/>
          </a:effectRef>
          <a:fontRef idx="minor">
            <a:schemeClr val="lt1"/>
          </a:fontRef>
        </p:style>
        <p:txBody>
          <a:bodyPr wrap="none" anchor="ctr"/>
          <a:lstStyle/>
          <a:p>
            <a:pPr eaLnBrk="1" hangingPunct="1">
              <a:buFont typeface="Monotype Sorts" pitchFamily="2" charset="2"/>
              <a:buNone/>
              <a:defRPr/>
            </a:pPr>
            <a:endParaRPr lang="fr-FR"/>
          </a:p>
        </p:txBody>
      </p:sp>
      <p:sp>
        <p:nvSpPr>
          <p:cNvPr id="13" name="Rectangle 10"/>
          <p:cNvSpPr>
            <a:spLocks noChangeArrowheads="1"/>
          </p:cNvSpPr>
          <p:nvPr/>
        </p:nvSpPr>
        <p:spPr bwMode="auto">
          <a:xfrm>
            <a:off x="4429124" y="2071678"/>
            <a:ext cx="4357718" cy="3071833"/>
          </a:xfrm>
          <a:prstGeom prst="rect">
            <a:avLst/>
          </a:prstGeom>
          <a:solidFill>
            <a:schemeClr val="accent1">
              <a:lumMod val="60000"/>
              <a:lumOff val="40000"/>
            </a:schemeClr>
          </a:solidFill>
          <a:ln>
            <a:headEnd/>
            <a:tailEnd/>
          </a:ln>
        </p:spPr>
        <p:style>
          <a:lnRef idx="0">
            <a:schemeClr val="dk1"/>
          </a:lnRef>
          <a:fillRef idx="3">
            <a:schemeClr val="dk1"/>
          </a:fillRef>
          <a:effectRef idx="3">
            <a:schemeClr val="dk1"/>
          </a:effectRef>
          <a:fontRef idx="minor">
            <a:schemeClr val="lt1"/>
          </a:fontRef>
        </p:style>
        <p:txBody>
          <a:bodyPr wrap="none" anchor="ctr"/>
          <a:lstStyle/>
          <a:p>
            <a:pPr eaLnBrk="1" hangingPunct="1">
              <a:buFont typeface="Monotype Sorts" pitchFamily="2" charset="2"/>
              <a:buNone/>
              <a:defRPr/>
            </a:pPr>
            <a:endParaRPr lang="fr-FR"/>
          </a:p>
        </p:txBody>
      </p:sp>
      <p:sp>
        <p:nvSpPr>
          <p:cNvPr id="23561" name="Text Box 3"/>
          <p:cNvSpPr txBox="1">
            <a:spLocks noChangeArrowheads="1"/>
          </p:cNvSpPr>
          <p:nvPr/>
        </p:nvSpPr>
        <p:spPr bwMode="auto">
          <a:xfrm>
            <a:off x="635000" y="409575"/>
            <a:ext cx="7921625" cy="1077913"/>
          </a:xfrm>
          <a:prstGeom prst="rect">
            <a:avLst/>
          </a:prstGeom>
          <a:noFill/>
          <a:ln w="9525">
            <a:noFill/>
            <a:miter lim="800000"/>
            <a:headEnd/>
            <a:tailEnd/>
          </a:ln>
        </p:spPr>
        <p:txBody>
          <a:bodyPr>
            <a:spAutoFit/>
          </a:bodyPr>
          <a:lstStyle/>
          <a:p>
            <a:pPr algn="ctr" defTabSz="912813" eaLnBrk="1" hangingPunct="1"/>
            <a:r>
              <a:rPr lang="fr-FR" altLang="fr-FR" sz="3200" b="1" u="sng" dirty="0"/>
              <a:t>Les</a:t>
            </a:r>
            <a:r>
              <a:rPr lang="fr-FR" altLang="fr-FR" sz="3200" b="1" u="sng" dirty="0">
                <a:solidFill>
                  <a:srgbClr val="C00000"/>
                </a:solidFill>
              </a:rPr>
              <a:t> </a:t>
            </a:r>
            <a:r>
              <a:rPr lang="fr-FR" altLang="fr-FR" sz="3200" b="1" u="sng" dirty="0"/>
              <a:t>choix possibles après la classe de seconde générale et technologique</a:t>
            </a:r>
          </a:p>
        </p:txBody>
      </p:sp>
      <p:sp>
        <p:nvSpPr>
          <p:cNvPr id="19" name="AutoShape 7"/>
          <p:cNvSpPr>
            <a:spLocks noChangeArrowheads="1"/>
          </p:cNvSpPr>
          <p:nvPr/>
        </p:nvSpPr>
        <p:spPr bwMode="auto">
          <a:xfrm rot="5400000">
            <a:off x="1719076" y="5633853"/>
            <a:ext cx="1168995" cy="215677"/>
          </a:xfrm>
          <a:prstGeom prst="leftArrow">
            <a:avLst>
              <a:gd name="adj1" fmla="val 50000"/>
              <a:gd name="adj2" fmla="val 74956"/>
            </a:avLst>
          </a:prstGeom>
          <a:solidFill>
            <a:srgbClr val="404040"/>
          </a:solidFill>
          <a:ln w="9525">
            <a:noFill/>
            <a:miter lim="800000"/>
            <a:headEnd/>
            <a:tailEnd/>
          </a:ln>
        </p:spPr>
        <p:txBody>
          <a:bodyPr wrap="none" anchor="ctr"/>
          <a:lstStyle/>
          <a:p>
            <a:pPr eaLnBrk="1" hangingPunct="1"/>
            <a:endParaRPr lang="fr-FR" altLang="fr-FR"/>
          </a:p>
        </p:txBody>
      </p:sp>
      <p:sp>
        <p:nvSpPr>
          <p:cNvPr id="29" name="Rectangle 11"/>
          <p:cNvSpPr>
            <a:spLocks noChangeArrowheads="1"/>
          </p:cNvSpPr>
          <p:nvPr/>
        </p:nvSpPr>
        <p:spPr bwMode="auto">
          <a:xfrm>
            <a:off x="1285852" y="2071678"/>
            <a:ext cx="1963737" cy="523875"/>
          </a:xfrm>
          <a:prstGeom prst="rect">
            <a:avLst/>
          </a:prstGeom>
          <a:noFill/>
          <a:ln>
            <a:noFill/>
          </a:ln>
          <a:effectLst/>
        </p:spPr>
        <p:txBody>
          <a:bodyPr wrap="none" lIns="92075" tIns="46038" rIns="92075" bIns="46038">
            <a:spAutoFit/>
          </a:bodyPr>
          <a:lstStyle/>
          <a:p>
            <a:pPr marL="287338" indent="-287338" eaLnBrk="1" hangingPunct="1">
              <a:defRPr/>
            </a:pPr>
            <a:r>
              <a:rPr lang="fr-FR" sz="2800" b="1" i="0" dirty="0">
                <a:solidFill>
                  <a:srgbClr val="FF0000"/>
                </a:solidFill>
                <a:effectLst>
                  <a:outerShdw blurRad="38100" dist="38100" dir="2700000" algn="tl">
                    <a:srgbClr val="000000"/>
                  </a:outerShdw>
                </a:effectLst>
                <a:cs typeface="Arial" charset="0"/>
              </a:rPr>
              <a:t>1</a:t>
            </a:r>
            <a:r>
              <a:rPr lang="fr-FR" sz="2800" b="1" i="0" baseline="30000" dirty="0">
                <a:solidFill>
                  <a:srgbClr val="FF0000"/>
                </a:solidFill>
                <a:effectLst>
                  <a:outerShdw blurRad="38100" dist="38100" dir="2700000" algn="tl">
                    <a:srgbClr val="000000"/>
                  </a:outerShdw>
                </a:effectLst>
                <a:cs typeface="Arial" charset="0"/>
              </a:rPr>
              <a:t>re</a:t>
            </a:r>
            <a:r>
              <a:rPr lang="fr-FR" sz="2800" b="1" i="0" dirty="0">
                <a:solidFill>
                  <a:srgbClr val="FF0000"/>
                </a:solidFill>
                <a:effectLst>
                  <a:outerShdw blurRad="38100" dist="38100" dir="2700000" algn="tl">
                    <a:srgbClr val="000000"/>
                  </a:outerShdw>
                </a:effectLst>
                <a:cs typeface="Arial" charset="0"/>
              </a:rPr>
              <a:t> générale</a:t>
            </a:r>
          </a:p>
        </p:txBody>
      </p:sp>
      <p:sp>
        <p:nvSpPr>
          <p:cNvPr id="30" name="Rectangle 14"/>
          <p:cNvSpPr>
            <a:spLocks noChangeArrowheads="1"/>
          </p:cNvSpPr>
          <p:nvPr/>
        </p:nvSpPr>
        <p:spPr bwMode="auto">
          <a:xfrm>
            <a:off x="255588" y="3786188"/>
            <a:ext cx="3811587" cy="708025"/>
          </a:xfrm>
          <a:prstGeom prst="rect">
            <a:avLst/>
          </a:prstGeom>
          <a:noFill/>
          <a:ln w="9525">
            <a:noFill/>
            <a:miter lim="800000"/>
            <a:headEnd/>
            <a:tailEnd/>
          </a:ln>
        </p:spPr>
        <p:txBody>
          <a:bodyPr lIns="92075" tIns="46038" rIns="92075" bIns="46038">
            <a:spAutoFit/>
          </a:bodyPr>
          <a:lstStyle/>
          <a:p>
            <a:pPr marL="287338" indent="-287338" eaLnBrk="1" hangingPunct="1">
              <a:buClr>
                <a:srgbClr val="CC0000"/>
              </a:buClr>
              <a:buSzPct val="120000"/>
              <a:buFont typeface="Wingdings 2" pitchFamily="18" charset="2"/>
              <a:buChar char="?"/>
            </a:pPr>
            <a:r>
              <a:rPr lang="fr-FR" altLang="fr-FR" sz="2000" dirty="0"/>
              <a:t>pour envisager plutôt des </a:t>
            </a:r>
            <a:r>
              <a:rPr lang="fr-FR" altLang="fr-FR" sz="2000" b="1" dirty="0"/>
              <a:t>études supérieures longues</a:t>
            </a:r>
          </a:p>
        </p:txBody>
      </p:sp>
      <p:sp>
        <p:nvSpPr>
          <p:cNvPr id="31" name="Rectangle 15"/>
          <p:cNvSpPr>
            <a:spLocks noChangeArrowheads="1"/>
          </p:cNvSpPr>
          <p:nvPr/>
        </p:nvSpPr>
        <p:spPr bwMode="auto">
          <a:xfrm>
            <a:off x="265113" y="2863850"/>
            <a:ext cx="3670300" cy="708025"/>
          </a:xfrm>
          <a:prstGeom prst="rect">
            <a:avLst/>
          </a:prstGeom>
          <a:noFill/>
          <a:ln w="9525">
            <a:noFill/>
            <a:miter lim="800000"/>
            <a:headEnd/>
            <a:tailEnd/>
          </a:ln>
        </p:spPr>
        <p:txBody>
          <a:bodyPr lIns="92075" tIns="46038" rIns="92075" bIns="46038">
            <a:spAutoFit/>
          </a:bodyPr>
          <a:lstStyle/>
          <a:p>
            <a:pPr marL="287338" indent="-287338" eaLnBrk="1" hangingPunct="1">
              <a:buClr>
                <a:srgbClr val="CC0000"/>
              </a:buClr>
              <a:buSzPct val="120000"/>
              <a:buFont typeface="Wingdings 2" pitchFamily="18" charset="2"/>
              <a:buChar char="?"/>
            </a:pPr>
            <a:r>
              <a:rPr lang="fr-FR" altLang="fr-FR" sz="2000" dirty="0"/>
              <a:t>pour approfondir les </a:t>
            </a:r>
            <a:r>
              <a:rPr lang="fr-FR" altLang="fr-FR" sz="2000" b="1" dirty="0"/>
              <a:t>matières générales </a:t>
            </a:r>
            <a:r>
              <a:rPr lang="fr-FR" altLang="fr-FR" sz="2000" dirty="0"/>
              <a:t>	</a:t>
            </a:r>
            <a:r>
              <a:rPr lang="fr-FR" altLang="fr-FR" sz="2000" b="1" dirty="0"/>
              <a:t> 	   </a:t>
            </a:r>
          </a:p>
        </p:txBody>
      </p:sp>
      <p:sp>
        <p:nvSpPr>
          <p:cNvPr id="17" name="Rectangle 12"/>
          <p:cNvSpPr>
            <a:spLocks noChangeArrowheads="1"/>
          </p:cNvSpPr>
          <p:nvPr/>
        </p:nvSpPr>
        <p:spPr bwMode="auto">
          <a:xfrm>
            <a:off x="4356100" y="2060575"/>
            <a:ext cx="4392613" cy="893194"/>
          </a:xfrm>
          <a:prstGeom prst="rect">
            <a:avLst/>
          </a:prstGeom>
          <a:noFill/>
          <a:ln>
            <a:noFill/>
          </a:ln>
          <a:effectLst/>
        </p:spPr>
        <p:txBody>
          <a:bodyPr lIns="92075" tIns="46038" rIns="92075" bIns="46038">
            <a:spAutoFit/>
          </a:bodyPr>
          <a:lstStyle/>
          <a:p>
            <a:pPr marL="287338" indent="-287338" algn="ctr" eaLnBrk="1" hangingPunct="1">
              <a:defRPr/>
            </a:pPr>
            <a:r>
              <a:rPr lang="fr-FR" sz="2800" b="1" i="0" dirty="0">
                <a:solidFill>
                  <a:srgbClr val="FF0000"/>
                </a:solidFill>
                <a:effectLst>
                  <a:outerShdw blurRad="38100" dist="38100" dir="2700000" algn="tl">
                    <a:srgbClr val="000000">
                      <a:alpha val="43137"/>
                    </a:srgbClr>
                  </a:outerShdw>
                </a:effectLst>
              </a:rPr>
              <a:t>1</a:t>
            </a:r>
            <a:r>
              <a:rPr lang="fr-FR" sz="2800" b="1" i="0" baseline="30000" dirty="0">
                <a:solidFill>
                  <a:srgbClr val="FF0000"/>
                </a:solidFill>
                <a:effectLst>
                  <a:outerShdw blurRad="38100" dist="38100" dir="2700000" algn="tl">
                    <a:srgbClr val="000000">
                      <a:alpha val="43137"/>
                    </a:srgbClr>
                  </a:outerShdw>
                </a:effectLst>
              </a:rPr>
              <a:t>re</a:t>
            </a:r>
            <a:r>
              <a:rPr lang="fr-FR" sz="2800" b="1" i="0" dirty="0">
                <a:solidFill>
                  <a:srgbClr val="FF0000"/>
                </a:solidFill>
                <a:effectLst>
                  <a:outerShdw blurRad="38100" dist="38100" dir="2700000" algn="tl">
                    <a:srgbClr val="000000">
                      <a:alpha val="43137"/>
                    </a:srgbClr>
                  </a:outerShdw>
                </a:effectLst>
              </a:rPr>
              <a:t> technologique</a:t>
            </a:r>
          </a:p>
          <a:p>
            <a:pPr marL="287338" indent="-287338" algn="ctr" eaLnBrk="1" hangingPunct="1">
              <a:defRPr/>
            </a:pPr>
            <a:r>
              <a:rPr lang="fr-FR" sz="2000" b="1" dirty="0">
                <a:solidFill>
                  <a:srgbClr val="FF0000"/>
                </a:solidFill>
              </a:rPr>
              <a:t>STMG</a:t>
            </a:r>
            <a:r>
              <a:rPr lang="fr-FR" sz="1400" b="1" dirty="0"/>
              <a:t>, </a:t>
            </a:r>
            <a:r>
              <a:rPr lang="fr-FR" sz="1400" b="1" dirty="0" smtClean="0"/>
              <a:t> STI2D</a:t>
            </a:r>
            <a:r>
              <a:rPr lang="fr-FR" b="1" dirty="0"/>
              <a:t>,</a:t>
            </a:r>
            <a:r>
              <a:rPr lang="fr-FR" sz="2400" b="1" dirty="0"/>
              <a:t> </a:t>
            </a:r>
            <a:r>
              <a:rPr lang="fr-FR" sz="1400" b="1" dirty="0"/>
              <a:t>ST2S</a:t>
            </a:r>
            <a:r>
              <a:rPr lang="fr-FR" b="1" dirty="0"/>
              <a:t>, </a:t>
            </a:r>
            <a:r>
              <a:rPr lang="fr-FR" sz="2000" b="1" dirty="0">
                <a:solidFill>
                  <a:srgbClr val="FF0000"/>
                </a:solidFill>
              </a:rPr>
              <a:t>STL</a:t>
            </a:r>
            <a:r>
              <a:rPr lang="fr-FR" sz="1400" b="1" dirty="0"/>
              <a:t>, STD2A, STAV, S2TMD, STHR</a:t>
            </a:r>
          </a:p>
        </p:txBody>
      </p:sp>
      <p:sp>
        <p:nvSpPr>
          <p:cNvPr id="18" name="Rectangle 16"/>
          <p:cNvSpPr>
            <a:spLocks noChangeArrowheads="1"/>
          </p:cNvSpPr>
          <p:nvPr/>
        </p:nvSpPr>
        <p:spPr bwMode="auto">
          <a:xfrm>
            <a:off x="4357686" y="2928934"/>
            <a:ext cx="4608513" cy="893194"/>
          </a:xfrm>
          <a:prstGeom prst="rect">
            <a:avLst/>
          </a:prstGeom>
          <a:noFill/>
          <a:ln w="9525">
            <a:noFill/>
            <a:miter lim="800000"/>
            <a:headEnd/>
            <a:tailEnd/>
          </a:ln>
        </p:spPr>
        <p:txBody>
          <a:bodyPr lIns="92075" tIns="46038" rIns="92075" bIns="46038">
            <a:spAutoFit/>
          </a:bodyPr>
          <a:lstStyle/>
          <a:p>
            <a:pPr marL="287338" indent="-287338" eaLnBrk="1" hangingPunct="1">
              <a:buClr>
                <a:srgbClr val="CC0000"/>
              </a:buClr>
              <a:buSzPct val="120000"/>
              <a:buFont typeface="Wingdings 2" pitchFamily="18" charset="2"/>
              <a:buChar char="?"/>
            </a:pPr>
            <a:r>
              <a:rPr lang="fr-FR" altLang="fr-FR" sz="2000" dirty="0"/>
              <a:t>pour découvrir un </a:t>
            </a:r>
            <a:r>
              <a:rPr lang="fr-FR" altLang="fr-FR" sz="2000" b="1" dirty="0"/>
              <a:t>domaine </a:t>
            </a:r>
            <a:r>
              <a:rPr lang="fr-FR" altLang="fr-FR" sz="2000" b="1" dirty="0" smtClean="0"/>
              <a:t>technologique </a:t>
            </a:r>
            <a:r>
              <a:rPr lang="fr-FR" altLang="fr-FR" sz="1200" dirty="0" smtClean="0"/>
              <a:t>(matières générales et technologiques, TD, TP)</a:t>
            </a:r>
            <a:endParaRPr lang="fr-FR" altLang="fr-FR" sz="1200" b="1" dirty="0"/>
          </a:p>
        </p:txBody>
      </p:sp>
      <p:sp>
        <p:nvSpPr>
          <p:cNvPr id="20" name="Rectangle 17"/>
          <p:cNvSpPr>
            <a:spLocks noChangeArrowheads="1"/>
          </p:cNvSpPr>
          <p:nvPr/>
        </p:nvSpPr>
        <p:spPr bwMode="auto">
          <a:xfrm>
            <a:off x="4357686" y="3714752"/>
            <a:ext cx="4467225" cy="1323975"/>
          </a:xfrm>
          <a:prstGeom prst="rect">
            <a:avLst/>
          </a:prstGeom>
          <a:noFill/>
          <a:ln w="9525">
            <a:noFill/>
            <a:miter lim="800000"/>
            <a:headEnd/>
            <a:tailEnd/>
          </a:ln>
        </p:spPr>
        <p:txBody>
          <a:bodyPr lIns="92075" tIns="46038" rIns="92075" bIns="46038">
            <a:spAutoFit/>
          </a:bodyPr>
          <a:lstStyle/>
          <a:p>
            <a:pPr marL="287338" indent="-287338" eaLnBrk="1" hangingPunct="1">
              <a:buClr>
                <a:srgbClr val="CC0000"/>
              </a:buClr>
              <a:buSzPct val="120000"/>
              <a:buFont typeface="Wingdings 2" pitchFamily="18" charset="2"/>
              <a:buChar char="?"/>
            </a:pPr>
            <a:r>
              <a:rPr lang="fr-FR" altLang="fr-FR" sz="2000" dirty="0"/>
              <a:t>pour envisager préférablement des </a:t>
            </a:r>
            <a:r>
              <a:rPr lang="fr-FR" altLang="fr-FR" sz="2000" b="1" dirty="0"/>
              <a:t>études supérieures courtes </a:t>
            </a:r>
            <a:r>
              <a:rPr lang="fr-FR" altLang="fr-FR" sz="2000" dirty="0"/>
              <a:t>avec une ouverture sur des poursuites d’études longues</a:t>
            </a:r>
          </a:p>
        </p:txBody>
      </p:sp>
      <p:sp>
        <p:nvSpPr>
          <p:cNvPr id="2" name="Rectangle 1"/>
          <p:cNvSpPr>
            <a:spLocks noChangeArrowheads="1"/>
          </p:cNvSpPr>
          <p:nvPr/>
        </p:nvSpPr>
        <p:spPr bwMode="auto">
          <a:xfrm>
            <a:off x="2235200" y="6219825"/>
            <a:ext cx="1517650" cy="106363"/>
          </a:xfrm>
          <a:prstGeom prst="rect">
            <a:avLst/>
          </a:prstGeom>
          <a:solidFill>
            <a:srgbClr val="404040"/>
          </a:solidFill>
          <a:ln w="9525">
            <a:noFill/>
            <a:miter lim="800000"/>
            <a:headEnd/>
            <a:tailEnd/>
          </a:ln>
        </p:spPr>
        <p:txBody>
          <a:bodyPr wrap="none" anchor="ctr"/>
          <a:lstStyle/>
          <a:p>
            <a:pPr eaLnBrk="1" hangingPunct="1"/>
            <a:endParaRPr lang="fr-FR" altLang="fr-FR"/>
          </a:p>
        </p:txBody>
      </p:sp>
      <p:sp>
        <p:nvSpPr>
          <p:cNvPr id="21" name="Rectangle 20"/>
          <p:cNvSpPr>
            <a:spLocks noChangeArrowheads="1"/>
          </p:cNvSpPr>
          <p:nvPr/>
        </p:nvSpPr>
        <p:spPr bwMode="auto">
          <a:xfrm>
            <a:off x="5165725" y="6211888"/>
            <a:ext cx="1385888" cy="107950"/>
          </a:xfrm>
          <a:prstGeom prst="rect">
            <a:avLst/>
          </a:prstGeom>
          <a:solidFill>
            <a:srgbClr val="404040"/>
          </a:solidFill>
          <a:ln w="9525">
            <a:noFill/>
            <a:miter lim="800000"/>
            <a:headEnd/>
            <a:tailEnd/>
          </a:ln>
        </p:spPr>
        <p:txBody>
          <a:bodyPr wrap="none" anchor="ctr"/>
          <a:lstStyle/>
          <a:p>
            <a:pPr eaLnBrk="1" hangingPunct="1"/>
            <a:endParaRPr lang="fr-FR" altLang="fr-FR"/>
          </a:p>
        </p:txBody>
      </p:sp>
      <p:grpSp>
        <p:nvGrpSpPr>
          <p:cNvPr id="3" name="Groupe 26"/>
          <p:cNvGrpSpPr>
            <a:grpSpLocks/>
          </p:cNvGrpSpPr>
          <p:nvPr/>
        </p:nvGrpSpPr>
        <p:grpSpPr bwMode="auto">
          <a:xfrm>
            <a:off x="3622675" y="5949950"/>
            <a:ext cx="1550988" cy="596900"/>
            <a:chOff x="2262776" y="5097240"/>
            <a:chExt cx="5082661" cy="596900"/>
          </a:xfrm>
        </p:grpSpPr>
        <p:sp>
          <p:nvSpPr>
            <p:cNvPr id="26" name="Rectangle 5"/>
            <p:cNvSpPr>
              <a:spLocks noChangeArrowheads="1"/>
            </p:cNvSpPr>
            <p:nvPr/>
          </p:nvSpPr>
          <p:spPr bwMode="auto">
            <a:xfrm>
              <a:off x="2262776" y="5097240"/>
              <a:ext cx="5082661" cy="596900"/>
            </a:xfrm>
            <a:prstGeom prst="rect">
              <a:avLst/>
            </a:prstGeom>
            <a:solidFill>
              <a:srgbClr val="860000"/>
            </a:solidFill>
            <a:ln>
              <a:headEnd/>
              <a:tailEnd/>
            </a:ln>
          </p:spPr>
          <p:style>
            <a:lnRef idx="0">
              <a:schemeClr val="dk1"/>
            </a:lnRef>
            <a:fillRef idx="3">
              <a:schemeClr val="dk1"/>
            </a:fillRef>
            <a:effectRef idx="3">
              <a:schemeClr val="dk1"/>
            </a:effectRef>
            <a:fontRef idx="minor">
              <a:schemeClr val="lt1"/>
            </a:fontRef>
          </p:style>
          <p:txBody>
            <a:bodyPr wrap="none" anchor="ctr"/>
            <a:lstStyle/>
            <a:p>
              <a:pPr eaLnBrk="1" hangingPunct="1">
                <a:buFont typeface="Monotype Sorts" pitchFamily="2" charset="2"/>
                <a:buNone/>
                <a:defRPr/>
              </a:pPr>
              <a:endParaRPr lang="fr-FR"/>
            </a:p>
          </p:txBody>
        </p:sp>
        <p:sp>
          <p:nvSpPr>
            <p:cNvPr id="23575" name="Rectangle 17"/>
            <p:cNvSpPr>
              <a:spLocks noChangeArrowheads="1"/>
            </p:cNvSpPr>
            <p:nvPr/>
          </p:nvSpPr>
          <p:spPr bwMode="auto">
            <a:xfrm>
              <a:off x="3398161" y="5164857"/>
              <a:ext cx="3174354" cy="461665"/>
            </a:xfrm>
            <a:prstGeom prst="rect">
              <a:avLst/>
            </a:prstGeom>
            <a:noFill/>
            <a:ln w="9525">
              <a:noFill/>
              <a:miter lim="800000"/>
              <a:headEnd/>
              <a:tailEnd/>
            </a:ln>
          </p:spPr>
          <p:txBody>
            <a:bodyPr wrap="none">
              <a:spAutoFit/>
            </a:bodyPr>
            <a:lstStyle/>
            <a:p>
              <a:pPr eaLnBrk="1" hangingPunct="1"/>
              <a:r>
                <a:rPr lang="en-GB" altLang="fr-FR" sz="2400" b="1" i="0">
                  <a:solidFill>
                    <a:schemeClr val="bg1"/>
                  </a:solidFill>
                </a:rPr>
                <a:t>2</a:t>
              </a:r>
              <a:r>
                <a:rPr lang="en-GB" altLang="fr-FR" sz="2400" b="1" i="0" baseline="30000">
                  <a:solidFill>
                    <a:schemeClr val="bg1"/>
                  </a:solidFill>
                </a:rPr>
                <a:t>de</a:t>
              </a:r>
              <a:r>
                <a:rPr lang="en-GB" altLang="fr-FR" sz="2400" b="1" i="0">
                  <a:solidFill>
                    <a:schemeClr val="bg1"/>
                  </a:solidFill>
                </a:rPr>
                <a:t> GT</a:t>
              </a:r>
              <a:endParaRPr lang="en-GB" altLang="fr-FR" sz="2400" i="0">
                <a:solidFill>
                  <a:schemeClr val="bg1"/>
                </a:solidFill>
              </a:endParaRPr>
            </a:p>
          </p:txBody>
        </p:sp>
      </p:grpSp>
      <p:sp>
        <p:nvSpPr>
          <p:cNvPr id="22" name="ZoneTexte 21"/>
          <p:cNvSpPr txBox="1"/>
          <p:nvPr/>
        </p:nvSpPr>
        <p:spPr>
          <a:xfrm>
            <a:off x="2143108" y="1571612"/>
            <a:ext cx="4572032" cy="369332"/>
          </a:xfrm>
          <a:prstGeom prst="rect">
            <a:avLst/>
          </a:prstGeom>
          <a:noFill/>
        </p:spPr>
        <p:txBody>
          <a:bodyPr wrap="square" rtlCol="0">
            <a:spAutoFit/>
          </a:bodyPr>
          <a:lstStyle/>
          <a:p>
            <a:pPr algn="ctr"/>
            <a:r>
              <a:rPr lang="fr-FR" b="1" u="sng" dirty="0" smtClean="0">
                <a:solidFill>
                  <a:srgbClr val="FF0000"/>
                </a:solidFill>
              </a:rPr>
              <a:t>En rouge, ce qui existe au lycée Jean Moulin</a:t>
            </a:r>
            <a:endParaRPr lang="fr-FR" b="1" u="sng"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childTnLst>
                          </p:cTn>
                        </p:par>
                        <p:par>
                          <p:cTn id="13" fill="hold" nodeType="afterGroup">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nodeType="afterGroup">
                            <p:stCondLst>
                              <p:cond delay="1000"/>
                            </p:stCondLst>
                            <p:childTnLst>
                              <p:par>
                                <p:cTn id="18" presetID="22" presetClass="entr" presetSubtype="4"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nodeType="afterGroup">
                            <p:stCondLst>
                              <p:cond delay="500"/>
                            </p:stCondLst>
                            <p:childTnLst>
                              <p:par>
                                <p:cTn id="41" presetID="22" presetClass="entr" presetSubtype="4"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nodeType="afterGroup">
                            <p:stCondLst>
                              <p:cond delay="1000"/>
                            </p:stCondLst>
                            <p:childTnLst>
                              <p:par>
                                <p:cTn id="45" presetID="22" presetClass="entr" presetSubtype="4"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nodeType="afterGroup">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9" grpId="0" animBg="1"/>
      <p:bldP spid="29" grpId="0"/>
      <p:bldP spid="30" grpId="0"/>
      <p:bldP spid="31" grpId="0"/>
      <p:bldP spid="17" grpId="0"/>
      <p:bldP spid="18" grpId="0"/>
      <p:bldP spid="20" grpId="0"/>
      <p:bldP spid="2"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07950" y="115888"/>
            <a:ext cx="5237163"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06388" y="3752850"/>
          <a:ext cx="8510587" cy="2865438"/>
        </p:xfrm>
        <a:graphic>
          <a:graphicData uri="http://schemas.openxmlformats.org/drawingml/2006/table">
            <a:tbl>
              <a:tblPr firstRow="1" bandRow="1">
                <a:tableStyleId>{5C22544A-7EE6-4342-B048-85BDC9FD1C3A}</a:tableStyleId>
              </a:tblPr>
              <a:tblGrid>
                <a:gridCol w="5486633"/>
                <a:gridCol w="1511977"/>
                <a:gridCol w="1511977"/>
              </a:tblGrid>
              <a:tr h="396284">
                <a:tc>
                  <a:txBody>
                    <a:bodyPr/>
                    <a:lstStyle/>
                    <a:p>
                      <a:r>
                        <a:rPr lang="fr-FR" sz="2000" dirty="0"/>
                        <a:t>Enseignements de spécialité</a:t>
                      </a:r>
                    </a:p>
                  </a:txBody>
                  <a:tcPr marL="91428" marR="91428" marT="45725" marB="45725"/>
                </a:tc>
                <a:tc>
                  <a:txBody>
                    <a:bodyPr/>
                    <a:lstStyle/>
                    <a:p>
                      <a:r>
                        <a:rPr lang="fr-FR" sz="2000" dirty="0"/>
                        <a:t>Horaires 1</a:t>
                      </a:r>
                      <a:r>
                        <a:rPr lang="fr-FR" sz="2000" baseline="30000" dirty="0"/>
                        <a:t>re</a:t>
                      </a:r>
                      <a:r>
                        <a:rPr lang="fr-FR" sz="2000" dirty="0"/>
                        <a:t> </a:t>
                      </a:r>
                    </a:p>
                  </a:txBody>
                  <a:tcPr marL="91428" marR="91428" marT="45725" marB="45725"/>
                </a:tc>
                <a:tc>
                  <a:txBody>
                    <a:bodyPr/>
                    <a:lstStyle/>
                    <a:p>
                      <a:r>
                        <a:rPr lang="fr-FR" sz="2000" dirty="0"/>
                        <a:t>Horaires T</a:t>
                      </a:r>
                      <a:r>
                        <a:rPr lang="fr-FR" sz="2000" baseline="30000" dirty="0"/>
                        <a:t>ale</a:t>
                      </a:r>
                      <a:r>
                        <a:rPr lang="fr-FR" sz="2000" dirty="0"/>
                        <a:t> </a:t>
                      </a:r>
                    </a:p>
                  </a:txBody>
                  <a:tcPr marL="91428" marR="91428" marT="45725" marB="45725"/>
                </a:tc>
              </a:tr>
              <a:tr h="396284">
                <a:tc>
                  <a:txBody>
                    <a:bodyPr/>
                    <a:lstStyle/>
                    <a:p>
                      <a:r>
                        <a:rPr lang="fr-FR" sz="2000" dirty="0"/>
                        <a:t>Physique-Chimie et</a:t>
                      </a:r>
                      <a:r>
                        <a:rPr lang="fr-FR" sz="2000" baseline="0" dirty="0"/>
                        <a:t> Mathématiques</a:t>
                      </a:r>
                      <a:endParaRPr lang="fr-FR" sz="2000" dirty="0"/>
                    </a:p>
                  </a:txBody>
                  <a:tcPr marL="91428" marR="91428" marT="45725" marB="45725"/>
                </a:tc>
                <a:tc>
                  <a:txBody>
                    <a:bodyPr/>
                    <a:lstStyle/>
                    <a:p>
                      <a:pPr algn="ctr"/>
                      <a:r>
                        <a:rPr lang="fr-FR" sz="2000" dirty="0"/>
                        <a:t>5 h</a:t>
                      </a:r>
                    </a:p>
                  </a:txBody>
                  <a:tcPr marL="91428" marR="91428" marT="45725" marB="45725" anchor="ctr"/>
                </a:tc>
                <a:tc>
                  <a:txBody>
                    <a:bodyPr/>
                    <a:lstStyle/>
                    <a:p>
                      <a:pPr algn="ctr"/>
                      <a:r>
                        <a:rPr lang="fr-FR" sz="2000" dirty="0"/>
                        <a:t>5</a:t>
                      </a:r>
                      <a:r>
                        <a:rPr lang="fr-FR" sz="2000" baseline="0" dirty="0"/>
                        <a:t> h</a:t>
                      </a:r>
                      <a:endParaRPr lang="fr-FR" sz="2000" dirty="0"/>
                    </a:p>
                  </a:txBody>
                  <a:tcPr marL="91428" marR="91428" marT="45725" marB="45725" anchor="ctr"/>
                </a:tc>
              </a:tr>
              <a:tr h="396284">
                <a:tc>
                  <a:txBody>
                    <a:bodyPr/>
                    <a:lstStyle/>
                    <a:p>
                      <a:r>
                        <a:rPr lang="fr-FR" sz="2000" dirty="0"/>
                        <a:t>Biochimie - Biologie</a:t>
                      </a:r>
                    </a:p>
                  </a:txBody>
                  <a:tcPr marL="91428" marR="91428" marT="45725" marB="45725"/>
                </a:tc>
                <a:tc>
                  <a:txBody>
                    <a:bodyPr/>
                    <a:lstStyle/>
                    <a:p>
                      <a:pPr algn="ctr"/>
                      <a:r>
                        <a:rPr lang="fr-FR" sz="2000" dirty="0"/>
                        <a:t>4 h</a:t>
                      </a:r>
                    </a:p>
                  </a:txBody>
                  <a:tcPr marL="91428" marR="91428" marT="45725" marB="45725" anchor="ctr"/>
                </a:tc>
                <a:tc>
                  <a:txBody>
                    <a:bodyPr/>
                    <a:lstStyle/>
                    <a:p>
                      <a:pPr algn="ctr"/>
                      <a:r>
                        <a:rPr lang="fr-FR" sz="2000" dirty="0"/>
                        <a:t>-</a:t>
                      </a:r>
                    </a:p>
                  </a:txBody>
                  <a:tcPr marL="91428" marR="91428" marT="45725" marB="45725" anchor="ctr"/>
                </a:tc>
              </a:tr>
              <a:tr h="640151">
                <a:tc>
                  <a:txBody>
                    <a:bodyPr/>
                    <a:lstStyle/>
                    <a:p>
                      <a:pPr marL="342900" indent="-342900">
                        <a:buFontTx/>
                        <a:buChar char="-"/>
                      </a:pPr>
                      <a:r>
                        <a:rPr lang="fr-FR" sz="1800" dirty="0"/>
                        <a:t>Biotechnologie                                                       ou</a:t>
                      </a:r>
                    </a:p>
                    <a:p>
                      <a:pPr marL="342900" indent="-342900">
                        <a:buFontTx/>
                        <a:buChar char="-"/>
                      </a:pPr>
                      <a:r>
                        <a:rPr lang="fr-FR" sz="1800" b="1" baseline="0" dirty="0">
                          <a:solidFill>
                            <a:srgbClr val="FF0000"/>
                          </a:solidFill>
                        </a:rPr>
                        <a:t>Sciences physiques et chimiques en laboratoire</a:t>
                      </a:r>
                      <a:endParaRPr lang="fr-FR" sz="1800" b="1" dirty="0">
                        <a:solidFill>
                          <a:srgbClr val="FF0000"/>
                        </a:solidFill>
                      </a:endParaRPr>
                    </a:p>
                  </a:txBody>
                  <a:tcPr marL="91428" marR="91428" marT="45725" marB="45725"/>
                </a:tc>
                <a:tc>
                  <a:txBody>
                    <a:bodyPr/>
                    <a:lstStyle/>
                    <a:p>
                      <a:pPr algn="ctr"/>
                      <a:r>
                        <a:rPr lang="fr-FR" sz="2000" dirty="0"/>
                        <a:t>9</a:t>
                      </a:r>
                      <a:r>
                        <a:rPr lang="fr-FR" sz="2000" baseline="0" dirty="0"/>
                        <a:t> h</a:t>
                      </a:r>
                      <a:endParaRPr lang="fr-FR" sz="2000" dirty="0"/>
                    </a:p>
                  </a:txBody>
                  <a:tcPr marL="91428" marR="91428" marT="45725" marB="45725" anchor="ctr"/>
                </a:tc>
                <a:tc>
                  <a:txBody>
                    <a:bodyPr/>
                    <a:lstStyle/>
                    <a:p>
                      <a:pPr algn="ctr"/>
                      <a:r>
                        <a:rPr lang="fr-FR" sz="2000" baseline="0" dirty="0"/>
                        <a:t>-</a:t>
                      </a:r>
                      <a:endParaRPr lang="fr-FR" sz="2000" dirty="0"/>
                    </a:p>
                  </a:txBody>
                  <a:tcPr marL="91428" marR="91428" marT="45725" marB="45725" anchor="ctr"/>
                </a:tc>
              </a:tr>
              <a:tr h="640151">
                <a:tc>
                  <a:txBody>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black"/>
                          </a:solidFill>
                          <a:effectLst/>
                          <a:uLnTx/>
                          <a:uFillTx/>
                          <a:latin typeface="+mn-lt"/>
                          <a:ea typeface="+mn-ea"/>
                          <a:cs typeface="+mn-cs"/>
                        </a:rPr>
                        <a:t>Biochimie – Biologie – Biotechnologie                ou</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FR" sz="1800" b="1" i="0" u="none" strike="noStrike" kern="1200" cap="none" spc="0" normalizeH="0" baseline="0" noProof="0" dirty="0">
                          <a:ln>
                            <a:noFill/>
                          </a:ln>
                          <a:solidFill>
                            <a:srgbClr val="FF0000"/>
                          </a:solidFill>
                          <a:effectLst/>
                          <a:uLnTx/>
                          <a:uFillTx/>
                          <a:latin typeface="+mn-lt"/>
                          <a:ea typeface="+mn-ea"/>
                          <a:cs typeface="+mn-cs"/>
                        </a:rPr>
                        <a:t>Sciences physiques et chimiques en laboratoire</a:t>
                      </a:r>
                    </a:p>
                  </a:txBody>
                  <a:tcPr marL="91428" marR="91428" marT="45725" marB="45725"/>
                </a:tc>
                <a:tc>
                  <a:txBody>
                    <a:bodyPr/>
                    <a:lstStyle/>
                    <a:p>
                      <a:pPr algn="ctr"/>
                      <a:r>
                        <a:rPr lang="fr-FR" sz="2000" dirty="0"/>
                        <a:t>-</a:t>
                      </a:r>
                    </a:p>
                  </a:txBody>
                  <a:tcPr marL="91428" marR="91428" marT="45725" marB="45725" anchor="ctr"/>
                </a:tc>
                <a:tc>
                  <a:txBody>
                    <a:bodyPr/>
                    <a:lstStyle/>
                    <a:p>
                      <a:pPr algn="ctr"/>
                      <a:r>
                        <a:rPr lang="fr-FR" sz="2000" dirty="0"/>
                        <a:t>13 h</a:t>
                      </a:r>
                    </a:p>
                  </a:txBody>
                  <a:tcPr marL="91428" marR="91428" marT="45725" marB="45725" anchor="ctr"/>
                </a:tc>
              </a:tr>
              <a:tr h="396284">
                <a:tc>
                  <a:txBody>
                    <a:bodyPr/>
                    <a:lstStyle/>
                    <a:p>
                      <a:r>
                        <a:rPr lang="fr-FR" sz="2000" b="1" dirty="0">
                          <a:solidFill>
                            <a:schemeClr val="bg1"/>
                          </a:solidFill>
                        </a:rPr>
                        <a:t>Total</a:t>
                      </a:r>
                    </a:p>
                  </a:txBody>
                  <a:tcPr marL="91428" marR="91428" marT="45725" marB="45725">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28" marR="91428" marT="45725" marB="45725"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28" marR="91428" marT="45725" marB="45725" anchor="ctr">
                    <a:solidFill>
                      <a:schemeClr val="accent1">
                        <a:lumMod val="75000"/>
                      </a:schemeClr>
                    </a:solidFill>
                  </a:tcPr>
                </a:tc>
              </a:tr>
            </a:tbl>
          </a:graphicData>
        </a:graphic>
      </p:graphicFrame>
      <p:sp>
        <p:nvSpPr>
          <p:cNvPr id="3" name="Rectangle 2"/>
          <p:cNvSpPr/>
          <p:nvPr/>
        </p:nvSpPr>
        <p:spPr>
          <a:xfrm>
            <a:off x="285720" y="1000108"/>
            <a:ext cx="8510588" cy="2862322"/>
          </a:xfrm>
          <a:prstGeom prst="rect">
            <a:avLst/>
          </a:prstGeom>
        </p:spPr>
        <p:txBody>
          <a:bodyPr>
            <a:spAutoFit/>
          </a:bodyPr>
          <a:lstStyle/>
          <a:p>
            <a:pPr marL="285750" indent="-285750" eaLnBrk="1" fontAlgn="auto" hangingPunct="1">
              <a:spcBef>
                <a:spcPts val="0"/>
              </a:spcBef>
              <a:spcAft>
                <a:spcPts val="0"/>
              </a:spcAft>
              <a:buFont typeface="Wingdings" panose="05000000000000000000" pitchFamily="2" charset="2"/>
              <a:buChar char="§"/>
              <a:defRPr/>
            </a:pPr>
            <a:r>
              <a:rPr lang="fr-FR" i="0" kern="0" dirty="0">
                <a:solidFill>
                  <a:prstClr val="black"/>
                </a:solidFill>
              </a:rPr>
              <a:t>Pour les élèves qui ont un goût affirmé pour les manipulations en laboratoire et les matières scientifiques.</a:t>
            </a:r>
          </a:p>
          <a:p>
            <a:pPr marL="285750" indent="-285750" eaLnBrk="1" fontAlgn="auto" hangingPunct="1">
              <a:spcBef>
                <a:spcPts val="0"/>
              </a:spcBef>
              <a:spcAft>
                <a:spcPts val="0"/>
              </a:spcAft>
              <a:buFont typeface="Wingdings" panose="05000000000000000000" pitchFamily="2" charset="2"/>
              <a:buChar char="§"/>
              <a:defRPr/>
            </a:pPr>
            <a:r>
              <a:rPr lang="fr-FR" i="0" kern="0" dirty="0">
                <a:solidFill>
                  <a:prstClr val="black"/>
                </a:solidFill>
              </a:rPr>
              <a:t>Au travers d’enseignements privilégiant la démarche expérimentale et la démarche de projet, les élèves acquièrent des compétences scientifiques et technologiques.</a:t>
            </a:r>
          </a:p>
          <a:p>
            <a:pPr marL="285750" indent="-285750" eaLnBrk="1" fontAlgn="auto" hangingPunct="1">
              <a:spcBef>
                <a:spcPts val="0"/>
              </a:spcBef>
              <a:spcAft>
                <a:spcPts val="0"/>
              </a:spcAft>
              <a:buFont typeface="Wingdings" panose="05000000000000000000" pitchFamily="2" charset="2"/>
              <a:buChar char="§"/>
              <a:defRPr/>
            </a:pPr>
            <a:r>
              <a:rPr lang="fr-FR" b="1" i="0" kern="0" dirty="0">
                <a:solidFill>
                  <a:srgbClr val="4F81BD">
                    <a:lumMod val="75000"/>
                  </a:srgbClr>
                </a:solidFill>
              </a:rPr>
              <a:t>Poursuites d’études : </a:t>
            </a:r>
          </a:p>
          <a:p>
            <a:pPr marL="742950" lvl="1" indent="-285750" eaLnBrk="1" fontAlgn="auto" hangingPunct="1">
              <a:spcBef>
                <a:spcPts val="0"/>
              </a:spcBef>
              <a:spcAft>
                <a:spcPts val="0"/>
              </a:spcAft>
              <a:buFont typeface="Arial" panose="020B0604020202020204" pitchFamily="34" charset="0"/>
              <a:buChar char="•"/>
              <a:defRPr/>
            </a:pPr>
            <a:r>
              <a:rPr lang="fr-FR" i="0" kern="0" dirty="0">
                <a:solidFill>
                  <a:prstClr val="black"/>
                </a:solidFill>
              </a:rPr>
              <a:t>BTS et BUT de biologie, de chimie, de l’environnement, du </a:t>
            </a:r>
            <a:r>
              <a:rPr lang="fr-FR" i="0" kern="0" dirty="0" smtClean="0">
                <a:solidFill>
                  <a:prstClr val="black"/>
                </a:solidFill>
              </a:rPr>
              <a:t>paramédical, systèmes photoniques… </a:t>
            </a:r>
            <a:endParaRPr lang="fr-FR" i="0" kern="0" dirty="0">
              <a:solidFill>
                <a:prstClr val="black"/>
              </a:solidFill>
            </a:endParaRPr>
          </a:p>
          <a:p>
            <a:pPr marL="742950" lvl="1" indent="-285750" eaLnBrk="1" fontAlgn="auto" hangingPunct="1">
              <a:spcBef>
                <a:spcPts val="0"/>
              </a:spcBef>
              <a:spcAft>
                <a:spcPts val="0"/>
              </a:spcAft>
              <a:buFont typeface="Arial" panose="020B0604020202020204" pitchFamily="34" charset="0"/>
              <a:buChar char="•"/>
              <a:defRPr/>
            </a:pPr>
            <a:r>
              <a:rPr lang="fr-FR" i="0" kern="0" dirty="0">
                <a:solidFill>
                  <a:prstClr val="black"/>
                </a:solidFill>
              </a:rPr>
              <a:t>Classe prépa technologie et biologie (TB) ou technologie, physique et chimie (TPC)</a:t>
            </a:r>
          </a:p>
          <a:p>
            <a:pPr marL="742950" lvl="1" indent="-285750" eaLnBrk="1" fontAlgn="auto" hangingPunct="1">
              <a:spcBef>
                <a:spcPts val="0"/>
              </a:spcBef>
              <a:spcAft>
                <a:spcPts val="0"/>
              </a:spcAft>
              <a:buFont typeface="Arial" panose="020B0604020202020204" pitchFamily="34" charset="0"/>
              <a:buChar char="•"/>
              <a:defRPr/>
            </a:pPr>
            <a:r>
              <a:rPr lang="fr-FR" i="0" kern="0" dirty="0">
                <a:solidFill>
                  <a:prstClr val="black"/>
                </a:solidFill>
                <a:latin typeface="Calibri"/>
                <a:cs typeface="Arial" charset="0"/>
              </a:rPr>
              <a:t>Ecoles d’Ingénieur </a:t>
            </a:r>
            <a:r>
              <a:rPr lang="fr-FR" i="0" kern="0" dirty="0" err="1">
                <a:solidFill>
                  <a:prstClr val="black"/>
                </a:solidFill>
                <a:latin typeface="Calibri"/>
                <a:cs typeface="Arial" charset="0"/>
              </a:rPr>
              <a:t>post-bac</a:t>
            </a:r>
            <a:r>
              <a:rPr lang="fr-FR" i="0" kern="0" dirty="0">
                <a:solidFill>
                  <a:prstClr val="black"/>
                </a:solidFill>
                <a:latin typeface="Calibri"/>
                <a:cs typeface="Arial" charset="0"/>
              </a:rPr>
              <a:t> en 5 ans…</a:t>
            </a:r>
            <a:endParaRPr lang="fr-FR" i="0" kern="0" dirty="0">
              <a:solidFill>
                <a:prstClr val="black"/>
              </a:solidFill>
            </a:endParaRPr>
          </a:p>
        </p:txBody>
      </p:sp>
      <p:pic>
        <p:nvPicPr>
          <p:cNvPr id="43042" name="Image 4"/>
          <p:cNvPicPr>
            <a:picLocks noChangeAspect="1" noChangeArrowheads="1"/>
          </p:cNvPicPr>
          <p:nvPr/>
        </p:nvPicPr>
        <p:blipFill>
          <a:blip r:embed="rId3" cstate="print"/>
          <a:srcRect/>
          <a:stretch>
            <a:fillRect/>
          </a:stretch>
        </p:blipFill>
        <p:spPr bwMode="auto">
          <a:xfrm>
            <a:off x="4859338" y="484188"/>
            <a:ext cx="4105275" cy="606425"/>
          </a:xfrm>
          <a:prstGeom prst="rect">
            <a:avLst/>
          </a:prstGeom>
          <a:noFill/>
          <a:ln w="9525">
            <a:noFill/>
            <a:miter lim="800000"/>
            <a:headEnd/>
            <a:tailEnd/>
          </a:ln>
        </p:spPr>
      </p:pic>
      <p:sp>
        <p:nvSpPr>
          <p:cNvPr id="43043" name="ZoneTexte 3"/>
          <p:cNvSpPr txBox="1">
            <a:spLocks noChangeArrowheads="1"/>
          </p:cNvSpPr>
          <p:nvPr/>
        </p:nvSpPr>
        <p:spPr bwMode="auto">
          <a:xfrm>
            <a:off x="1049338" y="722313"/>
            <a:ext cx="3529012" cy="369887"/>
          </a:xfrm>
          <a:prstGeom prst="rect">
            <a:avLst/>
          </a:prstGeom>
          <a:noFill/>
          <a:ln w="9525">
            <a:noFill/>
            <a:miter lim="800000"/>
            <a:headEnd/>
            <a:tailEnd/>
          </a:ln>
        </p:spPr>
        <p:txBody>
          <a:bodyPr>
            <a:spAutoFit/>
          </a:bodyPr>
          <a:lstStyle/>
          <a:p>
            <a:r>
              <a:rPr lang="fr-FR" altLang="fr-FR" b="1" i="0" u="sng" dirty="0">
                <a:solidFill>
                  <a:srgbClr val="FF0000"/>
                </a:solidFill>
              </a:rPr>
              <a:t>Au lycée </a:t>
            </a:r>
            <a:r>
              <a:rPr lang="fr-FR" altLang="fr-FR" b="1" i="0" u="sng" dirty="0" smtClean="0">
                <a:solidFill>
                  <a:srgbClr val="FF0000"/>
                </a:solidFill>
              </a:rPr>
              <a:t>Jean Moulin</a:t>
            </a:r>
            <a:endParaRPr lang="fr-FR" altLang="fr-FR" b="1" i="0" u="sng"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09563" y="190500"/>
            <a:ext cx="5237162"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09563" y="3967163"/>
          <a:ext cx="8510587" cy="2774947"/>
        </p:xfrm>
        <a:graphic>
          <a:graphicData uri="http://schemas.openxmlformats.org/drawingml/2006/table">
            <a:tbl>
              <a:tblPr firstRow="1" bandRow="1">
                <a:tableStyleId>{5C22544A-7EE6-4342-B048-85BDC9FD1C3A}</a:tableStyleId>
              </a:tblPr>
              <a:tblGrid>
                <a:gridCol w="5486633"/>
                <a:gridCol w="1511977"/>
                <a:gridCol w="1511977"/>
              </a:tblGrid>
              <a:tr h="396421">
                <a:tc>
                  <a:txBody>
                    <a:bodyPr/>
                    <a:lstStyle/>
                    <a:p>
                      <a:r>
                        <a:rPr lang="fr-FR" sz="2000" dirty="0"/>
                        <a:t>Enseignement</a:t>
                      </a:r>
                    </a:p>
                  </a:txBody>
                  <a:tcPr marL="91428" marR="91428" marT="45741" marB="45741"/>
                </a:tc>
                <a:tc>
                  <a:txBody>
                    <a:bodyPr/>
                    <a:lstStyle/>
                    <a:p>
                      <a:r>
                        <a:rPr lang="fr-FR" sz="2000" dirty="0"/>
                        <a:t>Horaires 1</a:t>
                      </a:r>
                      <a:r>
                        <a:rPr lang="fr-FR" sz="2000" baseline="30000" dirty="0"/>
                        <a:t>re</a:t>
                      </a:r>
                      <a:r>
                        <a:rPr lang="fr-FR" sz="2000" dirty="0"/>
                        <a:t> </a:t>
                      </a:r>
                    </a:p>
                  </a:txBody>
                  <a:tcPr marL="91428" marR="91428" marT="45741" marB="45741"/>
                </a:tc>
                <a:tc>
                  <a:txBody>
                    <a:bodyPr/>
                    <a:lstStyle/>
                    <a:p>
                      <a:r>
                        <a:rPr lang="fr-FR" sz="2000" dirty="0"/>
                        <a:t>Horaires T</a:t>
                      </a:r>
                      <a:r>
                        <a:rPr lang="fr-FR" sz="2000" baseline="30000" dirty="0"/>
                        <a:t>ale</a:t>
                      </a:r>
                      <a:r>
                        <a:rPr lang="fr-FR" sz="2000" dirty="0"/>
                        <a:t> </a:t>
                      </a:r>
                    </a:p>
                  </a:txBody>
                  <a:tcPr marL="91428" marR="91428" marT="45741" marB="45741"/>
                </a:tc>
              </a:tr>
              <a:tr h="396421">
                <a:tc>
                  <a:txBody>
                    <a:bodyPr/>
                    <a:lstStyle/>
                    <a:p>
                      <a:r>
                        <a:rPr lang="fr-FR" sz="2000" dirty="0"/>
                        <a:t>Physique-Chimie</a:t>
                      </a:r>
                    </a:p>
                  </a:txBody>
                  <a:tcPr marL="91428" marR="91428" marT="45741" marB="45741"/>
                </a:tc>
                <a:tc>
                  <a:txBody>
                    <a:bodyPr/>
                    <a:lstStyle/>
                    <a:p>
                      <a:pPr algn="ctr"/>
                      <a:r>
                        <a:rPr lang="fr-FR" sz="2000" dirty="0"/>
                        <a:t>2 h</a:t>
                      </a:r>
                    </a:p>
                  </a:txBody>
                  <a:tcPr marL="91428" marR="91428" marT="45741" marB="45741" anchor="ctr"/>
                </a:tc>
                <a:tc>
                  <a:txBody>
                    <a:bodyPr/>
                    <a:lstStyle/>
                    <a:p>
                      <a:pPr algn="ctr"/>
                      <a:r>
                        <a:rPr lang="fr-FR" sz="2000" dirty="0"/>
                        <a:t>-</a:t>
                      </a:r>
                    </a:p>
                  </a:txBody>
                  <a:tcPr marL="91428" marR="91428" marT="45741" marB="45741" anchor="ctr"/>
                </a:tc>
              </a:tr>
              <a:tr h="396421">
                <a:tc>
                  <a:txBody>
                    <a:bodyPr/>
                    <a:lstStyle/>
                    <a:p>
                      <a:r>
                        <a:rPr lang="fr-FR" sz="2000" dirty="0"/>
                        <a:t>Outils et langages numériques</a:t>
                      </a:r>
                    </a:p>
                  </a:txBody>
                  <a:tcPr marL="91428" marR="91428" marT="45741" marB="45741"/>
                </a:tc>
                <a:tc>
                  <a:txBody>
                    <a:bodyPr/>
                    <a:lstStyle/>
                    <a:p>
                      <a:pPr algn="ctr"/>
                      <a:r>
                        <a:rPr lang="fr-FR" sz="2000" dirty="0"/>
                        <a:t>2 h</a:t>
                      </a:r>
                    </a:p>
                  </a:txBody>
                  <a:tcPr marL="91428" marR="91428" marT="45741" marB="45741" anchor="ctr"/>
                </a:tc>
                <a:tc>
                  <a:txBody>
                    <a:bodyPr/>
                    <a:lstStyle/>
                    <a:p>
                      <a:pPr algn="ctr"/>
                      <a:r>
                        <a:rPr lang="fr-FR" sz="2000" dirty="0"/>
                        <a:t>-</a:t>
                      </a:r>
                    </a:p>
                  </a:txBody>
                  <a:tcPr marL="91428" marR="91428" marT="45741" marB="45741" anchor="ctr"/>
                </a:tc>
              </a:tr>
              <a:tr h="3964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Design</a:t>
                      </a:r>
                      <a:r>
                        <a:rPr lang="fr-FR" sz="2000" baseline="0" dirty="0"/>
                        <a:t> et métiers d’arts</a:t>
                      </a:r>
                      <a:endParaRPr lang="fr-FR" sz="2000" dirty="0"/>
                    </a:p>
                  </a:txBody>
                  <a:tcPr marL="91428" marR="91428" marT="45741" marB="45741"/>
                </a:tc>
                <a:tc>
                  <a:txBody>
                    <a:bodyPr/>
                    <a:lstStyle/>
                    <a:p>
                      <a:pPr algn="ctr"/>
                      <a:r>
                        <a:rPr lang="fr-FR" sz="2000" dirty="0"/>
                        <a:t>14</a:t>
                      </a:r>
                      <a:r>
                        <a:rPr lang="fr-FR" sz="2000" baseline="0" dirty="0"/>
                        <a:t> h</a:t>
                      </a:r>
                      <a:endParaRPr lang="fr-FR" sz="2000" dirty="0"/>
                    </a:p>
                  </a:txBody>
                  <a:tcPr marL="91428" marR="91428" marT="45741" marB="45741" anchor="ctr"/>
                </a:tc>
                <a:tc>
                  <a:txBody>
                    <a:bodyPr/>
                    <a:lstStyle/>
                    <a:p>
                      <a:pPr algn="ctr"/>
                      <a:r>
                        <a:rPr lang="fr-FR" sz="2000" baseline="0" dirty="0"/>
                        <a:t>-</a:t>
                      </a:r>
                      <a:endParaRPr lang="fr-FR" sz="2000" dirty="0"/>
                    </a:p>
                  </a:txBody>
                  <a:tcPr marL="91428" marR="91428" marT="45741" marB="45741" anchor="ctr"/>
                </a:tc>
              </a:tr>
              <a:tr h="396421">
                <a:tc>
                  <a:txBody>
                    <a:bodyPr/>
                    <a:lstStyle/>
                    <a:p>
                      <a:r>
                        <a:rPr lang="fr-FR" sz="2000" dirty="0"/>
                        <a:t>Analyse et</a:t>
                      </a:r>
                      <a:r>
                        <a:rPr lang="fr-FR" sz="2000" baseline="0" dirty="0"/>
                        <a:t> méthodes en design</a:t>
                      </a:r>
                      <a:endParaRPr lang="fr-FR" sz="2000" dirty="0"/>
                    </a:p>
                  </a:txBody>
                  <a:tcPr marL="91428" marR="91428" marT="45741" marB="45741"/>
                </a:tc>
                <a:tc>
                  <a:txBody>
                    <a:bodyPr/>
                    <a:lstStyle/>
                    <a:p>
                      <a:pPr algn="ctr"/>
                      <a:r>
                        <a:rPr lang="fr-FR" sz="2000" dirty="0"/>
                        <a:t>-</a:t>
                      </a:r>
                    </a:p>
                  </a:txBody>
                  <a:tcPr marL="91428" marR="91428" marT="45741" marB="45741" anchor="ctr"/>
                </a:tc>
                <a:tc>
                  <a:txBody>
                    <a:bodyPr/>
                    <a:lstStyle/>
                    <a:p>
                      <a:pPr algn="ctr"/>
                      <a:r>
                        <a:rPr lang="fr-FR" sz="2000" dirty="0"/>
                        <a:t>9 h</a:t>
                      </a:r>
                    </a:p>
                  </a:txBody>
                  <a:tcPr marL="91428" marR="91428" marT="45741" marB="45741" anchor="ctr"/>
                </a:tc>
              </a:tr>
              <a:tr h="396421">
                <a:tc>
                  <a:txBody>
                    <a:bodyPr/>
                    <a:lstStyle/>
                    <a:p>
                      <a:r>
                        <a:rPr lang="fr-FR" sz="2000" dirty="0"/>
                        <a:t>Conception et création en design</a:t>
                      </a:r>
                      <a:r>
                        <a:rPr lang="fr-FR" sz="2000" baseline="0" dirty="0"/>
                        <a:t> et métiers d’art</a:t>
                      </a:r>
                      <a:endParaRPr lang="fr-FR" sz="2000" dirty="0"/>
                    </a:p>
                  </a:txBody>
                  <a:tcPr marL="91428" marR="91428" marT="45741" marB="45741"/>
                </a:tc>
                <a:tc>
                  <a:txBody>
                    <a:bodyPr/>
                    <a:lstStyle/>
                    <a:p>
                      <a:pPr algn="ctr"/>
                      <a:r>
                        <a:rPr lang="fr-FR" sz="2000" dirty="0"/>
                        <a:t>-</a:t>
                      </a:r>
                    </a:p>
                  </a:txBody>
                  <a:tcPr marL="91428" marR="91428" marT="45741" marB="45741" anchor="ctr"/>
                </a:tc>
                <a:tc>
                  <a:txBody>
                    <a:bodyPr/>
                    <a:lstStyle/>
                    <a:p>
                      <a:pPr algn="ctr"/>
                      <a:r>
                        <a:rPr lang="fr-FR" sz="2000" dirty="0"/>
                        <a:t>9 h</a:t>
                      </a:r>
                    </a:p>
                  </a:txBody>
                  <a:tcPr marL="91428" marR="91428" marT="45741" marB="45741" anchor="ctr"/>
                </a:tc>
              </a:tr>
              <a:tr h="396421">
                <a:tc>
                  <a:txBody>
                    <a:bodyPr/>
                    <a:lstStyle/>
                    <a:p>
                      <a:r>
                        <a:rPr lang="fr-FR" sz="2000" b="1" dirty="0">
                          <a:solidFill>
                            <a:schemeClr val="bg1"/>
                          </a:solidFill>
                        </a:rPr>
                        <a:t>Total</a:t>
                      </a:r>
                    </a:p>
                  </a:txBody>
                  <a:tcPr marL="91428" marR="91428" marT="45741" marB="45741">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28" marR="91428" marT="45741" marB="45741"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28" marR="91428" marT="45741" marB="45741" anchor="ctr">
                    <a:solidFill>
                      <a:schemeClr val="accent1">
                        <a:lumMod val="75000"/>
                      </a:schemeClr>
                    </a:solidFill>
                  </a:tcPr>
                </a:tc>
              </a:tr>
            </a:tbl>
          </a:graphicData>
        </a:graphic>
      </p:graphicFrame>
      <p:sp>
        <p:nvSpPr>
          <p:cNvPr id="3" name="Rectangle 2"/>
          <p:cNvSpPr>
            <a:spLocks noChangeArrowheads="1"/>
          </p:cNvSpPr>
          <p:nvPr/>
        </p:nvSpPr>
        <p:spPr bwMode="auto">
          <a:xfrm>
            <a:off x="165100" y="1341438"/>
            <a:ext cx="8774113" cy="2584450"/>
          </a:xfrm>
          <a:prstGeom prst="rect">
            <a:avLst/>
          </a:prstGeom>
          <a:noFill/>
          <a:ln w="9525">
            <a:noFill/>
            <a:miter lim="800000"/>
            <a:headEnd/>
            <a:tailEnd/>
          </a:ln>
        </p:spPr>
        <p:txBody>
          <a:bodyPr>
            <a:spAutoFit/>
          </a:bodyPr>
          <a:lstStyle/>
          <a:p>
            <a:pPr marL="285750" indent="-285750" eaLnBrk="1" hangingPunct="1">
              <a:buFont typeface="Wingdings" pitchFamily="2" charset="2"/>
              <a:buChar char="§"/>
            </a:pPr>
            <a:r>
              <a:rPr lang="fr-FR" altLang="fr-FR" i="0">
                <a:solidFill>
                  <a:srgbClr val="000000"/>
                </a:solidFill>
              </a:rPr>
              <a:t>Cette série intéressera celles et ceux qui sont </a:t>
            </a:r>
            <a:r>
              <a:rPr lang="fr-FR" altLang="fr-FR" b="1" i="0">
                <a:solidFill>
                  <a:srgbClr val="000000"/>
                </a:solidFill>
              </a:rPr>
              <a:t>attirés par les applications de l'art </a:t>
            </a:r>
            <a:r>
              <a:rPr lang="fr-FR" altLang="fr-FR" i="0">
                <a:solidFill>
                  <a:srgbClr val="000000"/>
                </a:solidFill>
              </a:rPr>
              <a:t>(graphisme, mode, design...) et </a:t>
            </a:r>
            <a:r>
              <a:rPr lang="fr-FR" altLang="fr-FR" b="1" i="0">
                <a:solidFill>
                  <a:srgbClr val="000000"/>
                </a:solidFill>
              </a:rPr>
              <a:t>par la conception et la réalisation d'objets </a:t>
            </a:r>
            <a:r>
              <a:rPr lang="fr-FR" altLang="fr-FR" i="0">
                <a:solidFill>
                  <a:srgbClr val="000000"/>
                </a:solidFill>
              </a:rPr>
              <a:t>(vêtements, meubles, ustensiles...) </a:t>
            </a:r>
            <a:r>
              <a:rPr lang="fr-FR" altLang="fr-FR" b="1" i="0">
                <a:solidFill>
                  <a:srgbClr val="000000"/>
                </a:solidFill>
              </a:rPr>
              <a:t>ou d'espaces</a:t>
            </a:r>
            <a:r>
              <a:rPr lang="fr-FR" altLang="fr-FR" i="0">
                <a:solidFill>
                  <a:srgbClr val="000000"/>
                </a:solidFill>
              </a:rPr>
              <a:t>.</a:t>
            </a:r>
          </a:p>
          <a:p>
            <a:pPr marL="285750" indent="-285750" eaLnBrk="1" hangingPunct="1">
              <a:buFont typeface="Wingdings" pitchFamily="2" charset="2"/>
              <a:buChar char="§"/>
            </a:pPr>
            <a:r>
              <a:rPr lang="fr-FR" altLang="fr-FR" i="0">
                <a:solidFill>
                  <a:srgbClr val="000000"/>
                </a:solidFill>
              </a:rPr>
              <a:t>Des enseignements technologiques qui s’appuient sur des démarches expérimentales. Celles-ci permettent d’appréhender les univers complexes du design et des métiers d’art.</a:t>
            </a:r>
          </a:p>
          <a:p>
            <a:pPr marL="285750" indent="-285750" eaLnBrk="1" hangingPunct="1">
              <a:buFont typeface="Wingdings" pitchFamily="2" charset="2"/>
              <a:buChar char="§"/>
            </a:pPr>
            <a:endParaRPr lang="fr-FR" altLang="fr-FR" i="0">
              <a:solidFill>
                <a:srgbClr val="000000"/>
              </a:solidFill>
            </a:endParaRPr>
          </a:p>
          <a:p>
            <a:pPr marL="285750" indent="-285750" eaLnBrk="1" hangingPunct="1">
              <a:buFont typeface="Wingdings" pitchFamily="2" charset="2"/>
              <a:buChar char="§"/>
            </a:pPr>
            <a:r>
              <a:rPr lang="fr-FR" altLang="fr-FR" b="1" i="0">
                <a:solidFill>
                  <a:srgbClr val="376092"/>
                </a:solidFill>
              </a:rPr>
              <a:t>Poursuites d’études : </a:t>
            </a:r>
          </a:p>
          <a:p>
            <a:pPr marL="742950" lvl="1" indent="-285750" eaLnBrk="1" hangingPunct="1">
              <a:buFont typeface="Arial" pitchFamily="34" charset="0"/>
              <a:buChar char="•"/>
            </a:pPr>
            <a:r>
              <a:rPr lang="fr-FR" altLang="fr-FR" i="0">
                <a:solidFill>
                  <a:srgbClr val="000000"/>
                </a:solidFill>
              </a:rPr>
              <a:t>DNMADE (Design d’espace, de produit ou de mode, communication et expression visuelle…), CPGE AA ENS Cachan Design, Licence d’art, écoles d’art, etc.</a:t>
            </a:r>
          </a:p>
        </p:txBody>
      </p:sp>
      <p:pic>
        <p:nvPicPr>
          <p:cNvPr id="44070" name="Image 4"/>
          <p:cNvPicPr>
            <a:picLocks noChangeAspect="1" noChangeArrowheads="1"/>
          </p:cNvPicPr>
          <p:nvPr/>
        </p:nvPicPr>
        <p:blipFill>
          <a:blip r:embed="rId3" cstate="print"/>
          <a:srcRect/>
          <a:stretch>
            <a:fillRect/>
          </a:stretch>
        </p:blipFill>
        <p:spPr bwMode="auto">
          <a:xfrm>
            <a:off x="4452938" y="639763"/>
            <a:ext cx="4506912" cy="622300"/>
          </a:xfrm>
          <a:prstGeom prst="rect">
            <a:avLst/>
          </a:prstGeom>
          <a:noFill/>
          <a:ln w="9525">
            <a:noFill/>
            <a:miter lim="800000"/>
            <a:headEnd/>
            <a:tailEnd/>
          </a:ln>
        </p:spPr>
      </p:pic>
      <p:sp>
        <p:nvSpPr>
          <p:cNvPr id="44071" name="ZoneTexte 3"/>
          <p:cNvSpPr txBox="1">
            <a:spLocks noChangeArrowheads="1"/>
          </p:cNvSpPr>
          <p:nvPr/>
        </p:nvSpPr>
        <p:spPr bwMode="auto">
          <a:xfrm>
            <a:off x="180975" y="842963"/>
            <a:ext cx="4506913" cy="369887"/>
          </a:xfrm>
          <a:prstGeom prst="rect">
            <a:avLst/>
          </a:prstGeom>
          <a:noFill/>
          <a:ln w="9525">
            <a:noFill/>
            <a:miter lim="800000"/>
            <a:headEnd/>
            <a:tailEnd/>
          </a:ln>
        </p:spPr>
        <p:txBody>
          <a:bodyPr>
            <a:spAutoFit/>
          </a:bodyPr>
          <a:lstStyle/>
          <a:p>
            <a:r>
              <a:rPr lang="fr-FR" altLang="fr-FR" b="1" i="0">
                <a:solidFill>
                  <a:srgbClr val="33CC33"/>
                </a:solidFill>
              </a:rPr>
              <a:t>Villefontaine (Vinci) ou Grenoble (Argouges)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09563" y="190500"/>
            <a:ext cx="5237162"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09563" y="4075113"/>
          <a:ext cx="8510587" cy="1982785"/>
        </p:xfrm>
        <a:graphic>
          <a:graphicData uri="http://schemas.openxmlformats.org/drawingml/2006/table">
            <a:tbl>
              <a:tblPr firstRow="1" bandRow="1">
                <a:tableStyleId>{5C22544A-7EE6-4342-B048-85BDC9FD1C3A}</a:tableStyleId>
              </a:tblPr>
              <a:tblGrid>
                <a:gridCol w="5486633"/>
                <a:gridCol w="1511977"/>
                <a:gridCol w="1511977"/>
              </a:tblGrid>
              <a:tr h="396557">
                <a:tc>
                  <a:txBody>
                    <a:bodyPr/>
                    <a:lstStyle/>
                    <a:p>
                      <a:r>
                        <a:rPr lang="fr-FR" sz="2000" dirty="0"/>
                        <a:t>Enseignement</a:t>
                      </a:r>
                    </a:p>
                  </a:txBody>
                  <a:tcPr marL="91428" marR="91428" marT="45757" marB="45757"/>
                </a:tc>
                <a:tc>
                  <a:txBody>
                    <a:bodyPr/>
                    <a:lstStyle/>
                    <a:p>
                      <a:r>
                        <a:rPr lang="fr-FR" sz="2000" dirty="0"/>
                        <a:t>Horaires 1</a:t>
                      </a:r>
                      <a:r>
                        <a:rPr lang="fr-FR" sz="2000" baseline="30000" dirty="0"/>
                        <a:t>re</a:t>
                      </a:r>
                      <a:r>
                        <a:rPr lang="fr-FR" sz="2000" dirty="0"/>
                        <a:t> </a:t>
                      </a:r>
                    </a:p>
                  </a:txBody>
                  <a:tcPr marL="91428" marR="91428" marT="45757" marB="45757"/>
                </a:tc>
                <a:tc>
                  <a:txBody>
                    <a:bodyPr/>
                    <a:lstStyle/>
                    <a:p>
                      <a:r>
                        <a:rPr lang="fr-FR" sz="2000" dirty="0"/>
                        <a:t>Horaires T</a:t>
                      </a:r>
                      <a:r>
                        <a:rPr lang="fr-FR" sz="2000" baseline="30000" dirty="0"/>
                        <a:t>ale</a:t>
                      </a:r>
                      <a:r>
                        <a:rPr lang="fr-FR" sz="2000" dirty="0"/>
                        <a:t> </a:t>
                      </a:r>
                    </a:p>
                  </a:txBody>
                  <a:tcPr marL="91428" marR="91428" marT="45757" marB="45757"/>
                </a:tc>
              </a:tr>
              <a:tr h="396557">
                <a:tc>
                  <a:txBody>
                    <a:bodyPr/>
                    <a:lstStyle/>
                    <a:p>
                      <a:r>
                        <a:rPr lang="fr-FR" sz="2000" dirty="0" err="1"/>
                        <a:t>Ens</a:t>
                      </a:r>
                      <a:r>
                        <a:rPr lang="fr-FR" sz="2000" dirty="0"/>
                        <a:t> scientifique alimentation - environnement</a:t>
                      </a:r>
                    </a:p>
                  </a:txBody>
                  <a:tcPr marL="91428" marR="91428" marT="45757" marB="45757"/>
                </a:tc>
                <a:tc>
                  <a:txBody>
                    <a:bodyPr/>
                    <a:lstStyle/>
                    <a:p>
                      <a:pPr algn="ctr"/>
                      <a:r>
                        <a:rPr lang="fr-FR" sz="2000" dirty="0"/>
                        <a:t>3 h</a:t>
                      </a:r>
                    </a:p>
                  </a:txBody>
                  <a:tcPr marL="91428" marR="91428" marT="45757" marB="45757" anchor="ctr"/>
                </a:tc>
                <a:tc>
                  <a:txBody>
                    <a:bodyPr/>
                    <a:lstStyle/>
                    <a:p>
                      <a:pPr algn="ctr"/>
                      <a:endParaRPr lang="fr-FR" sz="2000" dirty="0"/>
                    </a:p>
                  </a:txBody>
                  <a:tcPr marL="91428" marR="91428" marT="45757" marB="45757" anchor="ctr"/>
                </a:tc>
              </a:tr>
              <a:tr h="396557">
                <a:tc>
                  <a:txBody>
                    <a:bodyPr/>
                    <a:lstStyle/>
                    <a:p>
                      <a:r>
                        <a:rPr lang="fr-FR" sz="2000" dirty="0"/>
                        <a:t>Sciences et technologies culinaires et des services</a:t>
                      </a:r>
                    </a:p>
                  </a:txBody>
                  <a:tcPr marL="91428" marR="91428" marT="45757" marB="45757"/>
                </a:tc>
                <a:tc>
                  <a:txBody>
                    <a:bodyPr/>
                    <a:lstStyle/>
                    <a:p>
                      <a:pPr algn="ctr"/>
                      <a:r>
                        <a:rPr lang="fr-FR" sz="2000" dirty="0"/>
                        <a:t>10 h</a:t>
                      </a:r>
                    </a:p>
                  </a:txBody>
                  <a:tcPr marL="91428" marR="91428" marT="45757" marB="45757" anchor="ctr"/>
                </a:tc>
                <a:tc>
                  <a:txBody>
                    <a:bodyPr/>
                    <a:lstStyle/>
                    <a:p>
                      <a:pPr algn="ctr"/>
                      <a:r>
                        <a:rPr lang="fr-FR" sz="2000" dirty="0" smtClean="0"/>
                        <a:t>13 </a:t>
                      </a:r>
                      <a:r>
                        <a:rPr lang="fr-FR" sz="2000" dirty="0"/>
                        <a:t>h</a:t>
                      </a:r>
                    </a:p>
                  </a:txBody>
                  <a:tcPr marL="91428" marR="91428" marT="45757" marB="45757" anchor="ctr"/>
                </a:tc>
              </a:tr>
              <a:tr h="396557">
                <a:tc>
                  <a:txBody>
                    <a:bodyPr/>
                    <a:lstStyle/>
                    <a:p>
                      <a:r>
                        <a:rPr lang="fr-FR" sz="2000" dirty="0"/>
                        <a:t>Economie et gestion hôtelière</a:t>
                      </a:r>
                    </a:p>
                  </a:txBody>
                  <a:tcPr marL="91428" marR="91428" marT="45757" marB="45757"/>
                </a:tc>
                <a:tc>
                  <a:txBody>
                    <a:bodyPr/>
                    <a:lstStyle/>
                    <a:p>
                      <a:pPr algn="ctr"/>
                      <a:r>
                        <a:rPr lang="fr-FR" sz="2000" dirty="0"/>
                        <a:t>5 h</a:t>
                      </a:r>
                    </a:p>
                  </a:txBody>
                  <a:tcPr marL="91428" marR="91428" marT="45757" marB="45757" anchor="ctr"/>
                </a:tc>
                <a:tc>
                  <a:txBody>
                    <a:bodyPr/>
                    <a:lstStyle/>
                    <a:p>
                      <a:pPr algn="ctr"/>
                      <a:r>
                        <a:rPr lang="fr-FR" sz="2000" dirty="0"/>
                        <a:t>5 h</a:t>
                      </a:r>
                    </a:p>
                  </a:txBody>
                  <a:tcPr marL="91428" marR="91428" marT="45757" marB="45757" anchor="ctr"/>
                </a:tc>
              </a:tr>
              <a:tr h="396557">
                <a:tc>
                  <a:txBody>
                    <a:bodyPr/>
                    <a:lstStyle/>
                    <a:p>
                      <a:r>
                        <a:rPr lang="fr-FR" sz="2000" b="1" dirty="0">
                          <a:solidFill>
                            <a:schemeClr val="bg1"/>
                          </a:solidFill>
                        </a:rPr>
                        <a:t>Total</a:t>
                      </a:r>
                    </a:p>
                  </a:txBody>
                  <a:tcPr marL="91428" marR="91428" marT="45757" marB="45757">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28" marR="91428" marT="45757" marB="45757"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18 h</a:t>
                      </a:r>
                    </a:p>
                  </a:txBody>
                  <a:tcPr marL="91428" marR="91428" marT="45757" marB="45757" anchor="ctr">
                    <a:solidFill>
                      <a:schemeClr val="accent1">
                        <a:lumMod val="75000"/>
                      </a:schemeClr>
                    </a:solidFill>
                  </a:tcPr>
                </a:tc>
              </a:tr>
            </a:tbl>
          </a:graphicData>
        </a:graphic>
      </p:graphicFrame>
      <p:sp>
        <p:nvSpPr>
          <p:cNvPr id="3" name="Rectangle 2"/>
          <p:cNvSpPr>
            <a:spLocks noChangeArrowheads="1"/>
          </p:cNvSpPr>
          <p:nvPr/>
        </p:nvSpPr>
        <p:spPr bwMode="auto">
          <a:xfrm>
            <a:off x="215900" y="1557338"/>
            <a:ext cx="8774113" cy="2308225"/>
          </a:xfrm>
          <a:prstGeom prst="rect">
            <a:avLst/>
          </a:prstGeom>
          <a:noFill/>
          <a:ln>
            <a:noFill/>
          </a:ln>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Wingdings" panose="05000000000000000000" pitchFamily="2" charset="2"/>
              <a:buChar char="§"/>
              <a:defRPr/>
            </a:pPr>
            <a:r>
              <a:rPr lang="fr-FR" altLang="fr-FR" sz="1800" i="0" dirty="0">
                <a:solidFill>
                  <a:srgbClr val="000000"/>
                </a:solidFill>
                <a:latin typeface="Times New Roman" pitchFamily="18" charset="0"/>
                <a:cs typeface="Times New Roman" pitchFamily="18" charset="0"/>
              </a:rPr>
              <a:t>Un bac polyvalent </a:t>
            </a:r>
            <a:r>
              <a:rPr lang="fr-FR" altLang="fr-FR" sz="1800" i="0" dirty="0">
                <a:solidFill>
                  <a:srgbClr val="FF0000"/>
                </a:solidFill>
                <a:latin typeface="Times New Roman" pitchFamily="18" charset="0"/>
                <a:cs typeface="Times New Roman" pitchFamily="18" charset="0"/>
              </a:rPr>
              <a:t>pour les élèves qui souhaitent exercer un métier de l’accueil, de la restauration, de l’hébergement et de la gestion hôtelière.</a:t>
            </a:r>
            <a:endParaRPr lang="fr-FR" altLang="fr-FR" sz="1800" i="0" dirty="0">
              <a:latin typeface="Times New Roman" pitchFamily="18" charset="0"/>
              <a:cs typeface="Times New Roman" pitchFamily="18" charset="0"/>
            </a:endParaRPr>
          </a:p>
          <a:p>
            <a:pPr marL="0" indent="0" eaLnBrk="1" hangingPunct="1">
              <a:spcBef>
                <a:spcPct val="0"/>
              </a:spcBef>
              <a:buFont typeface="Arial" panose="020B0604020202020204" pitchFamily="34" charset="0"/>
              <a:buNone/>
              <a:defRPr/>
            </a:pPr>
            <a:endParaRPr lang="fr-FR" altLang="fr-FR" sz="1800" i="0" dirty="0">
              <a:solidFill>
                <a:srgbClr val="000000"/>
              </a:solidFill>
            </a:endParaRPr>
          </a:p>
          <a:p>
            <a:pPr eaLnBrk="1" hangingPunct="1">
              <a:spcBef>
                <a:spcPct val="0"/>
              </a:spcBef>
              <a:buFont typeface="Wingdings" panose="05000000000000000000" pitchFamily="2" charset="2"/>
              <a:buChar char="§"/>
              <a:defRPr/>
            </a:pPr>
            <a:r>
              <a:rPr lang="fr-FR" altLang="fr-FR" sz="1800" b="1" i="0" dirty="0"/>
              <a:t>Poursuites d’études : </a:t>
            </a:r>
          </a:p>
          <a:p>
            <a:pPr marL="0" indent="0" eaLnBrk="1" hangingPunct="1">
              <a:spcBef>
                <a:spcPct val="0"/>
              </a:spcBef>
              <a:buFont typeface="Arial" panose="020B0604020202020204" pitchFamily="34" charset="0"/>
              <a:buNone/>
              <a:defRPr/>
            </a:pPr>
            <a:r>
              <a:rPr lang="fr-FR" altLang="fr-FR" sz="1800" b="1" i="0" dirty="0">
                <a:solidFill>
                  <a:schemeClr val="accent2"/>
                </a:solidFill>
              </a:rPr>
              <a:t>      BTS Management en hôtellerie-restauration, Gestion de la PME… </a:t>
            </a:r>
            <a:r>
              <a:rPr lang="fr-FR" altLang="fr-FR" sz="1800" b="1" i="0" dirty="0">
                <a:solidFill>
                  <a:srgbClr val="002060"/>
                </a:solidFill>
              </a:rPr>
              <a:t>BUT GACO, GEA, TC…</a:t>
            </a:r>
          </a:p>
          <a:p>
            <a:pPr marL="0" indent="0" eaLnBrk="1" hangingPunct="1">
              <a:spcBef>
                <a:spcPct val="0"/>
              </a:spcBef>
              <a:buFont typeface="Arial" panose="020B0604020202020204" pitchFamily="34" charset="0"/>
              <a:buNone/>
              <a:defRPr/>
            </a:pPr>
            <a:r>
              <a:rPr lang="fr-FR" altLang="fr-FR" sz="1800" b="1" i="0" dirty="0">
                <a:solidFill>
                  <a:srgbClr val="002060"/>
                </a:solidFill>
              </a:rPr>
              <a:t>      </a:t>
            </a:r>
            <a:r>
              <a:rPr lang="fr-FR" altLang="fr-FR" sz="1800" b="1" i="0" dirty="0"/>
              <a:t>Les écoles spécialisées </a:t>
            </a:r>
            <a:r>
              <a:rPr lang="fr-FR" altLang="fr-FR" sz="1800" i="0" dirty="0"/>
              <a:t>: école Vatel, Institut Paul Bocuse…</a:t>
            </a:r>
            <a:endParaRPr lang="fr-FR" altLang="fr-FR" sz="1800" i="0" dirty="0">
              <a:solidFill>
                <a:srgbClr val="000000"/>
              </a:solidFill>
            </a:endParaRPr>
          </a:p>
          <a:p>
            <a:pPr marL="0" indent="0" eaLnBrk="1" hangingPunct="1">
              <a:spcBef>
                <a:spcPct val="0"/>
              </a:spcBef>
              <a:buFont typeface="Arial" panose="020B0604020202020204" pitchFamily="34" charset="0"/>
              <a:buNone/>
              <a:defRPr/>
            </a:pPr>
            <a:r>
              <a:rPr lang="fr-FR" altLang="fr-FR" sz="1800" i="0" dirty="0">
                <a:solidFill>
                  <a:srgbClr val="000000"/>
                </a:solidFill>
              </a:rPr>
              <a:t>      </a:t>
            </a:r>
            <a:r>
              <a:rPr lang="fr-FR" altLang="fr-FR" sz="1800" b="1" i="0" dirty="0">
                <a:solidFill>
                  <a:srgbClr val="000000"/>
                </a:solidFill>
              </a:rPr>
              <a:t>L’université</a:t>
            </a:r>
            <a:r>
              <a:rPr lang="fr-FR" altLang="fr-FR" sz="1800" i="0" dirty="0">
                <a:solidFill>
                  <a:srgbClr val="000000"/>
                </a:solidFill>
              </a:rPr>
              <a:t> : Licences professionnelles en gestion hôtelière, management des services        </a:t>
            </a:r>
            <a:r>
              <a:rPr lang="fr-FR" altLang="fr-FR" sz="1800" i="0" dirty="0" smtClean="0">
                <a:solidFill>
                  <a:srgbClr val="000000"/>
                </a:solidFill>
              </a:rPr>
              <a:t>   d’accueil</a:t>
            </a:r>
            <a:r>
              <a:rPr lang="fr-FR" altLang="fr-FR" sz="1800" i="0" dirty="0">
                <a:solidFill>
                  <a:srgbClr val="000000"/>
                </a:solidFill>
              </a:rPr>
              <a:t>, d’hébergement, de restauration ou en tourisme.</a:t>
            </a:r>
            <a:endParaRPr lang="fr-FR" altLang="fr-FR" sz="1800" i="0" dirty="0"/>
          </a:p>
        </p:txBody>
      </p:sp>
      <p:pic>
        <p:nvPicPr>
          <p:cNvPr id="45086" name="Image 5"/>
          <p:cNvPicPr>
            <a:picLocks noChangeAspect="1" noChangeArrowheads="1"/>
          </p:cNvPicPr>
          <p:nvPr/>
        </p:nvPicPr>
        <p:blipFill>
          <a:blip r:embed="rId3" cstate="print"/>
          <a:srcRect/>
          <a:stretch>
            <a:fillRect/>
          </a:stretch>
        </p:blipFill>
        <p:spPr bwMode="auto">
          <a:xfrm>
            <a:off x="4422775" y="715963"/>
            <a:ext cx="4505325" cy="630237"/>
          </a:xfrm>
          <a:prstGeom prst="rect">
            <a:avLst/>
          </a:prstGeom>
          <a:noFill/>
          <a:ln w="9525">
            <a:noFill/>
            <a:miter lim="800000"/>
            <a:headEnd/>
            <a:tailEnd/>
          </a:ln>
        </p:spPr>
      </p:pic>
      <p:sp>
        <p:nvSpPr>
          <p:cNvPr id="66591" name="ZoneTexte 3"/>
          <p:cNvSpPr txBox="1">
            <a:spLocks noChangeArrowheads="1"/>
          </p:cNvSpPr>
          <p:nvPr/>
        </p:nvSpPr>
        <p:spPr bwMode="auto">
          <a:xfrm>
            <a:off x="309563" y="6237288"/>
            <a:ext cx="8510587" cy="369887"/>
          </a:xfrm>
          <a:prstGeom prst="rect">
            <a:avLst/>
          </a:prstGeom>
          <a:noFill/>
          <a:ln w="9525">
            <a:noFill/>
            <a:miter lim="800000"/>
            <a:headEnd/>
            <a:tailEnd/>
          </a:ln>
        </p:spPr>
        <p:txBody>
          <a:bodyPr>
            <a:spAutoFit/>
          </a:bodyPr>
          <a:lstStyle/>
          <a:p>
            <a:pPr algn="ctr"/>
            <a:r>
              <a:rPr lang="fr-FR" altLang="fr-FR" b="1" i="0"/>
              <a:t>Dans cette série : Un stage de 4 semaines en 2de et un en 1</a:t>
            </a:r>
            <a:r>
              <a:rPr lang="fr-FR" altLang="fr-FR" b="1" i="0" baseline="30000"/>
              <a:t>ère</a:t>
            </a:r>
            <a:r>
              <a:rPr lang="fr-FR" altLang="fr-FR" b="1" i="0"/>
              <a:t>. Option LV3</a:t>
            </a:r>
          </a:p>
        </p:txBody>
      </p:sp>
      <p:sp>
        <p:nvSpPr>
          <p:cNvPr id="45088" name="ZoneTexte 3"/>
          <p:cNvSpPr txBox="1">
            <a:spLocks noChangeArrowheads="1"/>
          </p:cNvSpPr>
          <p:nvPr/>
        </p:nvSpPr>
        <p:spPr bwMode="auto">
          <a:xfrm>
            <a:off x="1476375" y="858838"/>
            <a:ext cx="2173288" cy="369887"/>
          </a:xfrm>
          <a:prstGeom prst="rect">
            <a:avLst/>
          </a:prstGeom>
          <a:noFill/>
          <a:ln w="9525">
            <a:noFill/>
            <a:miter lim="800000"/>
            <a:headEnd/>
            <a:tailEnd/>
          </a:ln>
        </p:spPr>
        <p:txBody>
          <a:bodyPr>
            <a:spAutoFit/>
          </a:bodyPr>
          <a:lstStyle/>
          <a:p>
            <a:r>
              <a:rPr lang="fr-FR" altLang="fr-FR" b="1" i="0">
                <a:solidFill>
                  <a:srgbClr val="33CC33"/>
                </a:solidFill>
              </a:rPr>
              <a:t>Thonon ou Grenoble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659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09563" y="190500"/>
            <a:ext cx="5237162"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09563" y="4075113"/>
          <a:ext cx="8510587" cy="2592388"/>
        </p:xfrm>
        <a:graphic>
          <a:graphicData uri="http://schemas.openxmlformats.org/drawingml/2006/table">
            <a:tbl>
              <a:tblPr firstRow="1" bandRow="1">
                <a:tableStyleId>{5C22544A-7EE6-4342-B048-85BDC9FD1C3A}</a:tableStyleId>
              </a:tblPr>
              <a:tblGrid>
                <a:gridCol w="5486633"/>
                <a:gridCol w="1511977"/>
                <a:gridCol w="1511977"/>
              </a:tblGrid>
              <a:tr h="396568">
                <a:tc>
                  <a:txBody>
                    <a:bodyPr/>
                    <a:lstStyle/>
                    <a:p>
                      <a:r>
                        <a:rPr lang="fr-FR" sz="2000" dirty="0"/>
                        <a:t>Enseignement</a:t>
                      </a:r>
                    </a:p>
                  </a:txBody>
                  <a:tcPr marL="91428" marR="91428" marT="45758" marB="45758"/>
                </a:tc>
                <a:tc>
                  <a:txBody>
                    <a:bodyPr/>
                    <a:lstStyle/>
                    <a:p>
                      <a:r>
                        <a:rPr lang="fr-FR" sz="2000" dirty="0"/>
                        <a:t>Horaires 1</a:t>
                      </a:r>
                      <a:r>
                        <a:rPr lang="fr-FR" sz="2000" baseline="30000" dirty="0"/>
                        <a:t>re</a:t>
                      </a:r>
                      <a:r>
                        <a:rPr lang="fr-FR" sz="2000" dirty="0"/>
                        <a:t> </a:t>
                      </a:r>
                    </a:p>
                  </a:txBody>
                  <a:tcPr marL="91428" marR="91428" marT="45758" marB="45758"/>
                </a:tc>
                <a:tc>
                  <a:txBody>
                    <a:bodyPr/>
                    <a:lstStyle/>
                    <a:p>
                      <a:r>
                        <a:rPr lang="fr-FR" sz="2000" dirty="0"/>
                        <a:t>Horaires T</a:t>
                      </a:r>
                      <a:r>
                        <a:rPr lang="fr-FR" sz="2000" baseline="30000" dirty="0"/>
                        <a:t>ale</a:t>
                      </a:r>
                      <a:r>
                        <a:rPr lang="fr-FR" sz="2000" dirty="0"/>
                        <a:t> </a:t>
                      </a:r>
                    </a:p>
                  </a:txBody>
                  <a:tcPr marL="91428" marR="91428" marT="45758" marB="45758"/>
                </a:tc>
              </a:tr>
              <a:tr h="701342">
                <a:tc>
                  <a:txBody>
                    <a:bodyPr/>
                    <a:lstStyle/>
                    <a:p>
                      <a:r>
                        <a:rPr lang="fr-FR" sz="2000" dirty="0"/>
                        <a:t>Economie, droit et environnement du spectacle vivant</a:t>
                      </a:r>
                    </a:p>
                  </a:txBody>
                  <a:tcPr marL="91428" marR="91428" marT="45758" marB="45758"/>
                </a:tc>
                <a:tc>
                  <a:txBody>
                    <a:bodyPr/>
                    <a:lstStyle/>
                    <a:p>
                      <a:pPr algn="ctr"/>
                      <a:r>
                        <a:rPr lang="fr-FR" sz="2000" dirty="0"/>
                        <a:t>3 h</a:t>
                      </a:r>
                    </a:p>
                  </a:txBody>
                  <a:tcPr marL="91428" marR="91428" marT="45758" marB="45758" anchor="ctr"/>
                </a:tc>
                <a:tc>
                  <a:txBody>
                    <a:bodyPr/>
                    <a:lstStyle/>
                    <a:p>
                      <a:pPr algn="ctr"/>
                      <a:r>
                        <a:rPr lang="fr-FR" sz="2000" dirty="0"/>
                        <a:t>-</a:t>
                      </a:r>
                    </a:p>
                  </a:txBody>
                  <a:tcPr marL="91428" marR="91428" marT="45758" marB="45758" anchor="ctr"/>
                </a:tc>
              </a:tr>
              <a:tr h="701342">
                <a:tc>
                  <a:txBody>
                    <a:bodyPr/>
                    <a:lstStyle/>
                    <a:p>
                      <a:r>
                        <a:rPr lang="fr-FR" sz="2000" dirty="0"/>
                        <a:t>Culture et sciences chorégraphiques ou musicales ou théâtrales</a:t>
                      </a:r>
                    </a:p>
                  </a:txBody>
                  <a:tcPr marL="91428" marR="91428" marT="45758" marB="45758"/>
                </a:tc>
                <a:tc>
                  <a:txBody>
                    <a:bodyPr/>
                    <a:lstStyle/>
                    <a:p>
                      <a:pPr algn="ctr"/>
                      <a:r>
                        <a:rPr lang="fr-FR" sz="2000" dirty="0"/>
                        <a:t>5 h 30</a:t>
                      </a:r>
                    </a:p>
                  </a:txBody>
                  <a:tcPr marL="91428" marR="91428" marT="45758" marB="45758" anchor="ctr"/>
                </a:tc>
                <a:tc>
                  <a:txBody>
                    <a:bodyPr/>
                    <a:lstStyle/>
                    <a:p>
                      <a:pPr algn="ctr"/>
                      <a:r>
                        <a:rPr lang="fr-FR" sz="2000" dirty="0"/>
                        <a:t>7 h</a:t>
                      </a:r>
                    </a:p>
                  </a:txBody>
                  <a:tcPr marL="91428" marR="91428" marT="45758" marB="45758" anchor="ctr"/>
                </a:tc>
              </a:tr>
              <a:tr h="396568">
                <a:tc>
                  <a:txBody>
                    <a:bodyPr/>
                    <a:lstStyle/>
                    <a:p>
                      <a:r>
                        <a:rPr lang="fr-FR" sz="2000" dirty="0"/>
                        <a:t>Pratique chorégraphique ou musicale ou théâtrale</a:t>
                      </a:r>
                    </a:p>
                  </a:txBody>
                  <a:tcPr marL="91428" marR="91428" marT="45758" marB="45758"/>
                </a:tc>
                <a:tc>
                  <a:txBody>
                    <a:bodyPr/>
                    <a:lstStyle/>
                    <a:p>
                      <a:pPr algn="ctr"/>
                      <a:r>
                        <a:rPr lang="fr-FR" sz="2000" dirty="0"/>
                        <a:t>5 h 30</a:t>
                      </a:r>
                    </a:p>
                  </a:txBody>
                  <a:tcPr marL="91428" marR="91428" marT="45758" marB="45758" anchor="ctr"/>
                </a:tc>
                <a:tc>
                  <a:txBody>
                    <a:bodyPr/>
                    <a:lstStyle/>
                    <a:p>
                      <a:pPr algn="ctr"/>
                      <a:r>
                        <a:rPr lang="fr-FR" sz="2000" dirty="0"/>
                        <a:t>7 h</a:t>
                      </a:r>
                    </a:p>
                  </a:txBody>
                  <a:tcPr marL="91428" marR="91428" marT="45758" marB="45758" anchor="ctr"/>
                </a:tc>
              </a:tr>
              <a:tr h="396568">
                <a:tc>
                  <a:txBody>
                    <a:bodyPr/>
                    <a:lstStyle/>
                    <a:p>
                      <a:r>
                        <a:rPr lang="fr-FR" sz="2000" b="1" dirty="0">
                          <a:solidFill>
                            <a:schemeClr val="bg1"/>
                          </a:solidFill>
                        </a:rPr>
                        <a:t>Total</a:t>
                      </a:r>
                    </a:p>
                  </a:txBody>
                  <a:tcPr marL="91428" marR="91428" marT="45758" marB="45758">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14 h</a:t>
                      </a:r>
                    </a:p>
                  </a:txBody>
                  <a:tcPr marL="91428" marR="91428" marT="45758" marB="45758"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14 h</a:t>
                      </a:r>
                    </a:p>
                  </a:txBody>
                  <a:tcPr marL="91428" marR="91428" marT="45758" marB="45758" anchor="ctr">
                    <a:solidFill>
                      <a:schemeClr val="accent1">
                        <a:lumMod val="75000"/>
                      </a:schemeClr>
                    </a:solidFill>
                  </a:tcPr>
                </a:tc>
              </a:tr>
            </a:tbl>
          </a:graphicData>
        </a:graphic>
      </p:graphicFrame>
      <p:sp>
        <p:nvSpPr>
          <p:cNvPr id="3" name="Rectangle 2"/>
          <p:cNvSpPr>
            <a:spLocks noChangeArrowheads="1"/>
          </p:cNvSpPr>
          <p:nvPr/>
        </p:nvSpPr>
        <p:spPr bwMode="auto">
          <a:xfrm>
            <a:off x="309563" y="1582738"/>
            <a:ext cx="8774112" cy="2308225"/>
          </a:xfrm>
          <a:prstGeom prst="rect">
            <a:avLst/>
          </a:prstGeom>
          <a:noFill/>
          <a:ln>
            <a:noFill/>
          </a:ln>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Wingdings" panose="05000000000000000000" pitchFamily="2" charset="2"/>
              <a:buChar char="§"/>
              <a:defRPr/>
            </a:pPr>
            <a:r>
              <a:rPr lang="fr-FR" altLang="fr-FR" sz="1800" b="1" i="0" dirty="0">
                <a:effectLst>
                  <a:outerShdw blurRad="38100" dist="38100" dir="2700000" algn="tl">
                    <a:srgbClr val="000000">
                      <a:alpha val="43137"/>
                    </a:srgbClr>
                  </a:outerShdw>
                </a:effectLst>
              </a:rPr>
              <a:t>Débouchés</a:t>
            </a:r>
            <a:r>
              <a:rPr lang="fr-FR" altLang="fr-FR" sz="1800" b="1" i="0" dirty="0"/>
              <a:t> : </a:t>
            </a:r>
            <a:r>
              <a:rPr lang="fr-FR" altLang="fr-FR" sz="1800" i="0" dirty="0"/>
              <a:t>Dans les domaines de </a:t>
            </a:r>
            <a:r>
              <a:rPr lang="fr-FR" altLang="fr-FR" sz="1800" b="1" i="0" dirty="0"/>
              <a:t>l’enseignement</a:t>
            </a:r>
            <a:r>
              <a:rPr lang="fr-FR" altLang="fr-FR" sz="1800" i="0" dirty="0"/>
              <a:t> (professeur, animateur, intervenant…), de </a:t>
            </a:r>
            <a:r>
              <a:rPr lang="fr-FR" altLang="fr-FR" sz="1800" b="1" i="0" dirty="0"/>
              <a:t>la gestion et de la médiation culturelle</a:t>
            </a:r>
            <a:r>
              <a:rPr lang="fr-FR" altLang="fr-FR" sz="1800" i="0" dirty="0"/>
              <a:t> (gestionnaire de spectacles, administrateur de salle…), </a:t>
            </a:r>
            <a:r>
              <a:rPr lang="fr-FR" altLang="fr-FR" sz="1800" b="1" i="0" dirty="0"/>
              <a:t>du spectacle</a:t>
            </a:r>
            <a:r>
              <a:rPr lang="fr-FR" altLang="fr-FR" sz="1800" i="0" dirty="0"/>
              <a:t> (pianiste, compositeur, chef d’orchestre, danseur…).</a:t>
            </a:r>
          </a:p>
          <a:p>
            <a:pPr eaLnBrk="1" hangingPunct="1">
              <a:spcBef>
                <a:spcPct val="0"/>
              </a:spcBef>
              <a:buFont typeface="Wingdings" panose="05000000000000000000" pitchFamily="2" charset="2"/>
              <a:buChar char="§"/>
              <a:defRPr/>
            </a:pPr>
            <a:r>
              <a:rPr lang="fr-FR" altLang="fr-FR" sz="1800" b="1" i="0" dirty="0">
                <a:effectLst>
                  <a:outerShdw blurRad="38100" dist="38100" dir="2700000" algn="tl">
                    <a:srgbClr val="000000">
                      <a:alpha val="43137"/>
                    </a:srgbClr>
                  </a:outerShdw>
                </a:effectLst>
              </a:rPr>
              <a:t>Poursuites d’études </a:t>
            </a:r>
            <a:r>
              <a:rPr lang="fr-FR" altLang="fr-FR" sz="1800" i="0" dirty="0"/>
              <a:t>: Études artistiques au Conservatoire / Études supérieures d’interprète. Conservatoire National Supérieur de Musique et de Danse / Ballets et compagnies de danse. </a:t>
            </a:r>
          </a:p>
          <a:p>
            <a:pPr marL="0" indent="0" eaLnBrk="1" hangingPunct="1">
              <a:spcBef>
                <a:spcPct val="0"/>
              </a:spcBef>
              <a:buFont typeface="Arial" panose="020B0604020202020204" pitchFamily="34" charset="0"/>
              <a:buNone/>
              <a:defRPr/>
            </a:pPr>
            <a:r>
              <a:rPr lang="fr-FR" altLang="fr-FR" sz="1800" i="0" dirty="0"/>
              <a:t>      Licence de musicologie, Licence des métiers du son, Licence arts et spectacle…</a:t>
            </a:r>
          </a:p>
        </p:txBody>
      </p:sp>
      <p:pic>
        <p:nvPicPr>
          <p:cNvPr id="46110" name="Image 5"/>
          <p:cNvPicPr>
            <a:picLocks noChangeAspect="1" noChangeArrowheads="1"/>
          </p:cNvPicPr>
          <p:nvPr/>
        </p:nvPicPr>
        <p:blipFill>
          <a:blip r:embed="rId3" cstate="print"/>
          <a:srcRect/>
          <a:stretch>
            <a:fillRect/>
          </a:stretch>
        </p:blipFill>
        <p:spPr bwMode="auto">
          <a:xfrm>
            <a:off x="3851275" y="714375"/>
            <a:ext cx="4862513" cy="684213"/>
          </a:xfrm>
          <a:prstGeom prst="rect">
            <a:avLst/>
          </a:prstGeom>
          <a:noFill/>
          <a:ln w="9525">
            <a:noFill/>
            <a:miter lim="800000"/>
            <a:headEnd/>
            <a:tailEnd/>
          </a:ln>
        </p:spPr>
      </p:pic>
      <p:sp>
        <p:nvSpPr>
          <p:cNvPr id="46111" name="ZoneTexte 3"/>
          <p:cNvSpPr txBox="1">
            <a:spLocks noChangeArrowheads="1"/>
          </p:cNvSpPr>
          <p:nvPr/>
        </p:nvSpPr>
        <p:spPr bwMode="auto">
          <a:xfrm>
            <a:off x="1258888" y="871538"/>
            <a:ext cx="1944687" cy="369887"/>
          </a:xfrm>
          <a:prstGeom prst="rect">
            <a:avLst/>
          </a:prstGeom>
          <a:noFill/>
          <a:ln w="9525">
            <a:noFill/>
            <a:miter lim="800000"/>
            <a:headEnd/>
            <a:tailEnd/>
          </a:ln>
        </p:spPr>
        <p:txBody>
          <a:bodyPr>
            <a:spAutoFit/>
          </a:bodyPr>
          <a:lstStyle/>
          <a:p>
            <a:r>
              <a:rPr lang="fr-FR" altLang="fr-FR" b="1" i="0">
                <a:solidFill>
                  <a:srgbClr val="33CC33"/>
                </a:solidFill>
              </a:rPr>
              <a:t>G. Fauré - Annecy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15913" y="134938"/>
            <a:ext cx="5237162" cy="523875"/>
          </a:xfrm>
          <a:prstGeom prst="rect">
            <a:avLst/>
          </a:prstGeom>
          <a:solidFill>
            <a:srgbClr val="C000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technologique</a:t>
            </a:r>
            <a:endParaRPr lang="fr-FR" sz="1600" i="0" kern="0" dirty="0">
              <a:solidFill>
                <a:sysClr val="windowText" lastClr="000000"/>
              </a:solidFill>
            </a:endParaRPr>
          </a:p>
        </p:txBody>
      </p:sp>
      <p:sp>
        <p:nvSpPr>
          <p:cNvPr id="3" name="Rectangle 2"/>
          <p:cNvSpPr>
            <a:spLocks noChangeArrowheads="1"/>
          </p:cNvSpPr>
          <p:nvPr/>
        </p:nvSpPr>
        <p:spPr bwMode="auto">
          <a:xfrm>
            <a:off x="325438" y="768350"/>
            <a:ext cx="8532812" cy="1477963"/>
          </a:xfrm>
          <a:prstGeom prst="rect">
            <a:avLst/>
          </a:prstGeom>
          <a:noFill/>
          <a:ln>
            <a:noFill/>
          </a:ln>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eaLnBrk="1" hangingPunct="1">
              <a:spcBef>
                <a:spcPct val="0"/>
              </a:spcBef>
              <a:buFont typeface="Arial" panose="020B0604020202020204" pitchFamily="34" charset="0"/>
              <a:buNone/>
              <a:defRPr/>
            </a:pPr>
            <a:r>
              <a:rPr lang="fr-FR" altLang="fr-FR" sz="1800" b="1" i="0" dirty="0">
                <a:effectLst>
                  <a:outerShdw blurRad="38100" dist="38100" dir="2700000" algn="tl">
                    <a:srgbClr val="000000">
                      <a:alpha val="43137"/>
                    </a:srgbClr>
                  </a:outerShdw>
                </a:effectLst>
              </a:rPr>
              <a:t>Organisation de la formation </a:t>
            </a:r>
            <a:r>
              <a:rPr lang="fr-FR" altLang="fr-FR" sz="1800" b="1" i="0" dirty="0"/>
              <a:t>:</a:t>
            </a:r>
          </a:p>
          <a:p>
            <a:pPr marL="0" indent="0" eaLnBrk="1" hangingPunct="1">
              <a:spcBef>
                <a:spcPct val="0"/>
              </a:spcBef>
              <a:buFont typeface="Arial" panose="020B0604020202020204" pitchFamily="34" charset="0"/>
              <a:buNone/>
              <a:defRPr/>
            </a:pPr>
            <a:endParaRPr lang="fr-FR" altLang="fr-FR" sz="1800" i="0" dirty="0"/>
          </a:p>
          <a:p>
            <a:pPr marL="0" indent="0" eaLnBrk="1" hangingPunct="1">
              <a:spcBef>
                <a:spcPct val="0"/>
              </a:spcBef>
              <a:buFont typeface="Arial" panose="020B0604020202020204" pitchFamily="34" charset="0"/>
              <a:buNone/>
              <a:defRPr/>
            </a:pPr>
            <a:r>
              <a:rPr lang="fr-FR" altLang="fr-FR" sz="1800" i="0" dirty="0"/>
              <a:t>8 semaines de stages dont 6 prises sur la scolarité : 5 semaines de stage individuel en entreprise ou en organisme professionnel (dont 3 prises sur la scolarité) ;  3 semaines de stages collectifs encadrés par l’équipe pédagogique.</a:t>
            </a:r>
          </a:p>
        </p:txBody>
      </p:sp>
      <p:pic>
        <p:nvPicPr>
          <p:cNvPr id="47108" name="Image 4"/>
          <p:cNvPicPr>
            <a:picLocks noChangeAspect="1" noChangeArrowheads="1"/>
          </p:cNvPicPr>
          <p:nvPr/>
        </p:nvPicPr>
        <p:blipFill>
          <a:blip r:embed="rId3" cstate="print"/>
          <a:srcRect/>
          <a:stretch>
            <a:fillRect/>
          </a:stretch>
        </p:blipFill>
        <p:spPr bwMode="auto">
          <a:xfrm>
            <a:off x="3902075" y="581025"/>
            <a:ext cx="4956175" cy="690563"/>
          </a:xfrm>
          <a:prstGeom prst="rect">
            <a:avLst/>
          </a:prstGeom>
          <a:noFill/>
          <a:ln w="9525">
            <a:noFill/>
            <a:miter lim="800000"/>
            <a:headEnd/>
            <a:tailEnd/>
          </a:ln>
        </p:spPr>
      </p:pic>
      <p:graphicFrame>
        <p:nvGraphicFramePr>
          <p:cNvPr id="5" name="Tableau 4"/>
          <p:cNvGraphicFramePr>
            <a:graphicFrameLocks noGrp="1"/>
          </p:cNvGraphicFramePr>
          <p:nvPr/>
        </p:nvGraphicFramePr>
        <p:xfrm>
          <a:off x="325438" y="2246313"/>
          <a:ext cx="8510587" cy="2684461"/>
        </p:xfrm>
        <a:graphic>
          <a:graphicData uri="http://schemas.openxmlformats.org/drawingml/2006/table">
            <a:tbl>
              <a:tblPr firstRow="1" bandRow="1">
                <a:tableStyleId>{5C22544A-7EE6-4342-B048-85BDC9FD1C3A}</a:tableStyleId>
              </a:tblPr>
              <a:tblGrid>
                <a:gridCol w="5486633"/>
                <a:gridCol w="1511977"/>
                <a:gridCol w="1511977"/>
              </a:tblGrid>
              <a:tr h="396609">
                <a:tc>
                  <a:txBody>
                    <a:bodyPr/>
                    <a:lstStyle/>
                    <a:p>
                      <a:r>
                        <a:rPr lang="fr-FR" sz="2000" dirty="0"/>
                        <a:t>Enseignement</a:t>
                      </a:r>
                    </a:p>
                  </a:txBody>
                  <a:tcPr marL="91428" marR="91428" marT="45763" marB="45763"/>
                </a:tc>
                <a:tc>
                  <a:txBody>
                    <a:bodyPr/>
                    <a:lstStyle/>
                    <a:p>
                      <a:r>
                        <a:rPr lang="fr-FR" sz="2000" dirty="0"/>
                        <a:t>Horaires 1</a:t>
                      </a:r>
                      <a:r>
                        <a:rPr lang="fr-FR" sz="2000" baseline="30000" dirty="0"/>
                        <a:t>re</a:t>
                      </a:r>
                      <a:r>
                        <a:rPr lang="fr-FR" sz="2000" dirty="0"/>
                        <a:t> </a:t>
                      </a:r>
                    </a:p>
                  </a:txBody>
                  <a:tcPr marL="91428" marR="91428" marT="45763" marB="45763"/>
                </a:tc>
                <a:tc>
                  <a:txBody>
                    <a:bodyPr/>
                    <a:lstStyle/>
                    <a:p>
                      <a:r>
                        <a:rPr lang="fr-FR" sz="2000" dirty="0"/>
                        <a:t>Horaires T</a:t>
                      </a:r>
                      <a:r>
                        <a:rPr lang="fr-FR" sz="2000" baseline="30000" dirty="0"/>
                        <a:t>ale</a:t>
                      </a:r>
                      <a:r>
                        <a:rPr lang="fr-FR" sz="2000" dirty="0"/>
                        <a:t> </a:t>
                      </a:r>
                    </a:p>
                  </a:txBody>
                  <a:tcPr marL="91428" marR="91428" marT="45763" marB="45763"/>
                </a:tc>
              </a:tr>
              <a:tr h="7014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dirty="0"/>
                        <a:t>Gestion des ressources et de l’alimentation (biologie-écologie, PC, sciences agronomiques…)</a:t>
                      </a:r>
                    </a:p>
                  </a:txBody>
                  <a:tcPr marL="91428" marR="91428" marT="45763" marB="45763"/>
                </a:tc>
                <a:tc>
                  <a:txBody>
                    <a:bodyPr/>
                    <a:lstStyle/>
                    <a:p>
                      <a:pPr algn="ctr"/>
                      <a:r>
                        <a:rPr lang="fr-FR" sz="2000" dirty="0"/>
                        <a:t>6 h 45</a:t>
                      </a:r>
                    </a:p>
                  </a:txBody>
                  <a:tcPr marL="91428" marR="91428" marT="45763" marB="45763" anchor="ctr"/>
                </a:tc>
                <a:tc>
                  <a:txBody>
                    <a:bodyPr/>
                    <a:lstStyle/>
                    <a:p>
                      <a:pPr algn="ctr"/>
                      <a:r>
                        <a:rPr lang="fr-FR" sz="2000" dirty="0"/>
                        <a:t>6 h 45</a:t>
                      </a:r>
                    </a:p>
                  </a:txBody>
                  <a:tcPr marL="91428" marR="91428" marT="45763" marB="45763" anchor="ctr"/>
                </a:tc>
              </a:tr>
              <a:tr h="396609">
                <a:tc>
                  <a:txBody>
                    <a:bodyPr/>
                    <a:lstStyle/>
                    <a:p>
                      <a:r>
                        <a:rPr lang="fr-FR" sz="2000" dirty="0"/>
                        <a:t>Territoires et sociétés</a:t>
                      </a:r>
                    </a:p>
                  </a:txBody>
                  <a:tcPr marL="91428" marR="91428" marT="45763" marB="45763"/>
                </a:tc>
                <a:tc>
                  <a:txBody>
                    <a:bodyPr/>
                    <a:lstStyle/>
                    <a:p>
                      <a:pPr algn="ctr"/>
                      <a:r>
                        <a:rPr lang="fr-FR" sz="2000" dirty="0"/>
                        <a:t>2 h 30</a:t>
                      </a:r>
                    </a:p>
                  </a:txBody>
                  <a:tcPr marL="91428" marR="91428" marT="45763" marB="45763" anchor="ctr"/>
                </a:tc>
                <a:tc>
                  <a:txBody>
                    <a:bodyPr/>
                    <a:lstStyle/>
                    <a:p>
                      <a:pPr algn="ctr"/>
                      <a:r>
                        <a:rPr lang="fr-FR" sz="2000" dirty="0"/>
                        <a:t>-</a:t>
                      </a:r>
                    </a:p>
                  </a:txBody>
                  <a:tcPr marL="91428" marR="91428" marT="45763" marB="45763" anchor="ctr"/>
                </a:tc>
              </a:tr>
              <a:tr h="3966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Technologie</a:t>
                      </a:r>
                    </a:p>
                  </a:txBody>
                  <a:tcPr marL="91428" marR="91428" marT="45763" marB="45763"/>
                </a:tc>
                <a:tc>
                  <a:txBody>
                    <a:bodyPr/>
                    <a:lstStyle/>
                    <a:p>
                      <a:pPr algn="ctr"/>
                      <a:r>
                        <a:rPr lang="fr-FR" sz="2000" baseline="0" dirty="0"/>
                        <a:t>3 h</a:t>
                      </a:r>
                      <a:endParaRPr lang="fr-FR" sz="2000" dirty="0"/>
                    </a:p>
                  </a:txBody>
                  <a:tcPr marL="91428" marR="91428" marT="45763" marB="45763" anchor="ctr"/>
                </a:tc>
                <a:tc>
                  <a:txBody>
                    <a:bodyPr/>
                    <a:lstStyle/>
                    <a:p>
                      <a:pPr algn="ctr"/>
                      <a:r>
                        <a:rPr lang="fr-FR" sz="2000" baseline="0" dirty="0"/>
                        <a:t>-</a:t>
                      </a:r>
                      <a:endParaRPr lang="fr-FR" sz="2000" dirty="0"/>
                    </a:p>
                  </a:txBody>
                  <a:tcPr marL="91428" marR="91428" marT="45763" marB="45763" anchor="ctr"/>
                </a:tc>
              </a:tr>
              <a:tr h="396609">
                <a:tc>
                  <a:txBody>
                    <a:bodyPr/>
                    <a:lstStyle/>
                    <a:p>
                      <a:r>
                        <a:rPr lang="fr-FR" sz="2000" dirty="0"/>
                        <a:t>Territoires et technologies</a:t>
                      </a:r>
                    </a:p>
                  </a:txBody>
                  <a:tcPr marL="91428" marR="91428" marT="45763" marB="45763"/>
                </a:tc>
                <a:tc>
                  <a:txBody>
                    <a:bodyPr/>
                    <a:lstStyle/>
                    <a:p>
                      <a:pPr algn="ctr"/>
                      <a:r>
                        <a:rPr lang="fr-FR" sz="2000" dirty="0"/>
                        <a:t>-</a:t>
                      </a:r>
                    </a:p>
                  </a:txBody>
                  <a:tcPr marL="91428" marR="91428" marT="45763" marB="45763" anchor="ctr"/>
                </a:tc>
                <a:tc>
                  <a:txBody>
                    <a:bodyPr/>
                    <a:lstStyle/>
                    <a:p>
                      <a:pPr algn="ctr"/>
                      <a:r>
                        <a:rPr lang="fr-FR" sz="2000" dirty="0"/>
                        <a:t>4 h 30</a:t>
                      </a:r>
                    </a:p>
                  </a:txBody>
                  <a:tcPr marL="91428" marR="91428" marT="45763" marB="45763" anchor="ctr"/>
                </a:tc>
              </a:tr>
              <a:tr h="396609">
                <a:tc>
                  <a:txBody>
                    <a:bodyPr/>
                    <a:lstStyle/>
                    <a:p>
                      <a:r>
                        <a:rPr lang="fr-FR" sz="2000" b="1" dirty="0">
                          <a:solidFill>
                            <a:schemeClr val="bg1"/>
                          </a:solidFill>
                        </a:rPr>
                        <a:t>Total</a:t>
                      </a:r>
                    </a:p>
                  </a:txBody>
                  <a:tcPr marL="91428" marR="91428" marT="45763" marB="45763">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12 h 15</a:t>
                      </a:r>
                    </a:p>
                  </a:txBody>
                  <a:tcPr marL="91428" marR="91428" marT="45763" marB="45763" anchor="ct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bg1"/>
                          </a:solidFill>
                        </a:rPr>
                        <a:t>11 h 15</a:t>
                      </a:r>
                    </a:p>
                  </a:txBody>
                  <a:tcPr marL="91428" marR="91428" marT="45763" marB="45763" anchor="ctr">
                    <a:solidFill>
                      <a:schemeClr val="accent1">
                        <a:lumMod val="75000"/>
                      </a:schemeClr>
                    </a:solidFill>
                  </a:tcPr>
                </a:tc>
              </a:tr>
            </a:tbl>
          </a:graphicData>
        </a:graphic>
      </p:graphicFrame>
      <p:sp>
        <p:nvSpPr>
          <p:cNvPr id="10" name="ZoneTexte 9"/>
          <p:cNvSpPr txBox="1"/>
          <p:nvPr/>
        </p:nvSpPr>
        <p:spPr>
          <a:xfrm>
            <a:off x="315913" y="5027613"/>
            <a:ext cx="8648700" cy="1755775"/>
          </a:xfrm>
          <a:prstGeom prst="rect">
            <a:avLst/>
          </a:prstGeom>
          <a:noFill/>
        </p:spPr>
        <p:txBody>
          <a:bodyPr>
            <a:spAutoFit/>
          </a:bodyPr>
          <a:lstStyle/>
          <a:p>
            <a:pPr>
              <a:defRPr/>
            </a:pPr>
            <a:r>
              <a:rPr lang="fr-FR" b="1" i="0" dirty="0">
                <a:effectLst>
                  <a:outerShdw blurRad="38100" dist="38100" dir="2700000" algn="tl">
                    <a:srgbClr val="000000">
                      <a:alpha val="43137"/>
                    </a:srgbClr>
                  </a:outerShdw>
                </a:effectLst>
              </a:rPr>
              <a:t>Poursuites d’études </a:t>
            </a:r>
            <a:r>
              <a:rPr lang="fr-FR" dirty="0"/>
              <a:t>: </a:t>
            </a:r>
            <a:r>
              <a:rPr lang="fr-FR" i="0" dirty="0"/>
              <a:t>BTSA ACSE, BTSA Productions Animales, BTSA productions  végétales, BTSA Transformation </a:t>
            </a:r>
            <a:r>
              <a:rPr lang="fr-FR" i="0" dirty="0" smtClean="0"/>
              <a:t>Fromagère, BTSA Aménagements paysagers...</a:t>
            </a:r>
            <a:endParaRPr lang="fr-FR" i="0" dirty="0"/>
          </a:p>
          <a:p>
            <a:pPr>
              <a:defRPr/>
            </a:pPr>
            <a:r>
              <a:rPr lang="fr-FR" i="0" dirty="0"/>
              <a:t>Certains vont à l'université : BUT, Licence de biologie</a:t>
            </a:r>
          </a:p>
          <a:p>
            <a:pPr>
              <a:defRPr/>
            </a:pPr>
            <a:r>
              <a:rPr lang="fr-FR" i="0" dirty="0"/>
              <a:t>Mais aussi : CPGE, IFSI, APFORM (ASV auxiliaire spécialisé vétérinaire...), Ostéopathie animale…</a:t>
            </a:r>
          </a:p>
          <a:p>
            <a:pPr algn="ctr">
              <a:defRPr/>
            </a:pPr>
            <a:r>
              <a:rPr lang="fr-FR" b="1" i="0" dirty="0"/>
              <a:t>L'obtention du bac STAV donne la capacité à l'installation agricole</a:t>
            </a:r>
          </a:p>
        </p:txBody>
      </p:sp>
      <p:sp>
        <p:nvSpPr>
          <p:cNvPr id="47140" name="ZoneTexte 1"/>
          <p:cNvSpPr txBox="1">
            <a:spLocks noChangeArrowheads="1"/>
          </p:cNvSpPr>
          <p:nvPr/>
        </p:nvSpPr>
        <p:spPr bwMode="auto">
          <a:xfrm>
            <a:off x="5730875" y="134938"/>
            <a:ext cx="2949575" cy="369887"/>
          </a:xfrm>
          <a:prstGeom prst="rect">
            <a:avLst/>
          </a:prstGeom>
          <a:noFill/>
          <a:ln w="9525">
            <a:noFill/>
            <a:miter lim="800000"/>
            <a:headEnd/>
            <a:tailEnd/>
          </a:ln>
        </p:spPr>
        <p:txBody>
          <a:bodyPr>
            <a:spAutoFit/>
          </a:bodyPr>
          <a:lstStyle/>
          <a:p>
            <a:r>
              <a:rPr lang="fr-FR" altLang="fr-FR" b="1" i="0">
                <a:solidFill>
                  <a:srgbClr val="33CC33"/>
                </a:solidFill>
              </a:rPr>
              <a:t>La Motte Servolex (Reinach)</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a:spLocks noChangeArrowheads="1"/>
          </p:cNvSpPr>
          <p:nvPr/>
        </p:nvSpPr>
        <p:spPr bwMode="auto">
          <a:xfrm>
            <a:off x="557213" y="2478088"/>
            <a:ext cx="8161337" cy="1322387"/>
          </a:xfrm>
          <a:prstGeom prst="rect">
            <a:avLst/>
          </a:prstGeom>
          <a:noFill/>
          <a:ln>
            <a:noFill/>
          </a:ln>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just" eaLnBrk="1" hangingPunct="1">
              <a:defRPr/>
            </a:pPr>
            <a:r>
              <a:rPr lang="fr-FR" sz="2000" dirty="0">
                <a:latin typeface="+mj-lt"/>
              </a:rPr>
              <a:t>Le baccalauréat professionnel peut être envisagé à l’issue de la 2</a:t>
            </a:r>
            <a:r>
              <a:rPr lang="fr-FR" sz="2000" baseline="30000" dirty="0">
                <a:latin typeface="+mj-lt"/>
              </a:rPr>
              <a:t>de</a:t>
            </a:r>
            <a:r>
              <a:rPr lang="fr-FR" sz="2000" dirty="0">
                <a:latin typeface="+mj-lt"/>
              </a:rPr>
              <a:t> GT. Dans ce cas, il s’agit d’une </a:t>
            </a:r>
            <a:r>
              <a:rPr lang="fr-FR" sz="2000" b="1" dirty="0">
                <a:latin typeface="+mj-lt"/>
              </a:rPr>
              <a:t>réorientation</a:t>
            </a:r>
            <a:r>
              <a:rPr lang="fr-FR" sz="2000" dirty="0">
                <a:latin typeface="+mj-lt"/>
              </a:rPr>
              <a:t> pour être préparé, non plus exclusivement à une poursuite d’études dans le supérieur, mais à une </a:t>
            </a:r>
            <a:r>
              <a:rPr lang="fr-FR" sz="2000" b="1" dirty="0">
                <a:latin typeface="+mj-lt"/>
              </a:rPr>
              <a:t>insertion professionnelle plus rapide</a:t>
            </a:r>
            <a:r>
              <a:rPr lang="fr-FR" sz="2000" dirty="0">
                <a:latin typeface="+mj-lt"/>
              </a:rPr>
              <a:t>. </a:t>
            </a:r>
          </a:p>
        </p:txBody>
      </p:sp>
      <p:grpSp>
        <p:nvGrpSpPr>
          <p:cNvPr id="3" name="Groupe 17"/>
          <p:cNvGrpSpPr>
            <a:grpSpLocks/>
          </p:cNvGrpSpPr>
          <p:nvPr/>
        </p:nvGrpSpPr>
        <p:grpSpPr bwMode="auto">
          <a:xfrm>
            <a:off x="0" y="4438650"/>
            <a:ext cx="9144000" cy="1655763"/>
            <a:chOff x="0" y="4293096"/>
            <a:chExt cx="9144000" cy="1656184"/>
          </a:xfrm>
        </p:grpSpPr>
        <p:sp>
          <p:nvSpPr>
            <p:cNvPr id="5" name="Rectangle 4"/>
            <p:cNvSpPr/>
            <p:nvPr/>
          </p:nvSpPr>
          <p:spPr>
            <a:xfrm>
              <a:off x="0" y="4509051"/>
              <a:ext cx="9144000" cy="12242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nvGrpSpPr>
            <p:cNvPr id="50200" name="Groupe 14"/>
            <p:cNvGrpSpPr>
              <a:grpSpLocks/>
            </p:cNvGrpSpPr>
            <p:nvPr/>
          </p:nvGrpSpPr>
          <p:grpSpPr bwMode="auto">
            <a:xfrm>
              <a:off x="0" y="4293096"/>
              <a:ext cx="9144000" cy="216024"/>
              <a:chOff x="0" y="4293096"/>
              <a:chExt cx="9144000" cy="216024"/>
            </a:xfrm>
          </p:grpSpPr>
          <p:grpSp>
            <p:nvGrpSpPr>
              <p:cNvPr id="50275" name="Groupe 10"/>
              <p:cNvGrpSpPr>
                <a:grpSpLocks/>
              </p:cNvGrpSpPr>
              <p:nvPr/>
            </p:nvGrpSpPr>
            <p:grpSpPr bwMode="auto">
              <a:xfrm>
                <a:off x="0" y="4293096"/>
                <a:ext cx="2741783" cy="216024"/>
                <a:chOff x="0" y="4293096"/>
                <a:chExt cx="2741783" cy="216024"/>
              </a:xfrm>
            </p:grpSpPr>
            <p:grpSp>
              <p:nvGrpSpPr>
                <p:cNvPr id="50327" name="Groupe 9"/>
                <p:cNvGrpSpPr>
                  <a:grpSpLocks/>
                </p:cNvGrpSpPr>
                <p:nvPr/>
              </p:nvGrpSpPr>
              <p:grpSpPr bwMode="auto">
                <a:xfrm>
                  <a:off x="0" y="4293096"/>
                  <a:ext cx="395536" cy="216024"/>
                  <a:chOff x="0" y="4293096"/>
                  <a:chExt cx="395536" cy="216024"/>
                </a:xfrm>
              </p:grpSpPr>
              <p:sp>
                <p:nvSpPr>
                  <p:cNvPr id="19" name="Rectangle 18"/>
                  <p:cNvSpPr/>
                  <p:nvPr/>
                </p:nvSpPr>
                <p:spPr>
                  <a:xfrm>
                    <a:off x="0"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6" name="Rectangle 5"/>
                  <p:cNvSpPr/>
                  <p:nvPr/>
                </p:nvSpPr>
                <p:spPr>
                  <a:xfrm>
                    <a:off x="150813"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28" name="Groupe 63"/>
                <p:cNvGrpSpPr>
                  <a:grpSpLocks/>
                </p:cNvGrpSpPr>
                <p:nvPr/>
              </p:nvGrpSpPr>
              <p:grpSpPr bwMode="auto">
                <a:xfrm>
                  <a:off x="385566" y="4293096"/>
                  <a:ext cx="395536" cy="216024"/>
                  <a:chOff x="0" y="4293096"/>
                  <a:chExt cx="395536" cy="216024"/>
                </a:xfrm>
              </p:grpSpPr>
              <p:sp>
                <p:nvSpPr>
                  <p:cNvPr id="65" name="Rectangle 64"/>
                  <p:cNvSpPr/>
                  <p:nvPr/>
                </p:nvSpPr>
                <p:spPr>
                  <a:xfrm>
                    <a:off x="19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66" name="Rectangle 65"/>
                  <p:cNvSpPr/>
                  <p:nvPr/>
                </p:nvSpPr>
                <p:spPr>
                  <a:xfrm>
                    <a:off x="15100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29" name="Groupe 66"/>
                <p:cNvGrpSpPr>
                  <a:grpSpLocks/>
                </p:cNvGrpSpPr>
                <p:nvPr/>
              </p:nvGrpSpPr>
              <p:grpSpPr bwMode="auto">
                <a:xfrm>
                  <a:off x="1950711" y="4293096"/>
                  <a:ext cx="395536" cy="216024"/>
                  <a:chOff x="0" y="4293096"/>
                  <a:chExt cx="395536" cy="216024"/>
                </a:xfrm>
              </p:grpSpPr>
              <p:sp>
                <p:nvSpPr>
                  <p:cNvPr id="68" name="Rectangle 67"/>
                  <p:cNvSpPr/>
                  <p:nvPr/>
                </p:nvSpPr>
                <p:spPr>
                  <a:xfrm>
                    <a:off x="32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69" name="Rectangle 68"/>
                  <p:cNvSpPr/>
                  <p:nvPr/>
                </p:nvSpPr>
                <p:spPr>
                  <a:xfrm>
                    <a:off x="15113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30" name="Groupe 69"/>
                <p:cNvGrpSpPr>
                  <a:grpSpLocks/>
                </p:cNvGrpSpPr>
                <p:nvPr/>
              </p:nvGrpSpPr>
              <p:grpSpPr bwMode="auto">
                <a:xfrm>
                  <a:off x="1159639" y="4293096"/>
                  <a:ext cx="395536" cy="216024"/>
                  <a:chOff x="0" y="4293096"/>
                  <a:chExt cx="395536" cy="216024"/>
                </a:xfrm>
              </p:grpSpPr>
              <p:sp>
                <p:nvSpPr>
                  <p:cNvPr id="71" name="Rectangle 70"/>
                  <p:cNvSpPr/>
                  <p:nvPr/>
                </p:nvSpPr>
                <p:spPr>
                  <a:xfrm>
                    <a:off x="-764" y="4293096"/>
                    <a:ext cx="39687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72" name="Rectangle 71"/>
                  <p:cNvSpPr/>
                  <p:nvPr/>
                </p:nvSpPr>
                <p:spPr>
                  <a:xfrm>
                    <a:off x="150049" y="4348673"/>
                    <a:ext cx="15398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31" name="Groupe 72"/>
                <p:cNvGrpSpPr>
                  <a:grpSpLocks/>
                </p:cNvGrpSpPr>
                <p:nvPr/>
              </p:nvGrpSpPr>
              <p:grpSpPr bwMode="auto">
                <a:xfrm>
                  <a:off x="1555175" y="4293096"/>
                  <a:ext cx="395536" cy="216024"/>
                  <a:chOff x="0" y="4293096"/>
                  <a:chExt cx="395536" cy="216024"/>
                </a:xfrm>
              </p:grpSpPr>
              <p:sp>
                <p:nvSpPr>
                  <p:cNvPr id="74" name="Rectangle 73"/>
                  <p:cNvSpPr/>
                  <p:nvPr/>
                </p:nvSpPr>
                <p:spPr>
                  <a:xfrm>
                    <a:off x="575"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75" name="Rectangle 74"/>
                  <p:cNvSpPr/>
                  <p:nvPr/>
                </p:nvSpPr>
                <p:spPr>
                  <a:xfrm>
                    <a:off x="151388"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32" name="Groupe 75"/>
                <p:cNvGrpSpPr>
                  <a:grpSpLocks/>
                </p:cNvGrpSpPr>
                <p:nvPr/>
              </p:nvGrpSpPr>
              <p:grpSpPr bwMode="auto">
                <a:xfrm>
                  <a:off x="764103" y="4293096"/>
                  <a:ext cx="395536" cy="216024"/>
                  <a:chOff x="0" y="4293096"/>
                  <a:chExt cx="395536" cy="216024"/>
                </a:xfrm>
              </p:grpSpPr>
              <p:sp>
                <p:nvSpPr>
                  <p:cNvPr id="77" name="Rectangle 76"/>
                  <p:cNvSpPr/>
                  <p:nvPr/>
                </p:nvSpPr>
                <p:spPr>
                  <a:xfrm>
                    <a:off x="-515"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78" name="Rectangle 77"/>
                  <p:cNvSpPr/>
                  <p:nvPr/>
                </p:nvSpPr>
                <p:spPr>
                  <a:xfrm>
                    <a:off x="150297"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33" name="Groupe 78"/>
                <p:cNvGrpSpPr>
                  <a:grpSpLocks/>
                </p:cNvGrpSpPr>
                <p:nvPr/>
              </p:nvGrpSpPr>
              <p:grpSpPr bwMode="auto">
                <a:xfrm>
                  <a:off x="2346247" y="4293096"/>
                  <a:ext cx="395536" cy="216024"/>
                  <a:chOff x="0" y="4293096"/>
                  <a:chExt cx="395536" cy="216024"/>
                </a:xfrm>
              </p:grpSpPr>
              <p:sp>
                <p:nvSpPr>
                  <p:cNvPr id="80" name="Rectangle 79"/>
                  <p:cNvSpPr/>
                  <p:nvPr/>
                </p:nvSpPr>
                <p:spPr>
                  <a:xfrm>
                    <a:off x="78"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81" name="Rectangle 80"/>
                  <p:cNvSpPr/>
                  <p:nvPr/>
                </p:nvSpPr>
                <p:spPr>
                  <a:xfrm>
                    <a:off x="150891"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grpSp>
            <p:nvGrpSpPr>
              <p:cNvPr id="50276" name="Groupe 81"/>
              <p:cNvGrpSpPr>
                <a:grpSpLocks/>
              </p:cNvGrpSpPr>
              <p:nvPr/>
            </p:nvGrpSpPr>
            <p:grpSpPr bwMode="auto">
              <a:xfrm>
                <a:off x="2739458" y="4293096"/>
                <a:ext cx="2741783" cy="216024"/>
                <a:chOff x="0" y="4293096"/>
                <a:chExt cx="2741783" cy="216024"/>
              </a:xfrm>
            </p:grpSpPr>
            <p:grpSp>
              <p:nvGrpSpPr>
                <p:cNvPr id="50306" name="Groupe 82"/>
                <p:cNvGrpSpPr>
                  <a:grpSpLocks/>
                </p:cNvGrpSpPr>
                <p:nvPr/>
              </p:nvGrpSpPr>
              <p:grpSpPr bwMode="auto">
                <a:xfrm>
                  <a:off x="0" y="4293096"/>
                  <a:ext cx="395536" cy="216024"/>
                  <a:chOff x="0" y="4293096"/>
                  <a:chExt cx="395536" cy="216024"/>
                </a:xfrm>
              </p:grpSpPr>
              <p:sp>
                <p:nvSpPr>
                  <p:cNvPr id="102" name="Rectangle 101"/>
                  <p:cNvSpPr/>
                  <p:nvPr/>
                </p:nvSpPr>
                <p:spPr>
                  <a:xfrm>
                    <a:off x="567"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03" name="Rectangle 102"/>
                  <p:cNvSpPr/>
                  <p:nvPr/>
                </p:nvSpPr>
                <p:spPr>
                  <a:xfrm>
                    <a:off x="151380"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07" name="Groupe 83"/>
                <p:cNvGrpSpPr>
                  <a:grpSpLocks/>
                </p:cNvGrpSpPr>
                <p:nvPr/>
              </p:nvGrpSpPr>
              <p:grpSpPr bwMode="auto">
                <a:xfrm>
                  <a:off x="385566" y="4293096"/>
                  <a:ext cx="395536" cy="216024"/>
                  <a:chOff x="0" y="4293096"/>
                  <a:chExt cx="395536" cy="216024"/>
                </a:xfrm>
              </p:grpSpPr>
              <p:sp>
                <p:nvSpPr>
                  <p:cNvPr id="100" name="Rectangle 99"/>
                  <p:cNvSpPr/>
                  <p:nvPr/>
                </p:nvSpPr>
                <p:spPr>
                  <a:xfrm>
                    <a:off x="764"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01" name="Rectangle 100"/>
                  <p:cNvSpPr/>
                  <p:nvPr/>
                </p:nvSpPr>
                <p:spPr>
                  <a:xfrm>
                    <a:off x="151576"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08" name="Groupe 84"/>
                <p:cNvGrpSpPr>
                  <a:grpSpLocks/>
                </p:cNvGrpSpPr>
                <p:nvPr/>
              </p:nvGrpSpPr>
              <p:grpSpPr bwMode="auto">
                <a:xfrm>
                  <a:off x="1950711" y="4293096"/>
                  <a:ext cx="395536" cy="216024"/>
                  <a:chOff x="0" y="4293096"/>
                  <a:chExt cx="395536" cy="216024"/>
                </a:xfrm>
              </p:grpSpPr>
              <p:sp>
                <p:nvSpPr>
                  <p:cNvPr id="98" name="Rectangle 97"/>
                  <p:cNvSpPr/>
                  <p:nvPr/>
                </p:nvSpPr>
                <p:spPr>
                  <a:xfrm>
                    <a:off x="83444" y="4293096"/>
                    <a:ext cx="31273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99" name="Rectangle 98"/>
                  <p:cNvSpPr/>
                  <p:nvPr/>
                </p:nvSpPr>
                <p:spPr>
                  <a:xfrm>
                    <a:off x="159644" y="4348673"/>
                    <a:ext cx="144462"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09" name="Groupe 85"/>
                <p:cNvGrpSpPr>
                  <a:grpSpLocks/>
                </p:cNvGrpSpPr>
                <p:nvPr/>
              </p:nvGrpSpPr>
              <p:grpSpPr bwMode="auto">
                <a:xfrm>
                  <a:off x="1159639" y="4293096"/>
                  <a:ext cx="395536" cy="216024"/>
                  <a:chOff x="0" y="4293096"/>
                  <a:chExt cx="395536" cy="216024"/>
                </a:xfrm>
              </p:grpSpPr>
              <p:sp>
                <p:nvSpPr>
                  <p:cNvPr id="96" name="Rectangle 95"/>
                  <p:cNvSpPr/>
                  <p:nvPr/>
                </p:nvSpPr>
                <p:spPr>
                  <a:xfrm>
                    <a:off x="-197" y="4293096"/>
                    <a:ext cx="47942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97" name="Rectangle 96"/>
                  <p:cNvSpPr/>
                  <p:nvPr/>
                </p:nvSpPr>
                <p:spPr>
                  <a:xfrm>
                    <a:off x="150616" y="4348673"/>
                    <a:ext cx="23653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10" name="Groupe 86"/>
                <p:cNvGrpSpPr>
                  <a:grpSpLocks/>
                </p:cNvGrpSpPr>
                <p:nvPr/>
              </p:nvGrpSpPr>
              <p:grpSpPr bwMode="auto">
                <a:xfrm>
                  <a:off x="1555175" y="4293096"/>
                  <a:ext cx="395536" cy="216024"/>
                  <a:chOff x="0" y="4293096"/>
                  <a:chExt cx="395536" cy="216024"/>
                </a:xfrm>
              </p:grpSpPr>
              <p:sp>
                <p:nvSpPr>
                  <p:cNvPr id="94" name="Rectangle 93"/>
                  <p:cNvSpPr/>
                  <p:nvPr/>
                </p:nvSpPr>
                <p:spPr>
                  <a:xfrm>
                    <a:off x="83692"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95" name="Rectangle 94"/>
                  <p:cNvSpPr/>
                  <p:nvPr/>
                </p:nvSpPr>
                <p:spPr>
                  <a:xfrm>
                    <a:off x="234505"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11" name="Groupe 87"/>
                <p:cNvGrpSpPr>
                  <a:grpSpLocks/>
                </p:cNvGrpSpPr>
                <p:nvPr/>
              </p:nvGrpSpPr>
              <p:grpSpPr bwMode="auto">
                <a:xfrm>
                  <a:off x="764103" y="4293096"/>
                  <a:ext cx="395536" cy="216024"/>
                  <a:chOff x="0" y="4293096"/>
                  <a:chExt cx="395536" cy="216024"/>
                </a:xfrm>
              </p:grpSpPr>
              <p:sp>
                <p:nvSpPr>
                  <p:cNvPr id="92" name="Rectangle 91"/>
                  <p:cNvSpPr/>
                  <p:nvPr/>
                </p:nvSpPr>
                <p:spPr>
                  <a:xfrm>
                    <a:off x="52"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93" name="Rectangle 92"/>
                  <p:cNvSpPr/>
                  <p:nvPr/>
                </p:nvSpPr>
                <p:spPr>
                  <a:xfrm>
                    <a:off x="150864"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312" name="Groupe 88"/>
                <p:cNvGrpSpPr>
                  <a:grpSpLocks/>
                </p:cNvGrpSpPr>
                <p:nvPr/>
              </p:nvGrpSpPr>
              <p:grpSpPr bwMode="auto">
                <a:xfrm>
                  <a:off x="2346247" y="4293096"/>
                  <a:ext cx="395536" cy="216024"/>
                  <a:chOff x="0" y="4293096"/>
                  <a:chExt cx="395536" cy="216024"/>
                </a:xfrm>
              </p:grpSpPr>
              <p:sp>
                <p:nvSpPr>
                  <p:cNvPr id="90" name="Rectangle 89"/>
                  <p:cNvSpPr/>
                  <p:nvPr/>
                </p:nvSpPr>
                <p:spPr>
                  <a:xfrm>
                    <a:off x="645"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91" name="Rectangle 90"/>
                  <p:cNvSpPr/>
                  <p:nvPr/>
                </p:nvSpPr>
                <p:spPr>
                  <a:xfrm>
                    <a:off x="151458"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grpSp>
            <p:nvGrpSpPr>
              <p:cNvPr id="50277" name="Groupe 104"/>
              <p:cNvGrpSpPr>
                <a:grpSpLocks/>
              </p:cNvGrpSpPr>
              <p:nvPr/>
            </p:nvGrpSpPr>
            <p:grpSpPr bwMode="auto">
              <a:xfrm>
                <a:off x="5481241" y="4293096"/>
                <a:ext cx="395536" cy="216024"/>
                <a:chOff x="0" y="4293096"/>
                <a:chExt cx="395536" cy="216024"/>
              </a:xfrm>
            </p:grpSpPr>
            <p:sp>
              <p:nvSpPr>
                <p:cNvPr id="124" name="Rectangle 123"/>
                <p:cNvSpPr/>
                <p:nvPr/>
              </p:nvSpPr>
              <p:spPr>
                <a:xfrm>
                  <a:off x="39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25" name="Rectangle 124"/>
                <p:cNvSpPr/>
                <p:nvPr/>
              </p:nvSpPr>
              <p:spPr>
                <a:xfrm>
                  <a:off x="15120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78" name="Groupe 105"/>
              <p:cNvGrpSpPr>
                <a:grpSpLocks/>
              </p:cNvGrpSpPr>
              <p:nvPr/>
            </p:nvGrpSpPr>
            <p:grpSpPr bwMode="auto">
              <a:xfrm>
                <a:off x="5866807" y="4293096"/>
                <a:ext cx="395536" cy="216024"/>
                <a:chOff x="0" y="4293096"/>
                <a:chExt cx="395536" cy="216024"/>
              </a:xfrm>
            </p:grpSpPr>
            <p:sp>
              <p:nvSpPr>
                <p:cNvPr id="122" name="Rectangle 121"/>
                <p:cNvSpPr/>
                <p:nvPr/>
              </p:nvSpPr>
              <p:spPr>
                <a:xfrm>
                  <a:off x="593"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23" name="Rectangle 122"/>
                <p:cNvSpPr/>
                <p:nvPr/>
              </p:nvSpPr>
              <p:spPr>
                <a:xfrm>
                  <a:off x="151406"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79" name="Groupe 107"/>
              <p:cNvGrpSpPr>
                <a:grpSpLocks/>
              </p:cNvGrpSpPr>
              <p:nvPr/>
            </p:nvGrpSpPr>
            <p:grpSpPr bwMode="auto">
              <a:xfrm>
                <a:off x="6640880" y="4293096"/>
                <a:ext cx="395536" cy="216024"/>
                <a:chOff x="0" y="4293096"/>
                <a:chExt cx="395536" cy="216024"/>
              </a:xfrm>
            </p:grpSpPr>
            <p:sp>
              <p:nvSpPr>
                <p:cNvPr id="118" name="Rectangle 117"/>
                <p:cNvSpPr/>
                <p:nvPr/>
              </p:nvSpPr>
              <p:spPr>
                <a:xfrm>
                  <a:off x="-36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19" name="Rectangle 118"/>
                <p:cNvSpPr/>
                <p:nvPr/>
              </p:nvSpPr>
              <p:spPr>
                <a:xfrm>
                  <a:off x="150445"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80" name="Groupe 109"/>
              <p:cNvGrpSpPr>
                <a:grpSpLocks/>
              </p:cNvGrpSpPr>
              <p:nvPr/>
            </p:nvGrpSpPr>
            <p:grpSpPr bwMode="auto">
              <a:xfrm>
                <a:off x="6245344" y="4293096"/>
                <a:ext cx="395536" cy="216024"/>
                <a:chOff x="0" y="4293096"/>
                <a:chExt cx="395536" cy="216024"/>
              </a:xfrm>
            </p:grpSpPr>
            <p:sp>
              <p:nvSpPr>
                <p:cNvPr id="114" name="Rectangle 113"/>
                <p:cNvSpPr/>
                <p:nvPr/>
              </p:nvSpPr>
              <p:spPr>
                <a:xfrm>
                  <a:off x="-119"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15" name="Rectangle 114"/>
                <p:cNvSpPr/>
                <p:nvPr/>
              </p:nvSpPr>
              <p:spPr>
                <a:xfrm>
                  <a:off x="150694"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81" name="Groupe 13"/>
              <p:cNvGrpSpPr>
                <a:grpSpLocks/>
              </p:cNvGrpSpPr>
              <p:nvPr/>
            </p:nvGrpSpPr>
            <p:grpSpPr bwMode="auto">
              <a:xfrm>
                <a:off x="7036416" y="4293096"/>
                <a:ext cx="1186608" cy="216024"/>
                <a:chOff x="7036416" y="4293096"/>
                <a:chExt cx="1186608" cy="216024"/>
              </a:xfrm>
            </p:grpSpPr>
            <p:grpSp>
              <p:nvGrpSpPr>
                <p:cNvPr id="50289" name="Groupe 106"/>
                <p:cNvGrpSpPr>
                  <a:grpSpLocks/>
                </p:cNvGrpSpPr>
                <p:nvPr/>
              </p:nvGrpSpPr>
              <p:grpSpPr bwMode="auto">
                <a:xfrm>
                  <a:off x="7431952" y="4293096"/>
                  <a:ext cx="395536" cy="216024"/>
                  <a:chOff x="0" y="4293096"/>
                  <a:chExt cx="395536" cy="216024"/>
                </a:xfrm>
              </p:grpSpPr>
              <p:sp>
                <p:nvSpPr>
                  <p:cNvPr id="120" name="Rectangle 119"/>
                  <p:cNvSpPr/>
                  <p:nvPr/>
                </p:nvSpPr>
                <p:spPr>
                  <a:xfrm>
                    <a:off x="-83414" y="4293096"/>
                    <a:ext cx="47942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21" name="Rectangle 120"/>
                  <p:cNvSpPr/>
                  <p:nvPr/>
                </p:nvSpPr>
                <p:spPr>
                  <a:xfrm>
                    <a:off x="149948" y="4348673"/>
                    <a:ext cx="153988"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90" name="Groupe 108"/>
                <p:cNvGrpSpPr>
                  <a:grpSpLocks/>
                </p:cNvGrpSpPr>
                <p:nvPr/>
              </p:nvGrpSpPr>
              <p:grpSpPr bwMode="auto">
                <a:xfrm>
                  <a:off x="7036416" y="4293096"/>
                  <a:ext cx="395536" cy="216024"/>
                  <a:chOff x="0" y="4293096"/>
                  <a:chExt cx="395536" cy="216024"/>
                </a:xfrm>
              </p:grpSpPr>
              <p:sp>
                <p:nvSpPr>
                  <p:cNvPr id="116" name="Rectangle 115"/>
                  <p:cNvSpPr/>
                  <p:nvPr/>
                </p:nvSpPr>
                <p:spPr>
                  <a:xfrm>
                    <a:off x="-616" y="4293096"/>
                    <a:ext cx="31273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17" name="Rectangle 116"/>
                  <p:cNvSpPr/>
                  <p:nvPr/>
                </p:nvSpPr>
                <p:spPr>
                  <a:xfrm>
                    <a:off x="150197" y="4348673"/>
                    <a:ext cx="13335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91" name="Groupe 110"/>
                <p:cNvGrpSpPr>
                  <a:grpSpLocks/>
                </p:cNvGrpSpPr>
                <p:nvPr/>
              </p:nvGrpSpPr>
              <p:grpSpPr bwMode="auto">
                <a:xfrm>
                  <a:off x="7827488" y="4293096"/>
                  <a:ext cx="395536" cy="216024"/>
                  <a:chOff x="0" y="4293096"/>
                  <a:chExt cx="395536" cy="216024"/>
                </a:xfrm>
              </p:grpSpPr>
              <p:sp>
                <p:nvSpPr>
                  <p:cNvPr id="112" name="Rectangle 111"/>
                  <p:cNvSpPr/>
                  <p:nvPr/>
                </p:nvSpPr>
                <p:spPr>
                  <a:xfrm>
                    <a:off x="475"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13" name="Rectangle 112"/>
                  <p:cNvSpPr/>
                  <p:nvPr/>
                </p:nvSpPr>
                <p:spPr>
                  <a:xfrm>
                    <a:off x="151287"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grpSp>
            <p:nvGrpSpPr>
              <p:cNvPr id="50282" name="Groupe 127"/>
              <p:cNvGrpSpPr>
                <a:grpSpLocks/>
              </p:cNvGrpSpPr>
              <p:nvPr/>
            </p:nvGrpSpPr>
            <p:grpSpPr bwMode="auto">
              <a:xfrm>
                <a:off x="8598394" y="4293096"/>
                <a:ext cx="395536" cy="216024"/>
                <a:chOff x="0" y="4293096"/>
                <a:chExt cx="395536" cy="216024"/>
              </a:xfrm>
            </p:grpSpPr>
            <p:sp>
              <p:nvSpPr>
                <p:cNvPr id="135" name="Rectangle 134"/>
                <p:cNvSpPr/>
                <p:nvPr/>
              </p:nvSpPr>
              <p:spPr>
                <a:xfrm>
                  <a:off x="-494"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36" name="Rectangle 135"/>
                <p:cNvSpPr/>
                <p:nvPr/>
              </p:nvSpPr>
              <p:spPr>
                <a:xfrm>
                  <a:off x="15031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83" name="Groupe 128"/>
              <p:cNvGrpSpPr>
                <a:grpSpLocks/>
              </p:cNvGrpSpPr>
              <p:nvPr/>
            </p:nvGrpSpPr>
            <p:grpSpPr bwMode="auto">
              <a:xfrm>
                <a:off x="8202858" y="4293096"/>
                <a:ext cx="395536" cy="216024"/>
                <a:chOff x="0" y="4293096"/>
                <a:chExt cx="395536" cy="216024"/>
              </a:xfrm>
            </p:grpSpPr>
            <p:sp>
              <p:nvSpPr>
                <p:cNvPr id="133" name="Rectangle 132"/>
                <p:cNvSpPr/>
                <p:nvPr/>
              </p:nvSpPr>
              <p:spPr>
                <a:xfrm>
                  <a:off x="-245"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34" name="Rectangle 133"/>
                <p:cNvSpPr/>
                <p:nvPr/>
              </p:nvSpPr>
              <p:spPr>
                <a:xfrm>
                  <a:off x="150567"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sp>
            <p:nvSpPr>
              <p:cNvPr id="131" name="Rectangle 130"/>
              <p:cNvSpPr/>
              <p:nvPr/>
            </p:nvSpPr>
            <p:spPr>
              <a:xfrm>
                <a:off x="8993188" y="4293096"/>
                <a:ext cx="15081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01" name="Groupe 137"/>
            <p:cNvGrpSpPr>
              <a:grpSpLocks/>
            </p:cNvGrpSpPr>
            <p:nvPr/>
          </p:nvGrpSpPr>
          <p:grpSpPr bwMode="auto">
            <a:xfrm>
              <a:off x="0" y="5733256"/>
              <a:ext cx="9144000" cy="216024"/>
              <a:chOff x="0" y="4293096"/>
              <a:chExt cx="9144000" cy="216024"/>
            </a:xfrm>
          </p:grpSpPr>
          <p:grpSp>
            <p:nvGrpSpPr>
              <p:cNvPr id="50202" name="Groupe 138"/>
              <p:cNvGrpSpPr>
                <a:grpSpLocks/>
              </p:cNvGrpSpPr>
              <p:nvPr/>
            </p:nvGrpSpPr>
            <p:grpSpPr bwMode="auto">
              <a:xfrm>
                <a:off x="0" y="4293096"/>
                <a:ext cx="2741783" cy="216024"/>
                <a:chOff x="0" y="4293096"/>
                <a:chExt cx="2741783" cy="216024"/>
              </a:xfrm>
            </p:grpSpPr>
            <p:grpSp>
              <p:nvGrpSpPr>
                <p:cNvPr id="50254" name="Groupe 190"/>
                <p:cNvGrpSpPr>
                  <a:grpSpLocks/>
                </p:cNvGrpSpPr>
                <p:nvPr/>
              </p:nvGrpSpPr>
              <p:grpSpPr bwMode="auto">
                <a:xfrm>
                  <a:off x="0" y="4293096"/>
                  <a:ext cx="395536" cy="216024"/>
                  <a:chOff x="0" y="4293096"/>
                  <a:chExt cx="395536" cy="216024"/>
                </a:xfrm>
              </p:grpSpPr>
              <p:sp>
                <p:nvSpPr>
                  <p:cNvPr id="210" name="Rectangle 209"/>
                  <p:cNvSpPr/>
                  <p:nvPr/>
                </p:nvSpPr>
                <p:spPr>
                  <a:xfrm>
                    <a:off x="0"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211" name="Rectangle 210"/>
                  <p:cNvSpPr/>
                  <p:nvPr/>
                </p:nvSpPr>
                <p:spPr>
                  <a:xfrm>
                    <a:off x="150813"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55" name="Groupe 191"/>
                <p:cNvGrpSpPr>
                  <a:grpSpLocks/>
                </p:cNvGrpSpPr>
                <p:nvPr/>
              </p:nvGrpSpPr>
              <p:grpSpPr bwMode="auto">
                <a:xfrm>
                  <a:off x="385566" y="4293096"/>
                  <a:ext cx="395536" cy="216024"/>
                  <a:chOff x="0" y="4293096"/>
                  <a:chExt cx="395536" cy="216024"/>
                </a:xfrm>
              </p:grpSpPr>
              <p:sp>
                <p:nvSpPr>
                  <p:cNvPr id="208" name="Rectangle 207"/>
                  <p:cNvSpPr/>
                  <p:nvPr/>
                </p:nvSpPr>
                <p:spPr>
                  <a:xfrm>
                    <a:off x="19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209" name="Rectangle 208"/>
                  <p:cNvSpPr/>
                  <p:nvPr/>
                </p:nvSpPr>
                <p:spPr>
                  <a:xfrm>
                    <a:off x="15100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56" name="Groupe 192"/>
                <p:cNvGrpSpPr>
                  <a:grpSpLocks/>
                </p:cNvGrpSpPr>
                <p:nvPr/>
              </p:nvGrpSpPr>
              <p:grpSpPr bwMode="auto">
                <a:xfrm>
                  <a:off x="1950711" y="4293096"/>
                  <a:ext cx="395536" cy="216024"/>
                  <a:chOff x="0" y="4293096"/>
                  <a:chExt cx="395536" cy="216024"/>
                </a:xfrm>
              </p:grpSpPr>
              <p:sp>
                <p:nvSpPr>
                  <p:cNvPr id="206" name="Rectangle 205"/>
                  <p:cNvSpPr/>
                  <p:nvPr/>
                </p:nvSpPr>
                <p:spPr>
                  <a:xfrm>
                    <a:off x="32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207" name="Rectangle 206"/>
                  <p:cNvSpPr/>
                  <p:nvPr/>
                </p:nvSpPr>
                <p:spPr>
                  <a:xfrm>
                    <a:off x="15113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57" name="Groupe 193"/>
                <p:cNvGrpSpPr>
                  <a:grpSpLocks/>
                </p:cNvGrpSpPr>
                <p:nvPr/>
              </p:nvGrpSpPr>
              <p:grpSpPr bwMode="auto">
                <a:xfrm>
                  <a:off x="1159639" y="4293096"/>
                  <a:ext cx="395536" cy="216024"/>
                  <a:chOff x="0" y="4293096"/>
                  <a:chExt cx="395536" cy="216024"/>
                </a:xfrm>
              </p:grpSpPr>
              <p:sp>
                <p:nvSpPr>
                  <p:cNvPr id="204" name="Rectangle 203"/>
                  <p:cNvSpPr/>
                  <p:nvPr/>
                </p:nvSpPr>
                <p:spPr>
                  <a:xfrm>
                    <a:off x="-764" y="4293165"/>
                    <a:ext cx="39687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205" name="Rectangle 204"/>
                  <p:cNvSpPr/>
                  <p:nvPr/>
                </p:nvSpPr>
                <p:spPr>
                  <a:xfrm>
                    <a:off x="150049" y="4348741"/>
                    <a:ext cx="15398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58" name="Groupe 194"/>
                <p:cNvGrpSpPr>
                  <a:grpSpLocks/>
                </p:cNvGrpSpPr>
                <p:nvPr/>
              </p:nvGrpSpPr>
              <p:grpSpPr bwMode="auto">
                <a:xfrm>
                  <a:off x="1555175" y="4293096"/>
                  <a:ext cx="395536" cy="216024"/>
                  <a:chOff x="0" y="4293096"/>
                  <a:chExt cx="395536" cy="216024"/>
                </a:xfrm>
              </p:grpSpPr>
              <p:sp>
                <p:nvSpPr>
                  <p:cNvPr id="202" name="Rectangle 201"/>
                  <p:cNvSpPr/>
                  <p:nvPr/>
                </p:nvSpPr>
                <p:spPr>
                  <a:xfrm>
                    <a:off x="575"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203" name="Rectangle 202"/>
                  <p:cNvSpPr/>
                  <p:nvPr/>
                </p:nvSpPr>
                <p:spPr>
                  <a:xfrm>
                    <a:off x="151388"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59" name="Groupe 195"/>
                <p:cNvGrpSpPr>
                  <a:grpSpLocks/>
                </p:cNvGrpSpPr>
                <p:nvPr/>
              </p:nvGrpSpPr>
              <p:grpSpPr bwMode="auto">
                <a:xfrm>
                  <a:off x="764103" y="4293096"/>
                  <a:ext cx="395536" cy="216024"/>
                  <a:chOff x="0" y="4293096"/>
                  <a:chExt cx="395536" cy="216024"/>
                </a:xfrm>
              </p:grpSpPr>
              <p:sp>
                <p:nvSpPr>
                  <p:cNvPr id="200" name="Rectangle 199"/>
                  <p:cNvSpPr/>
                  <p:nvPr/>
                </p:nvSpPr>
                <p:spPr>
                  <a:xfrm>
                    <a:off x="-515"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201" name="Rectangle 200"/>
                  <p:cNvSpPr/>
                  <p:nvPr/>
                </p:nvSpPr>
                <p:spPr>
                  <a:xfrm>
                    <a:off x="150297"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60" name="Groupe 196"/>
                <p:cNvGrpSpPr>
                  <a:grpSpLocks/>
                </p:cNvGrpSpPr>
                <p:nvPr/>
              </p:nvGrpSpPr>
              <p:grpSpPr bwMode="auto">
                <a:xfrm>
                  <a:off x="2346247" y="4293096"/>
                  <a:ext cx="395536" cy="216024"/>
                  <a:chOff x="0" y="4293096"/>
                  <a:chExt cx="395536" cy="216024"/>
                </a:xfrm>
              </p:grpSpPr>
              <p:sp>
                <p:nvSpPr>
                  <p:cNvPr id="198" name="Rectangle 197"/>
                  <p:cNvSpPr/>
                  <p:nvPr/>
                </p:nvSpPr>
                <p:spPr>
                  <a:xfrm>
                    <a:off x="78"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99" name="Rectangle 198"/>
                  <p:cNvSpPr/>
                  <p:nvPr/>
                </p:nvSpPr>
                <p:spPr>
                  <a:xfrm>
                    <a:off x="150891"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grpSp>
            <p:nvGrpSpPr>
              <p:cNvPr id="50203" name="Groupe 139"/>
              <p:cNvGrpSpPr>
                <a:grpSpLocks/>
              </p:cNvGrpSpPr>
              <p:nvPr/>
            </p:nvGrpSpPr>
            <p:grpSpPr bwMode="auto">
              <a:xfrm>
                <a:off x="2739458" y="4293096"/>
                <a:ext cx="2741783" cy="216024"/>
                <a:chOff x="0" y="4293096"/>
                <a:chExt cx="2741783" cy="216024"/>
              </a:xfrm>
            </p:grpSpPr>
            <p:grpSp>
              <p:nvGrpSpPr>
                <p:cNvPr id="50233" name="Groupe 169"/>
                <p:cNvGrpSpPr>
                  <a:grpSpLocks/>
                </p:cNvGrpSpPr>
                <p:nvPr/>
              </p:nvGrpSpPr>
              <p:grpSpPr bwMode="auto">
                <a:xfrm>
                  <a:off x="0" y="4293096"/>
                  <a:ext cx="395536" cy="216024"/>
                  <a:chOff x="0" y="4293096"/>
                  <a:chExt cx="395536" cy="216024"/>
                </a:xfrm>
              </p:grpSpPr>
              <p:sp>
                <p:nvSpPr>
                  <p:cNvPr id="189" name="Rectangle 188"/>
                  <p:cNvSpPr/>
                  <p:nvPr/>
                </p:nvSpPr>
                <p:spPr>
                  <a:xfrm>
                    <a:off x="567"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90" name="Rectangle 189"/>
                  <p:cNvSpPr/>
                  <p:nvPr/>
                </p:nvSpPr>
                <p:spPr>
                  <a:xfrm>
                    <a:off x="151380"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34" name="Groupe 170"/>
                <p:cNvGrpSpPr>
                  <a:grpSpLocks/>
                </p:cNvGrpSpPr>
                <p:nvPr/>
              </p:nvGrpSpPr>
              <p:grpSpPr bwMode="auto">
                <a:xfrm>
                  <a:off x="385566" y="4293096"/>
                  <a:ext cx="395536" cy="216024"/>
                  <a:chOff x="0" y="4293096"/>
                  <a:chExt cx="395536" cy="216024"/>
                </a:xfrm>
              </p:grpSpPr>
              <p:sp>
                <p:nvSpPr>
                  <p:cNvPr id="187" name="Rectangle 186"/>
                  <p:cNvSpPr/>
                  <p:nvPr/>
                </p:nvSpPr>
                <p:spPr>
                  <a:xfrm>
                    <a:off x="764"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88" name="Rectangle 187"/>
                  <p:cNvSpPr/>
                  <p:nvPr/>
                </p:nvSpPr>
                <p:spPr>
                  <a:xfrm>
                    <a:off x="151576"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35" name="Groupe 171"/>
                <p:cNvGrpSpPr>
                  <a:grpSpLocks/>
                </p:cNvGrpSpPr>
                <p:nvPr/>
              </p:nvGrpSpPr>
              <p:grpSpPr bwMode="auto">
                <a:xfrm>
                  <a:off x="1950711" y="4293096"/>
                  <a:ext cx="395536" cy="216024"/>
                  <a:chOff x="0" y="4293096"/>
                  <a:chExt cx="395536" cy="216024"/>
                </a:xfrm>
              </p:grpSpPr>
              <p:sp>
                <p:nvSpPr>
                  <p:cNvPr id="185" name="Rectangle 184"/>
                  <p:cNvSpPr/>
                  <p:nvPr/>
                </p:nvSpPr>
                <p:spPr>
                  <a:xfrm>
                    <a:off x="83444" y="4293165"/>
                    <a:ext cx="31273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86" name="Rectangle 185"/>
                  <p:cNvSpPr/>
                  <p:nvPr/>
                </p:nvSpPr>
                <p:spPr>
                  <a:xfrm>
                    <a:off x="159644" y="4348741"/>
                    <a:ext cx="144462"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36" name="Groupe 172"/>
                <p:cNvGrpSpPr>
                  <a:grpSpLocks/>
                </p:cNvGrpSpPr>
                <p:nvPr/>
              </p:nvGrpSpPr>
              <p:grpSpPr bwMode="auto">
                <a:xfrm>
                  <a:off x="1159639" y="4293096"/>
                  <a:ext cx="395536" cy="216024"/>
                  <a:chOff x="0" y="4293096"/>
                  <a:chExt cx="395536" cy="216024"/>
                </a:xfrm>
              </p:grpSpPr>
              <p:sp>
                <p:nvSpPr>
                  <p:cNvPr id="183" name="Rectangle 182"/>
                  <p:cNvSpPr/>
                  <p:nvPr/>
                </p:nvSpPr>
                <p:spPr>
                  <a:xfrm>
                    <a:off x="-197" y="4293165"/>
                    <a:ext cx="47942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84" name="Rectangle 183"/>
                  <p:cNvSpPr/>
                  <p:nvPr/>
                </p:nvSpPr>
                <p:spPr>
                  <a:xfrm>
                    <a:off x="150616" y="4348741"/>
                    <a:ext cx="23653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37" name="Groupe 173"/>
                <p:cNvGrpSpPr>
                  <a:grpSpLocks/>
                </p:cNvGrpSpPr>
                <p:nvPr/>
              </p:nvGrpSpPr>
              <p:grpSpPr bwMode="auto">
                <a:xfrm>
                  <a:off x="1555175" y="4293096"/>
                  <a:ext cx="395536" cy="216024"/>
                  <a:chOff x="0" y="4293096"/>
                  <a:chExt cx="395536" cy="216024"/>
                </a:xfrm>
              </p:grpSpPr>
              <p:sp>
                <p:nvSpPr>
                  <p:cNvPr id="181" name="Rectangle 180"/>
                  <p:cNvSpPr/>
                  <p:nvPr/>
                </p:nvSpPr>
                <p:spPr>
                  <a:xfrm>
                    <a:off x="83692"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82" name="Rectangle 181"/>
                  <p:cNvSpPr/>
                  <p:nvPr/>
                </p:nvSpPr>
                <p:spPr>
                  <a:xfrm>
                    <a:off x="234505"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38" name="Groupe 174"/>
                <p:cNvGrpSpPr>
                  <a:grpSpLocks/>
                </p:cNvGrpSpPr>
                <p:nvPr/>
              </p:nvGrpSpPr>
              <p:grpSpPr bwMode="auto">
                <a:xfrm>
                  <a:off x="764103" y="4293096"/>
                  <a:ext cx="395536" cy="216024"/>
                  <a:chOff x="0" y="4293096"/>
                  <a:chExt cx="395536" cy="216024"/>
                </a:xfrm>
              </p:grpSpPr>
              <p:sp>
                <p:nvSpPr>
                  <p:cNvPr id="179" name="Rectangle 178"/>
                  <p:cNvSpPr/>
                  <p:nvPr/>
                </p:nvSpPr>
                <p:spPr>
                  <a:xfrm>
                    <a:off x="52"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80" name="Rectangle 179"/>
                  <p:cNvSpPr/>
                  <p:nvPr/>
                </p:nvSpPr>
                <p:spPr>
                  <a:xfrm>
                    <a:off x="150864"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39" name="Groupe 175"/>
                <p:cNvGrpSpPr>
                  <a:grpSpLocks/>
                </p:cNvGrpSpPr>
                <p:nvPr/>
              </p:nvGrpSpPr>
              <p:grpSpPr bwMode="auto">
                <a:xfrm>
                  <a:off x="2346247" y="4293096"/>
                  <a:ext cx="395536" cy="216024"/>
                  <a:chOff x="0" y="4293096"/>
                  <a:chExt cx="395536" cy="216024"/>
                </a:xfrm>
              </p:grpSpPr>
              <p:sp>
                <p:nvSpPr>
                  <p:cNvPr id="177" name="Rectangle 176"/>
                  <p:cNvSpPr/>
                  <p:nvPr/>
                </p:nvSpPr>
                <p:spPr>
                  <a:xfrm>
                    <a:off x="645"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78" name="Rectangle 177"/>
                  <p:cNvSpPr/>
                  <p:nvPr/>
                </p:nvSpPr>
                <p:spPr>
                  <a:xfrm>
                    <a:off x="151458"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grpSp>
            <p:nvGrpSpPr>
              <p:cNvPr id="50204" name="Groupe 140"/>
              <p:cNvGrpSpPr>
                <a:grpSpLocks/>
              </p:cNvGrpSpPr>
              <p:nvPr/>
            </p:nvGrpSpPr>
            <p:grpSpPr bwMode="auto">
              <a:xfrm>
                <a:off x="5481241" y="4293096"/>
                <a:ext cx="395536" cy="216024"/>
                <a:chOff x="0" y="4293096"/>
                <a:chExt cx="395536" cy="216024"/>
              </a:xfrm>
            </p:grpSpPr>
            <p:sp>
              <p:nvSpPr>
                <p:cNvPr id="168" name="Rectangle 167"/>
                <p:cNvSpPr/>
                <p:nvPr/>
              </p:nvSpPr>
              <p:spPr>
                <a:xfrm>
                  <a:off x="39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69" name="Rectangle 168"/>
                <p:cNvSpPr/>
                <p:nvPr/>
              </p:nvSpPr>
              <p:spPr>
                <a:xfrm>
                  <a:off x="15120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05" name="Groupe 141"/>
              <p:cNvGrpSpPr>
                <a:grpSpLocks/>
              </p:cNvGrpSpPr>
              <p:nvPr/>
            </p:nvGrpSpPr>
            <p:grpSpPr bwMode="auto">
              <a:xfrm>
                <a:off x="5866807" y="4293096"/>
                <a:ext cx="395536" cy="216024"/>
                <a:chOff x="0" y="4293096"/>
                <a:chExt cx="395536" cy="216024"/>
              </a:xfrm>
            </p:grpSpPr>
            <p:sp>
              <p:nvSpPr>
                <p:cNvPr id="166" name="Rectangle 165"/>
                <p:cNvSpPr/>
                <p:nvPr/>
              </p:nvSpPr>
              <p:spPr>
                <a:xfrm>
                  <a:off x="593"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67" name="Rectangle 166"/>
                <p:cNvSpPr/>
                <p:nvPr/>
              </p:nvSpPr>
              <p:spPr>
                <a:xfrm>
                  <a:off x="151406"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06" name="Groupe 142"/>
              <p:cNvGrpSpPr>
                <a:grpSpLocks/>
              </p:cNvGrpSpPr>
              <p:nvPr/>
            </p:nvGrpSpPr>
            <p:grpSpPr bwMode="auto">
              <a:xfrm>
                <a:off x="6640880" y="4293096"/>
                <a:ext cx="395536" cy="216024"/>
                <a:chOff x="0" y="4293096"/>
                <a:chExt cx="395536" cy="216024"/>
              </a:xfrm>
            </p:grpSpPr>
            <p:sp>
              <p:nvSpPr>
                <p:cNvPr id="164" name="Rectangle 163"/>
                <p:cNvSpPr/>
                <p:nvPr/>
              </p:nvSpPr>
              <p:spPr>
                <a:xfrm>
                  <a:off x="-36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65" name="Rectangle 164"/>
                <p:cNvSpPr/>
                <p:nvPr/>
              </p:nvSpPr>
              <p:spPr>
                <a:xfrm>
                  <a:off x="150445"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07" name="Groupe 143"/>
              <p:cNvGrpSpPr>
                <a:grpSpLocks/>
              </p:cNvGrpSpPr>
              <p:nvPr/>
            </p:nvGrpSpPr>
            <p:grpSpPr bwMode="auto">
              <a:xfrm>
                <a:off x="6245344" y="4293096"/>
                <a:ext cx="395536" cy="216024"/>
                <a:chOff x="0" y="4293096"/>
                <a:chExt cx="395536" cy="216024"/>
              </a:xfrm>
            </p:grpSpPr>
            <p:sp>
              <p:nvSpPr>
                <p:cNvPr id="162" name="Rectangle 161"/>
                <p:cNvSpPr/>
                <p:nvPr/>
              </p:nvSpPr>
              <p:spPr>
                <a:xfrm>
                  <a:off x="-119"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63" name="Rectangle 162"/>
                <p:cNvSpPr/>
                <p:nvPr/>
              </p:nvSpPr>
              <p:spPr>
                <a:xfrm>
                  <a:off x="150694"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08" name="Groupe 144"/>
              <p:cNvGrpSpPr>
                <a:grpSpLocks/>
              </p:cNvGrpSpPr>
              <p:nvPr/>
            </p:nvGrpSpPr>
            <p:grpSpPr bwMode="auto">
              <a:xfrm>
                <a:off x="7036416" y="4293096"/>
                <a:ext cx="1186608" cy="216024"/>
                <a:chOff x="7036416" y="4293096"/>
                <a:chExt cx="1186608" cy="216024"/>
              </a:xfrm>
            </p:grpSpPr>
            <p:grpSp>
              <p:nvGrpSpPr>
                <p:cNvPr id="50216" name="Groupe 152"/>
                <p:cNvGrpSpPr>
                  <a:grpSpLocks/>
                </p:cNvGrpSpPr>
                <p:nvPr/>
              </p:nvGrpSpPr>
              <p:grpSpPr bwMode="auto">
                <a:xfrm>
                  <a:off x="7431952" y="4293096"/>
                  <a:ext cx="395536" cy="216024"/>
                  <a:chOff x="0" y="4293096"/>
                  <a:chExt cx="395536" cy="216024"/>
                </a:xfrm>
              </p:grpSpPr>
              <p:sp>
                <p:nvSpPr>
                  <p:cNvPr id="160" name="Rectangle 159"/>
                  <p:cNvSpPr/>
                  <p:nvPr/>
                </p:nvSpPr>
                <p:spPr>
                  <a:xfrm>
                    <a:off x="-83414" y="4293165"/>
                    <a:ext cx="47942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61" name="Rectangle 160"/>
                  <p:cNvSpPr/>
                  <p:nvPr/>
                </p:nvSpPr>
                <p:spPr>
                  <a:xfrm>
                    <a:off x="149948" y="4348741"/>
                    <a:ext cx="153988"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17" name="Groupe 153"/>
                <p:cNvGrpSpPr>
                  <a:grpSpLocks/>
                </p:cNvGrpSpPr>
                <p:nvPr/>
              </p:nvGrpSpPr>
              <p:grpSpPr bwMode="auto">
                <a:xfrm>
                  <a:off x="7036416" y="4293096"/>
                  <a:ext cx="395536" cy="216024"/>
                  <a:chOff x="0" y="4293096"/>
                  <a:chExt cx="395536" cy="216024"/>
                </a:xfrm>
              </p:grpSpPr>
              <p:sp>
                <p:nvSpPr>
                  <p:cNvPr id="158" name="Rectangle 157"/>
                  <p:cNvSpPr/>
                  <p:nvPr/>
                </p:nvSpPr>
                <p:spPr>
                  <a:xfrm>
                    <a:off x="-616" y="4293165"/>
                    <a:ext cx="31273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59" name="Rectangle 158"/>
                  <p:cNvSpPr/>
                  <p:nvPr/>
                </p:nvSpPr>
                <p:spPr>
                  <a:xfrm>
                    <a:off x="150197" y="4348741"/>
                    <a:ext cx="13335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18" name="Groupe 154"/>
                <p:cNvGrpSpPr>
                  <a:grpSpLocks/>
                </p:cNvGrpSpPr>
                <p:nvPr/>
              </p:nvGrpSpPr>
              <p:grpSpPr bwMode="auto">
                <a:xfrm>
                  <a:off x="7827488" y="4293096"/>
                  <a:ext cx="395536" cy="216024"/>
                  <a:chOff x="0" y="4293096"/>
                  <a:chExt cx="395536" cy="216024"/>
                </a:xfrm>
              </p:grpSpPr>
              <p:sp>
                <p:nvSpPr>
                  <p:cNvPr id="156" name="Rectangle 155"/>
                  <p:cNvSpPr/>
                  <p:nvPr/>
                </p:nvSpPr>
                <p:spPr>
                  <a:xfrm>
                    <a:off x="475"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57" name="Rectangle 156"/>
                  <p:cNvSpPr/>
                  <p:nvPr/>
                </p:nvSpPr>
                <p:spPr>
                  <a:xfrm>
                    <a:off x="151287"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grpSp>
            <p:nvGrpSpPr>
              <p:cNvPr id="50209" name="Groupe 145"/>
              <p:cNvGrpSpPr>
                <a:grpSpLocks/>
              </p:cNvGrpSpPr>
              <p:nvPr/>
            </p:nvGrpSpPr>
            <p:grpSpPr bwMode="auto">
              <a:xfrm>
                <a:off x="8598394" y="4293096"/>
                <a:ext cx="395536" cy="216024"/>
                <a:chOff x="0" y="4293096"/>
                <a:chExt cx="395536" cy="216024"/>
              </a:xfrm>
            </p:grpSpPr>
            <p:sp>
              <p:nvSpPr>
                <p:cNvPr id="151" name="Rectangle 150"/>
                <p:cNvSpPr/>
                <p:nvPr/>
              </p:nvSpPr>
              <p:spPr>
                <a:xfrm>
                  <a:off x="-494"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52" name="Rectangle 151"/>
                <p:cNvSpPr/>
                <p:nvPr/>
              </p:nvSpPr>
              <p:spPr>
                <a:xfrm>
                  <a:off x="15031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nvGrpSpPr>
              <p:cNvPr id="50210" name="Groupe 146"/>
              <p:cNvGrpSpPr>
                <a:grpSpLocks/>
              </p:cNvGrpSpPr>
              <p:nvPr/>
            </p:nvGrpSpPr>
            <p:grpSpPr bwMode="auto">
              <a:xfrm>
                <a:off x="8202858" y="4293096"/>
                <a:ext cx="395536" cy="216024"/>
                <a:chOff x="0" y="4293096"/>
                <a:chExt cx="395536" cy="216024"/>
              </a:xfrm>
            </p:grpSpPr>
            <p:sp>
              <p:nvSpPr>
                <p:cNvPr id="149" name="Rectangle 148"/>
                <p:cNvSpPr/>
                <p:nvPr/>
              </p:nvSpPr>
              <p:spPr>
                <a:xfrm>
                  <a:off x="-245"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sp>
              <p:nvSpPr>
                <p:cNvPr id="150" name="Rectangle 149"/>
                <p:cNvSpPr/>
                <p:nvPr/>
              </p:nvSpPr>
              <p:spPr>
                <a:xfrm>
                  <a:off x="150567"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sp>
            <p:nvSpPr>
              <p:cNvPr id="148" name="Rectangle 147"/>
              <p:cNvSpPr/>
              <p:nvPr/>
            </p:nvSpPr>
            <p:spPr>
              <a:xfrm>
                <a:off x="8993188" y="4293165"/>
                <a:ext cx="15081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a:p>
            </p:txBody>
          </p:sp>
        </p:grpSp>
      </p:grpSp>
      <p:sp>
        <p:nvSpPr>
          <p:cNvPr id="50180" name="Rectangle 2"/>
          <p:cNvSpPr txBox="1">
            <a:spLocks noChangeArrowheads="1"/>
          </p:cNvSpPr>
          <p:nvPr/>
        </p:nvSpPr>
        <p:spPr bwMode="auto">
          <a:xfrm>
            <a:off x="122238" y="1612900"/>
            <a:ext cx="8731250" cy="471488"/>
          </a:xfrm>
          <a:prstGeom prst="rect">
            <a:avLst/>
          </a:prstGeom>
          <a:noFill/>
          <a:ln w="9525">
            <a:noFill/>
            <a:miter lim="800000"/>
            <a:headEnd/>
            <a:tailEnd/>
          </a:ln>
        </p:spPr>
        <p:txBody>
          <a:bodyPr/>
          <a:lstStyle/>
          <a:p>
            <a:pPr algn="ctr" eaLnBrk="1" hangingPunct="1"/>
            <a:r>
              <a:rPr lang="fr-FR" altLang="fr-FR" sz="2800" b="1">
                <a:solidFill>
                  <a:srgbClr val="C00000"/>
                </a:solidFill>
              </a:rPr>
              <a:t>Le baccalauréat professionnel : une autre possibilité…</a:t>
            </a:r>
          </a:p>
        </p:txBody>
      </p:sp>
      <p:grpSp>
        <p:nvGrpSpPr>
          <p:cNvPr id="82" name="Groupe 71682"/>
          <p:cNvGrpSpPr>
            <a:grpSpLocks/>
          </p:cNvGrpSpPr>
          <p:nvPr/>
        </p:nvGrpSpPr>
        <p:grpSpPr bwMode="auto">
          <a:xfrm>
            <a:off x="631825" y="4667250"/>
            <a:ext cx="7851775" cy="1255713"/>
            <a:chOff x="631284" y="4759690"/>
            <a:chExt cx="7851694" cy="1255281"/>
          </a:xfrm>
        </p:grpSpPr>
        <p:sp>
          <p:nvSpPr>
            <p:cNvPr id="9" name="Ellipse 4"/>
            <p:cNvSpPr/>
            <p:nvPr/>
          </p:nvSpPr>
          <p:spPr>
            <a:xfrm>
              <a:off x="680993" y="5798379"/>
              <a:ext cx="1417273" cy="185447"/>
            </a:xfrm>
            <a:prstGeom prst="rect">
              <a:avLst/>
            </a:prstGeom>
            <a:noFill/>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eaLnBrk="1" hangingPunct="1">
                <a:lnSpc>
                  <a:spcPct val="90000"/>
                </a:lnSpc>
                <a:spcAft>
                  <a:spcPct val="35000"/>
                </a:spcAft>
                <a:defRPr/>
              </a:pPr>
              <a:r>
                <a:rPr lang="fr-FR" sz="1400" b="1" dirty="0">
                  <a:solidFill>
                    <a:schemeClr val="bg2"/>
                  </a:solidFill>
                  <a:latin typeface="+mj-lt"/>
                </a:rPr>
                <a:t>BATIMENT</a:t>
              </a:r>
            </a:p>
          </p:txBody>
        </p:sp>
        <p:sp>
          <p:nvSpPr>
            <p:cNvPr id="13" name="Ellipse 4"/>
            <p:cNvSpPr/>
            <p:nvPr/>
          </p:nvSpPr>
          <p:spPr>
            <a:xfrm>
              <a:off x="2756679" y="5798379"/>
              <a:ext cx="1466893" cy="216592"/>
            </a:xfrm>
            <a:prstGeom prst="rect">
              <a:avLst/>
            </a:prstGeom>
            <a:noFill/>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eaLnBrk="1" hangingPunct="1">
                <a:lnSpc>
                  <a:spcPct val="90000"/>
                </a:lnSpc>
                <a:spcAft>
                  <a:spcPct val="35000"/>
                </a:spcAft>
                <a:defRPr/>
              </a:pPr>
              <a:r>
                <a:rPr lang="fr-FR" sz="1400" b="1" dirty="0">
                  <a:solidFill>
                    <a:schemeClr val="bg2"/>
                  </a:solidFill>
                  <a:latin typeface="+mj-lt"/>
                </a:rPr>
                <a:t>SERVICES</a:t>
              </a:r>
            </a:p>
          </p:txBody>
        </p:sp>
        <p:sp>
          <p:nvSpPr>
            <p:cNvPr id="17" name="Ellipse 4"/>
            <p:cNvSpPr/>
            <p:nvPr/>
          </p:nvSpPr>
          <p:spPr>
            <a:xfrm>
              <a:off x="4972791" y="5798379"/>
              <a:ext cx="1387211" cy="216592"/>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eaLnBrk="1" hangingPunct="1">
                <a:lnSpc>
                  <a:spcPct val="90000"/>
                </a:lnSpc>
                <a:spcAft>
                  <a:spcPct val="35000"/>
                </a:spcAft>
                <a:defRPr/>
              </a:pPr>
              <a:r>
                <a:rPr lang="fr-FR" sz="1400" b="1" dirty="0">
                  <a:solidFill>
                    <a:schemeClr val="bg2"/>
                  </a:solidFill>
                  <a:latin typeface="+mj-lt"/>
                </a:rPr>
                <a:t>INDUSTRIE</a:t>
              </a:r>
            </a:p>
          </p:txBody>
        </p:sp>
        <p:sp>
          <p:nvSpPr>
            <p:cNvPr id="21" name="Ellipse 4"/>
            <p:cNvSpPr/>
            <p:nvPr/>
          </p:nvSpPr>
          <p:spPr>
            <a:xfrm>
              <a:off x="7013884" y="5782806"/>
              <a:ext cx="1426990" cy="216592"/>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eaLnBrk="1" hangingPunct="1">
                <a:lnSpc>
                  <a:spcPct val="90000"/>
                </a:lnSpc>
                <a:spcAft>
                  <a:spcPct val="35000"/>
                </a:spcAft>
                <a:defRPr/>
              </a:pPr>
              <a:r>
                <a:rPr lang="fr-FR" sz="1400" b="1" dirty="0">
                  <a:solidFill>
                    <a:schemeClr val="bg2"/>
                  </a:solidFill>
                  <a:latin typeface="+mj-lt"/>
                </a:rPr>
                <a:t>AGRICOLE</a:t>
              </a:r>
            </a:p>
          </p:txBody>
        </p:sp>
        <p:pic>
          <p:nvPicPr>
            <p:cNvPr id="50195" name="Image 215"/>
            <p:cNvPicPr>
              <a:picLocks noChangeAspect="1"/>
            </p:cNvPicPr>
            <p:nvPr/>
          </p:nvPicPr>
          <p:blipFill>
            <a:blip r:embed="rId3" cstate="print"/>
            <a:srcRect/>
            <a:stretch>
              <a:fillRect/>
            </a:stretch>
          </p:blipFill>
          <p:spPr bwMode="auto">
            <a:xfrm>
              <a:off x="631284" y="4759690"/>
              <a:ext cx="1516690" cy="1027104"/>
            </a:xfrm>
            <a:prstGeom prst="rect">
              <a:avLst/>
            </a:prstGeom>
            <a:noFill/>
            <a:ln w="9525">
              <a:noFill/>
              <a:miter lim="800000"/>
              <a:headEnd/>
              <a:tailEnd/>
            </a:ln>
          </p:spPr>
        </p:pic>
        <p:pic>
          <p:nvPicPr>
            <p:cNvPr id="50196" name="Image 216"/>
            <p:cNvPicPr>
              <a:picLocks noChangeAspect="1"/>
            </p:cNvPicPr>
            <p:nvPr/>
          </p:nvPicPr>
          <p:blipFill>
            <a:blip r:embed="rId4" cstate="print"/>
            <a:srcRect/>
            <a:stretch>
              <a:fillRect/>
            </a:stretch>
          </p:blipFill>
          <p:spPr bwMode="auto">
            <a:xfrm>
              <a:off x="2693962" y="4771275"/>
              <a:ext cx="1544764" cy="1027104"/>
            </a:xfrm>
            <a:prstGeom prst="rect">
              <a:avLst/>
            </a:prstGeom>
            <a:noFill/>
            <a:ln w="9525">
              <a:noFill/>
              <a:miter lim="800000"/>
              <a:headEnd/>
              <a:tailEnd/>
            </a:ln>
          </p:spPr>
        </p:pic>
        <p:pic>
          <p:nvPicPr>
            <p:cNvPr id="50197" name="Image 217"/>
            <p:cNvPicPr>
              <a:picLocks noChangeAspect="1"/>
            </p:cNvPicPr>
            <p:nvPr/>
          </p:nvPicPr>
          <p:blipFill>
            <a:blip r:embed="rId5" cstate="print"/>
            <a:srcRect/>
            <a:stretch>
              <a:fillRect/>
            </a:stretch>
          </p:blipFill>
          <p:spPr bwMode="auto">
            <a:xfrm>
              <a:off x="6938214" y="4759690"/>
              <a:ext cx="1544764" cy="999625"/>
            </a:xfrm>
            <a:prstGeom prst="rect">
              <a:avLst/>
            </a:prstGeom>
            <a:noFill/>
            <a:ln w="9525">
              <a:noFill/>
              <a:miter lim="800000"/>
              <a:headEnd/>
              <a:tailEnd/>
            </a:ln>
          </p:spPr>
        </p:pic>
        <p:pic>
          <p:nvPicPr>
            <p:cNvPr id="50198" name="Image 218"/>
            <p:cNvPicPr>
              <a:picLocks noChangeAspect="1"/>
            </p:cNvPicPr>
            <p:nvPr/>
          </p:nvPicPr>
          <p:blipFill>
            <a:blip r:embed="rId6" cstate="print"/>
            <a:srcRect/>
            <a:stretch>
              <a:fillRect/>
            </a:stretch>
          </p:blipFill>
          <p:spPr bwMode="auto">
            <a:xfrm>
              <a:off x="4890671" y="4773534"/>
              <a:ext cx="1544764" cy="1024845"/>
            </a:xfrm>
            <a:prstGeom prst="rect">
              <a:avLst/>
            </a:prstGeom>
            <a:noFill/>
            <a:ln w="9525">
              <a:noFill/>
              <a:miter lim="800000"/>
              <a:headEnd/>
              <a:tailEnd/>
            </a:ln>
          </p:spPr>
        </p:pic>
      </p:grpSp>
      <p:sp>
        <p:nvSpPr>
          <p:cNvPr id="172" name="Rectangle 171"/>
          <p:cNvSpPr/>
          <p:nvPr/>
        </p:nvSpPr>
        <p:spPr>
          <a:xfrm>
            <a:off x="1555750" y="452438"/>
            <a:ext cx="6318250" cy="522287"/>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 enseignement professionnel</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8"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2000"/>
                                        <p:tgtEl>
                                          <p:spTgt spid="3"/>
                                        </p:tgtEl>
                                      </p:cBhvr>
                                    </p:animEffect>
                                  </p:childTnLst>
                                </p:cTn>
                              </p:par>
                              <p:par>
                                <p:cTn id="11" presetID="22" presetClass="entr" presetSubtype="8" fill="hold" nodeType="withEffect">
                                  <p:stCondLst>
                                    <p:cond delay="500"/>
                                  </p:stCondLst>
                                  <p:childTnLst>
                                    <p:set>
                                      <p:cBhvr>
                                        <p:cTn id="12" dur="1" fill="hold">
                                          <p:stCondLst>
                                            <p:cond delay="0"/>
                                          </p:stCondLst>
                                        </p:cTn>
                                        <p:tgtEl>
                                          <p:spTgt spid="82"/>
                                        </p:tgtEl>
                                        <p:attrNameLst>
                                          <p:attrName>style.visibility</p:attrName>
                                        </p:attrNameLst>
                                      </p:cBhvr>
                                      <p:to>
                                        <p:strVal val="visible"/>
                                      </p:to>
                                    </p:set>
                                    <p:animEffect transition="in" filter="wipe(left)">
                                      <p:cBhvr>
                                        <p:cTn id="13" dur="2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4"/>
          <p:cNvSpPr>
            <a:spLocks noChangeArrowheads="1"/>
          </p:cNvSpPr>
          <p:nvPr/>
        </p:nvSpPr>
        <p:spPr bwMode="auto">
          <a:xfrm>
            <a:off x="1672960" y="4114787"/>
            <a:ext cx="2471279" cy="682365"/>
          </a:xfrm>
          <a:prstGeom prst="rect">
            <a:avLst/>
          </a:prstGeom>
          <a:solidFill>
            <a:srgbClr val="515151"/>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eaLnBrk="1" hangingPunct="1">
              <a:defRPr/>
            </a:pPr>
            <a:endParaRPr lang="fr-FR"/>
          </a:p>
        </p:txBody>
      </p:sp>
      <p:sp>
        <p:nvSpPr>
          <p:cNvPr id="31" name="ZoneTexte 30"/>
          <p:cNvSpPr txBox="1">
            <a:spLocks noChangeArrowheads="1"/>
          </p:cNvSpPr>
          <p:nvPr/>
        </p:nvSpPr>
        <p:spPr bwMode="auto">
          <a:xfrm>
            <a:off x="1673225" y="4243388"/>
            <a:ext cx="2471738" cy="400050"/>
          </a:xfrm>
          <a:prstGeom prst="rect">
            <a:avLst/>
          </a:prstGeom>
          <a:noFill/>
          <a:ln>
            <a:noFill/>
          </a:ln>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defRPr/>
            </a:pPr>
            <a:r>
              <a:rPr lang="fr-FR" sz="2000" b="1" dirty="0">
                <a:solidFill>
                  <a:schemeClr val="bg1"/>
                </a:solidFill>
                <a:latin typeface="+mj-lt"/>
              </a:rPr>
              <a:t>1</a:t>
            </a:r>
            <a:r>
              <a:rPr lang="fr-FR" sz="2000" b="1" baseline="30000" dirty="0">
                <a:solidFill>
                  <a:schemeClr val="bg1"/>
                </a:solidFill>
                <a:latin typeface="+mj-lt"/>
              </a:rPr>
              <a:t>re</a:t>
            </a:r>
            <a:r>
              <a:rPr lang="fr-FR" sz="2000" b="1" dirty="0">
                <a:solidFill>
                  <a:schemeClr val="bg1"/>
                </a:solidFill>
                <a:latin typeface="+mj-lt"/>
              </a:rPr>
              <a:t> Professionnelle</a:t>
            </a:r>
          </a:p>
        </p:txBody>
      </p:sp>
      <p:sp>
        <p:nvSpPr>
          <p:cNvPr id="33" name="Rectangle 4"/>
          <p:cNvSpPr>
            <a:spLocks noChangeArrowheads="1"/>
          </p:cNvSpPr>
          <p:nvPr/>
        </p:nvSpPr>
        <p:spPr bwMode="auto">
          <a:xfrm>
            <a:off x="5087944" y="4133021"/>
            <a:ext cx="2471279" cy="664131"/>
          </a:xfrm>
          <a:prstGeom prst="rect">
            <a:avLst/>
          </a:prstGeom>
          <a:solidFill>
            <a:srgbClr val="515151"/>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eaLnBrk="1" hangingPunct="1">
              <a:defRPr/>
            </a:pPr>
            <a:endParaRPr lang="fr-FR"/>
          </a:p>
        </p:txBody>
      </p:sp>
      <p:sp>
        <p:nvSpPr>
          <p:cNvPr id="34" name="ZoneTexte 33"/>
          <p:cNvSpPr txBox="1">
            <a:spLocks noChangeArrowheads="1"/>
          </p:cNvSpPr>
          <p:nvPr/>
        </p:nvSpPr>
        <p:spPr bwMode="auto">
          <a:xfrm>
            <a:off x="5111750" y="4264025"/>
            <a:ext cx="2447925" cy="400050"/>
          </a:xfrm>
          <a:prstGeom prst="rect">
            <a:avLst/>
          </a:prstGeom>
          <a:noFill/>
          <a:ln>
            <a:noFill/>
          </a:ln>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defRPr/>
            </a:pPr>
            <a:r>
              <a:rPr lang="fr-FR" sz="2000" b="1" dirty="0">
                <a:solidFill>
                  <a:schemeClr val="bg1"/>
                </a:solidFill>
                <a:latin typeface="+mn-lt"/>
              </a:rPr>
              <a:t>2</a:t>
            </a:r>
            <a:r>
              <a:rPr lang="fr-FR" sz="2000" b="1" baseline="30000" dirty="0">
                <a:solidFill>
                  <a:schemeClr val="bg1"/>
                </a:solidFill>
                <a:latin typeface="+mn-lt"/>
              </a:rPr>
              <a:t>de</a:t>
            </a:r>
            <a:r>
              <a:rPr lang="fr-FR" sz="2000" b="1" dirty="0">
                <a:solidFill>
                  <a:schemeClr val="bg1"/>
                </a:solidFill>
                <a:latin typeface="+mn-lt"/>
              </a:rPr>
              <a:t> Professionnelle</a:t>
            </a:r>
          </a:p>
        </p:txBody>
      </p:sp>
      <p:sp>
        <p:nvSpPr>
          <p:cNvPr id="42" name="ZoneTexte 41"/>
          <p:cNvSpPr txBox="1">
            <a:spLocks noChangeArrowheads="1"/>
          </p:cNvSpPr>
          <p:nvPr/>
        </p:nvSpPr>
        <p:spPr bwMode="auto">
          <a:xfrm>
            <a:off x="1293813" y="2835275"/>
            <a:ext cx="3003550" cy="400050"/>
          </a:xfrm>
          <a:prstGeom prst="rect">
            <a:avLst/>
          </a:prstGeom>
          <a:noFill/>
          <a:ln>
            <a:noFill/>
          </a:ln>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defRPr/>
            </a:pPr>
            <a:r>
              <a:rPr lang="fr-FR" sz="2000" b="1" dirty="0">
                <a:solidFill>
                  <a:srgbClr val="FF6600"/>
                </a:solidFill>
                <a:effectLst>
                  <a:outerShdw blurRad="38100" dist="38100" dir="2700000" algn="tl">
                    <a:srgbClr val="000000">
                      <a:alpha val="43137"/>
                    </a:srgbClr>
                  </a:outerShdw>
                </a:effectLst>
                <a:latin typeface="+mn-lt"/>
              </a:rPr>
              <a:t>Procédure passerelle</a:t>
            </a:r>
          </a:p>
        </p:txBody>
      </p:sp>
      <p:sp>
        <p:nvSpPr>
          <p:cNvPr id="44" name="ZoneTexte 43"/>
          <p:cNvSpPr txBox="1">
            <a:spLocks noChangeArrowheads="1"/>
          </p:cNvSpPr>
          <p:nvPr/>
        </p:nvSpPr>
        <p:spPr bwMode="auto">
          <a:xfrm>
            <a:off x="5132388" y="2814638"/>
            <a:ext cx="2413000" cy="400050"/>
          </a:xfrm>
          <a:prstGeom prst="rect">
            <a:avLst/>
          </a:prstGeom>
          <a:noFill/>
          <a:ln>
            <a:noFill/>
          </a:ln>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defRPr/>
            </a:pPr>
            <a:r>
              <a:rPr lang="fr-FR" sz="2000" dirty="0">
                <a:latin typeface="+mn-lt"/>
              </a:rPr>
              <a:t>Procédure post-3</a:t>
            </a:r>
            <a:r>
              <a:rPr lang="fr-FR" sz="2000" baseline="30000" dirty="0">
                <a:latin typeface="+mn-lt"/>
              </a:rPr>
              <a:t>e</a:t>
            </a:r>
          </a:p>
        </p:txBody>
      </p:sp>
      <p:sp>
        <p:nvSpPr>
          <p:cNvPr id="51212" name="Rectangle 2"/>
          <p:cNvSpPr txBox="1">
            <a:spLocks noChangeArrowheads="1"/>
          </p:cNvSpPr>
          <p:nvPr/>
        </p:nvSpPr>
        <p:spPr bwMode="auto">
          <a:xfrm>
            <a:off x="206375" y="811213"/>
            <a:ext cx="8731250" cy="471487"/>
          </a:xfrm>
          <a:prstGeom prst="rect">
            <a:avLst/>
          </a:prstGeom>
          <a:noFill/>
          <a:ln w="9525">
            <a:noFill/>
            <a:miter lim="800000"/>
            <a:headEnd/>
            <a:tailEnd/>
          </a:ln>
        </p:spPr>
        <p:txBody>
          <a:bodyPr/>
          <a:lstStyle/>
          <a:p>
            <a:pPr algn="ctr" eaLnBrk="1" hangingPunct="1"/>
            <a:r>
              <a:rPr lang="fr-FR" altLang="fr-FR" sz="2800" b="1" u="sng" dirty="0">
                <a:solidFill>
                  <a:srgbClr val="C00000"/>
                </a:solidFill>
              </a:rPr>
              <a:t>Comment entrer en baccalauréat professionnel </a:t>
            </a:r>
            <a:r>
              <a:rPr lang="fr-FR" altLang="fr-FR" sz="2800" b="1" dirty="0">
                <a:solidFill>
                  <a:srgbClr val="C00000"/>
                </a:solidFill>
              </a:rPr>
              <a:t>?</a:t>
            </a:r>
          </a:p>
        </p:txBody>
      </p:sp>
      <p:sp>
        <p:nvSpPr>
          <p:cNvPr id="27" name="AutoShape 7"/>
          <p:cNvSpPr>
            <a:spLocks noChangeArrowheads="1"/>
          </p:cNvSpPr>
          <p:nvPr/>
        </p:nvSpPr>
        <p:spPr bwMode="auto">
          <a:xfrm rot="16200000" flipH="1">
            <a:off x="2309813" y="5499100"/>
            <a:ext cx="1079500" cy="107950"/>
          </a:xfrm>
          <a:prstGeom prst="leftArrow">
            <a:avLst>
              <a:gd name="adj1" fmla="val 50000"/>
              <a:gd name="adj2" fmla="val 75602"/>
            </a:avLst>
          </a:prstGeom>
          <a:solidFill>
            <a:srgbClr val="404040"/>
          </a:solidFill>
          <a:ln w="9525">
            <a:noFill/>
            <a:miter lim="800000"/>
            <a:headEnd/>
            <a:tailEnd/>
          </a:ln>
        </p:spPr>
        <p:txBody>
          <a:bodyPr wrap="none" anchor="ctr"/>
          <a:lstStyle/>
          <a:p>
            <a:pPr eaLnBrk="1" hangingPunct="1"/>
            <a:endParaRPr lang="fr-FR" altLang="fr-FR"/>
          </a:p>
        </p:txBody>
      </p:sp>
      <p:sp>
        <p:nvSpPr>
          <p:cNvPr id="28" name="Rectangle 27"/>
          <p:cNvSpPr>
            <a:spLocks noChangeArrowheads="1"/>
          </p:cNvSpPr>
          <p:nvPr/>
        </p:nvSpPr>
        <p:spPr bwMode="auto">
          <a:xfrm>
            <a:off x="2852738" y="6046788"/>
            <a:ext cx="1139825" cy="46037"/>
          </a:xfrm>
          <a:prstGeom prst="rect">
            <a:avLst/>
          </a:prstGeom>
          <a:solidFill>
            <a:srgbClr val="404040"/>
          </a:solidFill>
          <a:ln w="9525">
            <a:noFill/>
            <a:miter lim="800000"/>
            <a:headEnd/>
            <a:tailEnd/>
          </a:ln>
        </p:spPr>
        <p:txBody>
          <a:bodyPr wrap="none" anchor="ctr"/>
          <a:lstStyle/>
          <a:p>
            <a:pPr eaLnBrk="1" hangingPunct="1"/>
            <a:endParaRPr lang="fr-FR" altLang="fr-FR"/>
          </a:p>
        </p:txBody>
      </p:sp>
      <p:sp>
        <p:nvSpPr>
          <p:cNvPr id="30" name="Rectangle 29"/>
          <p:cNvSpPr>
            <a:spLocks noChangeArrowheads="1"/>
          </p:cNvSpPr>
          <p:nvPr/>
        </p:nvSpPr>
        <p:spPr bwMode="auto">
          <a:xfrm>
            <a:off x="5367338" y="6046788"/>
            <a:ext cx="1092200" cy="46037"/>
          </a:xfrm>
          <a:prstGeom prst="rect">
            <a:avLst/>
          </a:prstGeom>
          <a:solidFill>
            <a:srgbClr val="404040"/>
          </a:solidFill>
          <a:ln w="9525">
            <a:noFill/>
            <a:miter lim="800000"/>
            <a:headEnd/>
            <a:tailEnd/>
          </a:ln>
        </p:spPr>
        <p:txBody>
          <a:bodyPr wrap="none" anchor="ctr"/>
          <a:lstStyle/>
          <a:p>
            <a:pPr eaLnBrk="1" hangingPunct="1"/>
            <a:endParaRPr lang="fr-FR" altLang="fr-FR"/>
          </a:p>
        </p:txBody>
      </p:sp>
      <p:grpSp>
        <p:nvGrpSpPr>
          <p:cNvPr id="2" name="Groupe 26"/>
          <p:cNvGrpSpPr>
            <a:grpSpLocks/>
          </p:cNvGrpSpPr>
          <p:nvPr/>
        </p:nvGrpSpPr>
        <p:grpSpPr bwMode="auto">
          <a:xfrm>
            <a:off x="3824288" y="5784850"/>
            <a:ext cx="1550987" cy="596900"/>
            <a:chOff x="2262776" y="5097240"/>
            <a:chExt cx="5082661" cy="596900"/>
          </a:xfrm>
        </p:grpSpPr>
        <p:sp>
          <p:nvSpPr>
            <p:cNvPr id="36" name="Rectangle 5"/>
            <p:cNvSpPr>
              <a:spLocks noChangeArrowheads="1"/>
            </p:cNvSpPr>
            <p:nvPr/>
          </p:nvSpPr>
          <p:spPr bwMode="auto">
            <a:xfrm>
              <a:off x="2262776" y="5097240"/>
              <a:ext cx="5082661" cy="596900"/>
            </a:xfrm>
            <a:prstGeom prst="rect">
              <a:avLst/>
            </a:prstGeom>
            <a:solidFill>
              <a:srgbClr val="860000"/>
            </a:solidFill>
            <a:ln>
              <a:headEnd/>
              <a:tailEnd/>
            </a:ln>
          </p:spPr>
          <p:style>
            <a:lnRef idx="0">
              <a:schemeClr val="dk1"/>
            </a:lnRef>
            <a:fillRef idx="3">
              <a:schemeClr val="dk1"/>
            </a:fillRef>
            <a:effectRef idx="3">
              <a:schemeClr val="dk1"/>
            </a:effectRef>
            <a:fontRef idx="minor">
              <a:schemeClr val="lt1"/>
            </a:fontRef>
          </p:style>
          <p:txBody>
            <a:bodyPr wrap="none" anchor="ctr"/>
            <a:lstStyle/>
            <a:p>
              <a:pPr eaLnBrk="1" hangingPunct="1">
                <a:buFont typeface="Monotype Sorts" pitchFamily="2" charset="2"/>
                <a:buNone/>
                <a:defRPr/>
              </a:pPr>
              <a:endParaRPr lang="fr-FR"/>
            </a:p>
          </p:txBody>
        </p:sp>
        <p:sp>
          <p:nvSpPr>
            <p:cNvPr id="51225" name="Rectangle 17"/>
            <p:cNvSpPr>
              <a:spLocks noChangeArrowheads="1"/>
            </p:cNvSpPr>
            <p:nvPr/>
          </p:nvSpPr>
          <p:spPr bwMode="auto">
            <a:xfrm>
              <a:off x="3310134" y="5164857"/>
              <a:ext cx="3174356" cy="461665"/>
            </a:xfrm>
            <a:prstGeom prst="rect">
              <a:avLst/>
            </a:prstGeom>
            <a:noFill/>
            <a:ln w="9525">
              <a:noFill/>
              <a:miter lim="800000"/>
              <a:headEnd/>
              <a:tailEnd/>
            </a:ln>
          </p:spPr>
          <p:txBody>
            <a:bodyPr wrap="none">
              <a:spAutoFit/>
            </a:bodyPr>
            <a:lstStyle/>
            <a:p>
              <a:pPr eaLnBrk="1" hangingPunct="1"/>
              <a:r>
                <a:rPr lang="en-GB" altLang="fr-FR" sz="2400" b="1" i="0">
                  <a:solidFill>
                    <a:schemeClr val="bg1"/>
                  </a:solidFill>
                </a:rPr>
                <a:t>2</a:t>
              </a:r>
              <a:r>
                <a:rPr lang="en-GB" altLang="fr-FR" sz="2400" b="1" i="0" baseline="30000">
                  <a:solidFill>
                    <a:schemeClr val="bg1"/>
                  </a:solidFill>
                </a:rPr>
                <a:t>de</a:t>
              </a:r>
              <a:r>
                <a:rPr lang="en-GB" altLang="fr-FR" sz="2400" b="1" i="0">
                  <a:solidFill>
                    <a:schemeClr val="bg1"/>
                  </a:solidFill>
                </a:rPr>
                <a:t> GT</a:t>
              </a:r>
              <a:endParaRPr lang="en-GB" altLang="fr-FR" sz="2400" i="0">
                <a:solidFill>
                  <a:schemeClr val="bg1"/>
                </a:solidFill>
              </a:endParaRPr>
            </a:p>
          </p:txBody>
        </p:sp>
      </p:grpSp>
      <p:sp>
        <p:nvSpPr>
          <p:cNvPr id="38" name="AutoShape 7"/>
          <p:cNvSpPr>
            <a:spLocks noChangeArrowheads="1"/>
          </p:cNvSpPr>
          <p:nvPr/>
        </p:nvSpPr>
        <p:spPr bwMode="auto">
          <a:xfrm rot="16200000" flipH="1">
            <a:off x="2440782" y="3569494"/>
            <a:ext cx="823912" cy="114300"/>
          </a:xfrm>
          <a:prstGeom prst="leftArrow">
            <a:avLst>
              <a:gd name="adj1" fmla="val 50000"/>
              <a:gd name="adj2" fmla="val 74386"/>
            </a:avLst>
          </a:prstGeom>
          <a:solidFill>
            <a:srgbClr val="404040"/>
          </a:solidFill>
          <a:ln w="9525">
            <a:noFill/>
            <a:miter lim="800000"/>
            <a:headEnd/>
            <a:tailEnd/>
          </a:ln>
        </p:spPr>
        <p:txBody>
          <a:bodyPr wrap="none" anchor="ctr"/>
          <a:lstStyle/>
          <a:p>
            <a:pPr eaLnBrk="1" hangingPunct="1"/>
            <a:endParaRPr lang="fr-FR" altLang="fr-FR"/>
          </a:p>
        </p:txBody>
      </p:sp>
      <p:sp>
        <p:nvSpPr>
          <p:cNvPr id="24" name="Rectangle 23"/>
          <p:cNvSpPr/>
          <p:nvPr/>
        </p:nvSpPr>
        <p:spPr>
          <a:xfrm>
            <a:off x="1468438" y="265113"/>
            <a:ext cx="6318250" cy="522287"/>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 enseignement professionnel</a:t>
            </a:r>
          </a:p>
        </p:txBody>
      </p:sp>
      <p:sp>
        <p:nvSpPr>
          <p:cNvPr id="25" name="AutoShape 7"/>
          <p:cNvSpPr>
            <a:spLocks noChangeArrowheads="1"/>
          </p:cNvSpPr>
          <p:nvPr/>
        </p:nvSpPr>
        <p:spPr bwMode="auto">
          <a:xfrm rot="16200000" flipH="1">
            <a:off x="6047582" y="3569494"/>
            <a:ext cx="823912" cy="114300"/>
          </a:xfrm>
          <a:prstGeom prst="leftArrow">
            <a:avLst>
              <a:gd name="adj1" fmla="val 50000"/>
              <a:gd name="adj2" fmla="val 74386"/>
            </a:avLst>
          </a:prstGeom>
          <a:solidFill>
            <a:srgbClr val="404040"/>
          </a:solidFill>
          <a:ln w="9525">
            <a:noFill/>
            <a:miter lim="800000"/>
            <a:headEnd/>
            <a:tailEnd/>
          </a:ln>
        </p:spPr>
        <p:txBody>
          <a:bodyPr wrap="none" anchor="ctr"/>
          <a:lstStyle/>
          <a:p>
            <a:pPr eaLnBrk="1" hangingPunct="1"/>
            <a:endParaRPr lang="fr-FR" altLang="fr-FR"/>
          </a:p>
        </p:txBody>
      </p:sp>
      <p:sp>
        <p:nvSpPr>
          <p:cNvPr id="35" name="AutoShape 7"/>
          <p:cNvSpPr>
            <a:spLocks noChangeArrowheads="1"/>
          </p:cNvSpPr>
          <p:nvPr/>
        </p:nvSpPr>
        <p:spPr bwMode="auto">
          <a:xfrm rot="16200000" flipH="1">
            <a:off x="5923757" y="5499894"/>
            <a:ext cx="1071562" cy="114300"/>
          </a:xfrm>
          <a:prstGeom prst="leftArrow">
            <a:avLst>
              <a:gd name="adj1" fmla="val 50000"/>
              <a:gd name="adj2" fmla="val 74523"/>
            </a:avLst>
          </a:prstGeom>
          <a:solidFill>
            <a:srgbClr val="404040"/>
          </a:solidFill>
          <a:ln w="9525">
            <a:noFill/>
            <a:miter lim="800000"/>
            <a:headEnd/>
            <a:tailEnd/>
          </a:ln>
        </p:spPr>
        <p:txBody>
          <a:bodyPr wrap="none" anchor="ctr"/>
          <a:lstStyle/>
          <a:p>
            <a:pPr eaLnBrk="1" hangingPunct="1"/>
            <a:endParaRPr lang="fr-FR" altLang="fr-FR"/>
          </a:p>
        </p:txBody>
      </p:sp>
      <p:sp>
        <p:nvSpPr>
          <p:cNvPr id="20" name="ZoneTexte 19"/>
          <p:cNvSpPr txBox="1">
            <a:spLocks noChangeArrowheads="1"/>
          </p:cNvSpPr>
          <p:nvPr/>
        </p:nvSpPr>
        <p:spPr bwMode="auto">
          <a:xfrm>
            <a:off x="395288" y="1371600"/>
            <a:ext cx="4972050" cy="1476375"/>
          </a:xfrm>
          <a:prstGeom prst="rect">
            <a:avLst/>
          </a:prstGeom>
          <a:noFill/>
          <a:ln w="9525">
            <a:noFill/>
            <a:miter lim="800000"/>
            <a:headEnd/>
            <a:tailEnd/>
          </a:ln>
        </p:spPr>
        <p:txBody>
          <a:bodyPr>
            <a:spAutoFit/>
          </a:bodyPr>
          <a:lstStyle/>
          <a:p>
            <a:pPr algn="ctr"/>
            <a:r>
              <a:rPr lang="fr-FR" altLang="fr-FR" b="1">
                <a:solidFill>
                  <a:srgbClr val="00B050"/>
                </a:solidFill>
              </a:rPr>
              <a:t>Mini-stage obligatoire dans l’établissement demandé</a:t>
            </a:r>
          </a:p>
          <a:p>
            <a:endParaRPr lang="fr-FR" altLang="fr-FR" b="1">
              <a:solidFill>
                <a:srgbClr val="00B050"/>
              </a:solidFill>
            </a:endParaRPr>
          </a:p>
          <a:p>
            <a:pPr algn="ctr"/>
            <a:r>
              <a:rPr lang="fr-FR" altLang="fr-FR" b="1">
                <a:solidFill>
                  <a:srgbClr val="00B050"/>
                </a:solidFill>
              </a:rPr>
              <a:t>Demande de réorientation à formuler le plus tôt possible</a:t>
            </a:r>
          </a:p>
        </p:txBody>
      </p:sp>
      <p:sp>
        <p:nvSpPr>
          <p:cNvPr id="21" name="ZoneTexte 20"/>
          <p:cNvSpPr txBox="1"/>
          <p:nvPr/>
        </p:nvSpPr>
        <p:spPr>
          <a:xfrm>
            <a:off x="6876256" y="6381328"/>
            <a:ext cx="2088232" cy="307777"/>
          </a:xfrm>
          <a:prstGeom prst="rect">
            <a:avLst/>
          </a:prstGeom>
          <a:noFill/>
        </p:spPr>
        <p:txBody>
          <a:bodyPr wrap="square" rtlCol="0">
            <a:spAutoFit/>
          </a:bodyPr>
          <a:lstStyle/>
          <a:p>
            <a:pPr algn="ctr"/>
            <a:r>
              <a:rPr lang="fr-FR" sz="1400" dirty="0" smtClean="0"/>
              <a:t>CIO Albertville</a:t>
            </a:r>
            <a:endParaRPr lang="fr-FR" sz="14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right)">
                                      <p:cBhvr>
                                        <p:cTn id="12" dur="500"/>
                                        <p:tgtEl>
                                          <p:spTgt spid="28"/>
                                        </p:tgtEl>
                                      </p:cBhvr>
                                    </p:animEffect>
                                  </p:childTnLst>
                                </p:cTn>
                              </p:par>
                            </p:childTnLst>
                          </p:cTn>
                        </p:par>
                        <p:par>
                          <p:cTn id="13" fill="hold" nodeType="afterGroup">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par>
                          <p:cTn id="17" fill="hold" nodeType="afterGroup">
                            <p:stCondLst>
                              <p:cond delay="1000"/>
                            </p:stCondLst>
                            <p:childTnLst>
                              <p:par>
                                <p:cTn id="18" presetID="1" presetClass="entr" presetSubtype="0"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par>
                          <p:cTn id="27" fill="hold" nodeType="afterGroup">
                            <p:stCondLst>
                              <p:cond delay="500"/>
                            </p:stCondLst>
                            <p:childTnLst>
                              <p:par>
                                <p:cTn id="28" presetID="1" presetClass="entr" presetSubtype="0"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childTnLst>
                                </p:cTn>
                              </p:par>
                            </p:childTnLst>
                          </p:cTn>
                        </p:par>
                        <p:par>
                          <p:cTn id="32" fill="hold" nodeType="afterGroup">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par>
                          <p:cTn id="36" fill="hold" nodeType="afterGroup">
                            <p:stCondLst>
                              <p:cond delay="1000"/>
                            </p:stCondLst>
                            <p:childTnLst>
                              <p:par>
                                <p:cTn id="37" presetID="22" presetClass="entr" presetSubtype="4" fill="hold" grpId="0" nodeType="after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nodeType="afterGroup">
                            <p:stCondLst>
                              <p:cond delay="4500"/>
                            </p:stCondLst>
                            <p:childTnLst>
                              <p:par>
                                <p:cTn id="41" presetID="1"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par>
                          <p:cTn id="43" fill="hold" nodeType="afterGroup">
                            <p:stCondLst>
                              <p:cond delay="4500"/>
                            </p:stCondLst>
                            <p:childTnLst>
                              <p:par>
                                <p:cTn id="44" presetID="1"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childTnLst>
                                </p:cTn>
                              </p:par>
                            </p:childTnLst>
                          </p:cTn>
                        </p:par>
                        <p:par>
                          <p:cTn id="46" fill="hold" nodeType="afterGroup">
                            <p:stCondLst>
                              <p:cond delay="4500"/>
                            </p:stCondLst>
                            <p:childTnLst>
                              <p:par>
                                <p:cTn id="47" presetID="22" presetClass="entr" presetSubtype="4" fill="hold" grpId="0" nodeType="afterEffect">
                                  <p:stCondLst>
                                    <p:cond delay="300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2" grpId="0"/>
      <p:bldP spid="44" grpId="0"/>
      <p:bldP spid="27" grpId="0" animBg="1"/>
      <p:bldP spid="28" grpId="0" animBg="1"/>
      <p:bldP spid="30" grpId="0" animBg="1"/>
      <p:bldP spid="38" grpId="0" animBg="1"/>
      <p:bldP spid="25" grpId="0" animBg="1"/>
      <p:bldP spid="35" grpId="0" animBg="1"/>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60648"/>
            <a:ext cx="9144000" cy="1008112"/>
          </a:xfrm>
          <a:solidFill>
            <a:schemeClr val="bg1"/>
          </a:solidFill>
        </p:spPr>
        <p:txBody>
          <a:bodyPr>
            <a:normAutofit fontScale="90000"/>
          </a:bodyPr>
          <a:lstStyle/>
          <a:p>
            <a:r>
              <a:rPr lang="fr-FR" i="1" u="sng" dirty="0">
                <a:effectLst>
                  <a:outerShdw blurRad="38100" dist="38100" dir="2700000" algn="tl">
                    <a:srgbClr val="000000">
                      <a:alpha val="43137"/>
                    </a:srgbClr>
                  </a:outerShdw>
                </a:effectLst>
              </a:rPr>
              <a:t>Procédures d’orientation et d’affectation après la seconde GT</a:t>
            </a:r>
          </a:p>
        </p:txBody>
      </p:sp>
      <p:sp>
        <p:nvSpPr>
          <p:cNvPr id="3" name="Espace réservé du texte 2"/>
          <p:cNvSpPr>
            <a:spLocks noGrp="1"/>
          </p:cNvSpPr>
          <p:nvPr>
            <p:ph type="body" sz="quarter" idx="13"/>
          </p:nvPr>
        </p:nvSpPr>
        <p:spPr>
          <a:xfrm>
            <a:off x="156754" y="2790432"/>
            <a:ext cx="8987246" cy="2121202"/>
          </a:xfrm>
        </p:spPr>
        <p:txBody>
          <a:bodyPr>
            <a:normAutofit fontScale="92500" lnSpcReduction="20000"/>
          </a:bodyPr>
          <a:lstStyle/>
          <a:p>
            <a:pPr>
              <a:buNone/>
            </a:pPr>
            <a:r>
              <a:rPr lang="fr-FR" sz="2000" dirty="0">
                <a:solidFill>
                  <a:schemeClr val="bg1"/>
                </a:solidFill>
              </a:rPr>
              <a:t>L’affectation en 1</a:t>
            </a:r>
            <a:r>
              <a:rPr lang="fr-FR" sz="2000" baseline="30000" dirty="0">
                <a:solidFill>
                  <a:schemeClr val="bg1"/>
                </a:solidFill>
              </a:rPr>
              <a:t>ère</a:t>
            </a:r>
            <a:r>
              <a:rPr lang="fr-FR" sz="2000" dirty="0">
                <a:solidFill>
                  <a:schemeClr val="bg1"/>
                </a:solidFill>
              </a:rPr>
              <a:t> technologique est gérée par l’application AFFELNET Lycée.</a:t>
            </a:r>
          </a:p>
          <a:p>
            <a:r>
              <a:rPr lang="fr-FR" sz="2000" dirty="0"/>
              <a:t> 1</a:t>
            </a:r>
            <a:r>
              <a:rPr lang="fr-FR" sz="2000" baseline="30000" dirty="0"/>
              <a:t>ère</a:t>
            </a:r>
            <a:r>
              <a:rPr lang="fr-FR" sz="2000" dirty="0"/>
              <a:t> technologique non contingentée : </a:t>
            </a:r>
            <a:r>
              <a:rPr lang="fr-FR" sz="2000" dirty="0" smtClean="0"/>
              <a:t>1</a:t>
            </a:r>
            <a:r>
              <a:rPr lang="fr-FR" sz="2000" baseline="30000" dirty="0" smtClean="0"/>
              <a:t>ère</a:t>
            </a:r>
            <a:r>
              <a:rPr lang="fr-FR" sz="2000" dirty="0" smtClean="0"/>
              <a:t> </a:t>
            </a:r>
            <a:r>
              <a:rPr lang="fr-FR" sz="2000" dirty="0"/>
              <a:t>STI2D : l’élève est affecté s’il dispose d’une décision d’orientation favorable pour </a:t>
            </a:r>
            <a:r>
              <a:rPr lang="fr-FR" sz="2000" dirty="0" smtClean="0"/>
              <a:t>cette série de bac.</a:t>
            </a:r>
            <a:endParaRPr lang="fr-FR" sz="2000" dirty="0"/>
          </a:p>
          <a:p>
            <a:r>
              <a:rPr lang="fr-FR" sz="2000" dirty="0"/>
              <a:t>1</a:t>
            </a:r>
            <a:r>
              <a:rPr lang="fr-FR" sz="2000" baseline="30000" dirty="0"/>
              <a:t>ère</a:t>
            </a:r>
            <a:r>
              <a:rPr lang="fr-FR" sz="2000" dirty="0"/>
              <a:t> technologique contingentée : 1</a:t>
            </a:r>
            <a:r>
              <a:rPr lang="fr-FR" sz="2000" baseline="30000" dirty="0"/>
              <a:t>ères</a:t>
            </a:r>
            <a:r>
              <a:rPr lang="fr-FR" sz="2000" dirty="0"/>
              <a:t> STL</a:t>
            </a:r>
            <a:r>
              <a:rPr lang="fr-FR" sz="2000" dirty="0" smtClean="0"/>
              <a:t>, STMG, </a:t>
            </a:r>
            <a:r>
              <a:rPr lang="fr-FR" sz="2000" dirty="0"/>
              <a:t>ST2S, STD2A et STHR </a:t>
            </a:r>
            <a:r>
              <a:rPr lang="fr-FR" sz="1800" dirty="0"/>
              <a:t>: affectation en fonction d’un barème lié aux résultats scolaires et/ou à la condition d’avoir suivi certains enseignements en 2</a:t>
            </a:r>
            <a:r>
              <a:rPr lang="fr-FR" sz="1800" baseline="30000" dirty="0"/>
              <a:t>nde</a:t>
            </a:r>
            <a:r>
              <a:rPr lang="fr-FR" sz="1800" dirty="0"/>
              <a:t> GT.</a:t>
            </a:r>
          </a:p>
          <a:p>
            <a:r>
              <a:rPr lang="fr-FR" sz="2000" dirty="0"/>
              <a:t>1</a:t>
            </a:r>
            <a:r>
              <a:rPr lang="fr-FR" sz="2000" baseline="30000" dirty="0"/>
              <a:t>ère</a:t>
            </a:r>
            <a:r>
              <a:rPr lang="fr-FR" sz="2000" dirty="0"/>
              <a:t> STAV : Recrutement national avec priorité aux élèves ayant suivi l’enseignement </a:t>
            </a:r>
            <a:r>
              <a:rPr lang="fr-FR" sz="2000" dirty="0" smtClean="0"/>
              <a:t>EATDD en 2</a:t>
            </a:r>
            <a:r>
              <a:rPr lang="fr-FR" sz="2000" baseline="30000" dirty="0" smtClean="0"/>
              <a:t>nde</a:t>
            </a:r>
            <a:r>
              <a:rPr lang="fr-FR" sz="2000" dirty="0" smtClean="0"/>
              <a:t> GT.</a:t>
            </a:r>
            <a:endParaRPr lang="fr-FR" sz="2000" dirty="0"/>
          </a:p>
        </p:txBody>
      </p:sp>
      <p:sp>
        <p:nvSpPr>
          <p:cNvPr id="4" name="ZoneTexte 3"/>
          <p:cNvSpPr txBox="1"/>
          <p:nvPr/>
        </p:nvSpPr>
        <p:spPr>
          <a:xfrm>
            <a:off x="117566" y="1124744"/>
            <a:ext cx="9026434" cy="1785104"/>
          </a:xfrm>
          <a:prstGeom prst="rect">
            <a:avLst/>
          </a:prstGeom>
          <a:noFill/>
        </p:spPr>
        <p:txBody>
          <a:bodyPr wrap="square" rtlCol="0">
            <a:spAutoFit/>
          </a:bodyPr>
          <a:lstStyle/>
          <a:p>
            <a:r>
              <a:rPr lang="fr-FR" sz="2000" b="1" dirty="0">
                <a:solidFill>
                  <a:schemeClr val="bg1"/>
                </a:solidFill>
              </a:rPr>
              <a:t>Vœux d’orientation :</a:t>
            </a:r>
          </a:p>
          <a:p>
            <a:r>
              <a:rPr lang="fr-FR" b="1" u="sng" dirty="0" smtClean="0"/>
              <a:t>Fin du 1</a:t>
            </a:r>
            <a:r>
              <a:rPr lang="fr-FR" b="1" u="sng" baseline="30000" dirty="0" smtClean="0"/>
              <a:t>er</a:t>
            </a:r>
            <a:r>
              <a:rPr lang="fr-FR" b="1" u="sng" dirty="0" smtClean="0"/>
              <a:t> semestre </a:t>
            </a:r>
            <a:r>
              <a:rPr lang="fr-FR" dirty="0"/>
              <a:t>: intentions provisoires d’orientation (</a:t>
            </a:r>
            <a:r>
              <a:rPr lang="fr-FR" dirty="0" smtClean="0"/>
              <a:t>série </a:t>
            </a:r>
            <a:r>
              <a:rPr lang="fr-FR" dirty="0"/>
              <a:t>générale, technologique, ou </a:t>
            </a:r>
            <a:r>
              <a:rPr lang="fr-FR" dirty="0" smtClean="0"/>
              <a:t>réorientation </a:t>
            </a:r>
            <a:r>
              <a:rPr lang="fr-FR" dirty="0"/>
              <a:t>vers la voie professionnelle) puis avis provisoire du conseil de classe.</a:t>
            </a:r>
          </a:p>
          <a:p>
            <a:endParaRPr lang="fr-FR" dirty="0"/>
          </a:p>
          <a:p>
            <a:r>
              <a:rPr lang="fr-FR" b="1" u="sng" dirty="0" smtClean="0"/>
              <a:t>Au 2</a:t>
            </a:r>
            <a:r>
              <a:rPr lang="fr-FR" b="1" u="sng" baseline="30000" dirty="0" smtClean="0"/>
              <a:t>ème</a:t>
            </a:r>
            <a:r>
              <a:rPr lang="fr-FR" b="1" u="sng" dirty="0" smtClean="0"/>
              <a:t> semestre </a:t>
            </a:r>
            <a:r>
              <a:rPr lang="fr-FR" dirty="0"/>
              <a:t>: vœux définitifs d’orientation puis avis du conseil de classe qui devient « décision d’orientation ».</a:t>
            </a:r>
          </a:p>
        </p:txBody>
      </p:sp>
      <p:sp>
        <p:nvSpPr>
          <p:cNvPr id="5" name="ZoneTexte 4"/>
          <p:cNvSpPr txBox="1"/>
          <p:nvPr/>
        </p:nvSpPr>
        <p:spPr>
          <a:xfrm>
            <a:off x="251520" y="4941168"/>
            <a:ext cx="8601892" cy="1200329"/>
          </a:xfrm>
          <a:prstGeom prst="rect">
            <a:avLst/>
          </a:prstGeom>
          <a:noFill/>
        </p:spPr>
        <p:txBody>
          <a:bodyPr wrap="square" rtlCol="0">
            <a:spAutoFit/>
          </a:bodyPr>
          <a:lstStyle/>
          <a:p>
            <a:r>
              <a:rPr lang="fr-FR" b="1" dirty="0">
                <a:solidFill>
                  <a:schemeClr val="bg1"/>
                </a:solidFill>
              </a:rPr>
              <a:t>Choix des spécialités de première générale :</a:t>
            </a:r>
          </a:p>
          <a:p>
            <a:r>
              <a:rPr lang="fr-FR" b="1" dirty="0" smtClean="0"/>
              <a:t>Fin 1</a:t>
            </a:r>
            <a:r>
              <a:rPr lang="fr-FR" b="1" baseline="30000" dirty="0" smtClean="0"/>
              <a:t>er</a:t>
            </a:r>
            <a:r>
              <a:rPr lang="fr-FR" b="1" dirty="0" smtClean="0"/>
              <a:t> semestre </a:t>
            </a:r>
            <a:r>
              <a:rPr lang="fr-FR" b="1" dirty="0"/>
              <a:t>: choix </a:t>
            </a:r>
            <a:r>
              <a:rPr lang="fr-FR" b="1" dirty="0" smtClean="0"/>
              <a:t>provisoires </a:t>
            </a:r>
            <a:r>
              <a:rPr lang="fr-FR" b="1" dirty="0"/>
              <a:t>de </a:t>
            </a:r>
            <a:r>
              <a:rPr lang="fr-FR" b="1" dirty="0" smtClean="0"/>
              <a:t>spécialités de première.</a:t>
            </a:r>
            <a:endParaRPr lang="fr-FR" b="1" dirty="0"/>
          </a:p>
          <a:p>
            <a:r>
              <a:rPr lang="fr-FR" b="1" dirty="0" smtClean="0"/>
              <a:t>Fin 2</a:t>
            </a:r>
            <a:r>
              <a:rPr lang="fr-FR" b="1" baseline="30000" dirty="0" smtClean="0"/>
              <a:t>ème</a:t>
            </a:r>
            <a:r>
              <a:rPr lang="fr-FR" b="1" dirty="0" smtClean="0"/>
              <a:t> semestre </a:t>
            </a:r>
            <a:r>
              <a:rPr lang="fr-FR" b="1" dirty="0"/>
              <a:t>: choix définitifs des spécialités de première. </a:t>
            </a:r>
          </a:p>
          <a:p>
            <a:endParaRPr lang="fr-F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571472" y="428604"/>
            <a:ext cx="6686568" cy="1143000"/>
          </a:xfrm>
        </p:spPr>
        <p:txBody>
          <a:bodyPr>
            <a:normAutofit/>
          </a:bodyPr>
          <a:lstStyle/>
          <a:p>
            <a:r>
              <a:rPr lang="fr-FR" u="sng" dirty="0" smtClean="0"/>
              <a:t>S’informer, se </a:t>
            </a:r>
            <a:r>
              <a:rPr lang="fr-FR" u="sng" dirty="0"/>
              <a:t>documenter</a:t>
            </a:r>
          </a:p>
        </p:txBody>
      </p:sp>
      <p:pic>
        <p:nvPicPr>
          <p:cNvPr id="5" name="Image 4" descr="photo-637241982517268773-2.jpg"/>
          <p:cNvPicPr>
            <a:picLocks noChangeAspect="1"/>
          </p:cNvPicPr>
          <p:nvPr/>
        </p:nvPicPr>
        <p:blipFill>
          <a:blip r:embed="rId2" cstate="print"/>
          <a:stretch>
            <a:fillRect/>
          </a:stretch>
        </p:blipFill>
        <p:spPr>
          <a:xfrm>
            <a:off x="6957391" y="557155"/>
            <a:ext cx="2186609" cy="1473084"/>
          </a:xfrm>
          <a:prstGeom prst="rect">
            <a:avLst/>
          </a:prstGeom>
        </p:spPr>
      </p:pic>
      <p:sp>
        <p:nvSpPr>
          <p:cNvPr id="6" name="ZoneTexte 5"/>
          <p:cNvSpPr txBox="1"/>
          <p:nvPr/>
        </p:nvSpPr>
        <p:spPr>
          <a:xfrm>
            <a:off x="1115616" y="2060848"/>
            <a:ext cx="7488832" cy="1908215"/>
          </a:xfrm>
          <a:prstGeom prst="rect">
            <a:avLst/>
          </a:prstGeom>
          <a:noFill/>
        </p:spPr>
        <p:txBody>
          <a:bodyPr wrap="square" rtlCol="0">
            <a:spAutoFit/>
          </a:bodyPr>
          <a:lstStyle/>
          <a:p>
            <a:pPr>
              <a:buFont typeface="Arial" charset="0"/>
              <a:buChar char="•"/>
            </a:pPr>
            <a:r>
              <a:rPr lang="fr-FR" sz="2000" dirty="0" smtClean="0">
                <a:hlinkClick r:id="rId3"/>
              </a:rPr>
              <a:t>https://lycee-avenirs.onisep.fr</a:t>
            </a:r>
            <a:endParaRPr lang="fr-FR" sz="2000" dirty="0" smtClean="0"/>
          </a:p>
          <a:p>
            <a:endParaRPr lang="fr-FR" sz="2000" dirty="0" smtClean="0"/>
          </a:p>
          <a:p>
            <a:pPr>
              <a:buFont typeface="Arial" pitchFamily="34" charset="0"/>
              <a:buChar char="•"/>
            </a:pPr>
            <a:r>
              <a:rPr lang="fr-FR" sz="2000" u="sng" dirty="0" smtClean="0"/>
              <a:t>www.education.gouv.fr/reussir-au-lycee</a:t>
            </a:r>
          </a:p>
          <a:p>
            <a:endParaRPr lang="fr-FR" sz="2000" dirty="0" smtClean="0"/>
          </a:p>
          <a:p>
            <a:pPr>
              <a:buFont typeface="Arial" pitchFamily="34" charset="0"/>
              <a:buChar char="•"/>
            </a:pPr>
            <a:r>
              <a:rPr lang="fr-FR" sz="2000" u="sng" dirty="0" smtClean="0"/>
              <a:t>www.horizons21.fr</a:t>
            </a:r>
            <a:r>
              <a:rPr lang="fr-FR" sz="2000" dirty="0" smtClean="0"/>
              <a:t> (pour les choix de spécialités du bac général)</a:t>
            </a:r>
          </a:p>
          <a:p>
            <a:endParaRPr lang="fr-FR" dirty="0"/>
          </a:p>
        </p:txBody>
      </p:sp>
      <p:sp>
        <p:nvSpPr>
          <p:cNvPr id="7" name="ZoneTexte 6"/>
          <p:cNvSpPr txBox="1"/>
          <p:nvPr/>
        </p:nvSpPr>
        <p:spPr>
          <a:xfrm>
            <a:off x="785786" y="4286256"/>
            <a:ext cx="8072494" cy="1323439"/>
          </a:xfrm>
          <a:prstGeom prst="rect">
            <a:avLst/>
          </a:prstGeom>
          <a:noFill/>
        </p:spPr>
        <p:txBody>
          <a:bodyPr wrap="square" rtlCol="0">
            <a:spAutoFit/>
          </a:bodyPr>
          <a:lstStyle/>
          <a:p>
            <a:pPr algn="ctr"/>
            <a:r>
              <a:rPr lang="fr-FR" sz="2000" b="1" dirty="0" smtClean="0"/>
              <a:t>Permanence de la psychologue de l’EN/Orientation au lycée Jean Moulin :</a:t>
            </a:r>
          </a:p>
          <a:p>
            <a:pPr algn="ctr"/>
            <a:r>
              <a:rPr lang="fr-FR" sz="2000" b="1" dirty="0" smtClean="0"/>
              <a:t>Mme MANNEBACH Nathalie</a:t>
            </a:r>
          </a:p>
          <a:p>
            <a:pPr algn="ctr"/>
            <a:r>
              <a:rPr lang="fr-FR" sz="2000" b="1" dirty="0" smtClean="0"/>
              <a:t>Lundi matin, Mardi et Vendredi.</a:t>
            </a:r>
          </a:p>
          <a:p>
            <a:pPr algn="ctr"/>
            <a:r>
              <a:rPr lang="fr-FR" sz="2000" b="1" dirty="0" smtClean="0"/>
              <a:t>Prise de rendez-vous au CDI</a:t>
            </a:r>
            <a:endParaRPr lang="fr-FR" sz="2000" b="1" dirty="0"/>
          </a:p>
        </p:txBody>
      </p:sp>
      <p:graphicFrame>
        <p:nvGraphicFramePr>
          <p:cNvPr id="8" name="Tableau 7"/>
          <p:cNvGraphicFramePr>
            <a:graphicFrameLocks noGrp="1"/>
          </p:cNvGraphicFramePr>
          <p:nvPr/>
        </p:nvGraphicFramePr>
        <p:xfrm>
          <a:off x="755374" y="4143380"/>
          <a:ext cx="8102906" cy="1643074"/>
        </p:xfrm>
        <a:graphic>
          <a:graphicData uri="http://schemas.openxmlformats.org/drawingml/2006/table">
            <a:tbl>
              <a:tblPr/>
              <a:tblGrid>
                <a:gridCol w="8102906"/>
              </a:tblGrid>
              <a:tr h="1643074">
                <a:tc>
                  <a:txBody>
                    <a:bodyPr/>
                    <a:lstStyle/>
                    <a:p>
                      <a:endParaRPr lang="fr-FR"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901" name="Rectangle 5"/>
          <p:cNvSpPr>
            <a:spLocks noGrp="1" noChangeArrowheads="1"/>
          </p:cNvSpPr>
          <p:nvPr>
            <p:ph type="body" sz="half" idx="4294967295"/>
          </p:nvPr>
        </p:nvSpPr>
        <p:spPr>
          <a:xfrm>
            <a:off x="251520" y="4005064"/>
            <a:ext cx="5998369" cy="2493962"/>
          </a:xfrm>
          <a:solidFill>
            <a:schemeClr val="tx2">
              <a:lumMod val="60000"/>
              <a:lumOff val="40000"/>
            </a:schemeClr>
          </a:solidFill>
        </p:spPr>
        <p:txBody>
          <a:bodyPr rtlCol="0">
            <a:normAutofit fontScale="92500" lnSpcReduction="20000"/>
          </a:bodyPr>
          <a:lstStyle/>
          <a:p>
            <a:pPr algn="ctr" eaLnBrk="1" fontAlgn="auto" hangingPunct="1">
              <a:lnSpc>
                <a:spcPct val="90000"/>
              </a:lnSpc>
              <a:spcAft>
                <a:spcPts val="0"/>
              </a:spcAft>
              <a:buFont typeface="Arial" charset="0"/>
              <a:buNone/>
              <a:defRPr/>
            </a:pPr>
            <a:endParaRPr lang="fr-FR" u="sng" dirty="0">
              <a:solidFill>
                <a:schemeClr val="bg2"/>
              </a:solidFill>
              <a:effectLst>
                <a:outerShdw blurRad="38100" dist="38100" dir="2700000" algn="tl">
                  <a:srgbClr val="FFFFFF"/>
                </a:outerShdw>
              </a:effectLst>
            </a:endParaRPr>
          </a:p>
          <a:p>
            <a:pPr algn="ctr" eaLnBrk="1" fontAlgn="auto" hangingPunct="1">
              <a:lnSpc>
                <a:spcPct val="90000"/>
              </a:lnSpc>
              <a:spcAft>
                <a:spcPts val="0"/>
              </a:spcAft>
              <a:buFont typeface="Arial" charset="0"/>
              <a:buNone/>
              <a:defRPr/>
            </a:pPr>
            <a:r>
              <a:rPr lang="fr-FR" dirty="0" smtClean="0">
                <a:solidFill>
                  <a:schemeClr val="bg1"/>
                </a:solidFill>
              </a:rPr>
              <a:t> </a:t>
            </a:r>
            <a:r>
              <a:rPr lang="fr-FR" dirty="0">
                <a:solidFill>
                  <a:schemeClr val="bg1"/>
                </a:solidFill>
              </a:rPr>
              <a:t>Ouverture du lundi au vendredi</a:t>
            </a:r>
          </a:p>
          <a:p>
            <a:pPr algn="ctr" eaLnBrk="1" fontAlgn="auto" hangingPunct="1">
              <a:lnSpc>
                <a:spcPct val="90000"/>
              </a:lnSpc>
              <a:spcAft>
                <a:spcPts val="0"/>
              </a:spcAft>
              <a:buFont typeface="Arial" charset="0"/>
              <a:buNone/>
              <a:defRPr/>
            </a:pPr>
            <a:r>
              <a:rPr lang="fr-FR" dirty="0">
                <a:solidFill>
                  <a:schemeClr val="bg1"/>
                </a:solidFill>
              </a:rPr>
              <a:t>(aussi pendant les vacances scolaires)</a:t>
            </a:r>
            <a:br>
              <a:rPr lang="fr-FR" dirty="0">
                <a:solidFill>
                  <a:schemeClr val="bg1"/>
                </a:solidFill>
              </a:rPr>
            </a:br>
            <a:endParaRPr lang="fr-FR" dirty="0">
              <a:solidFill>
                <a:schemeClr val="bg1"/>
              </a:solidFill>
            </a:endParaRPr>
          </a:p>
          <a:p>
            <a:pPr algn="ctr" eaLnBrk="1" fontAlgn="auto" hangingPunct="1">
              <a:lnSpc>
                <a:spcPct val="90000"/>
              </a:lnSpc>
              <a:spcAft>
                <a:spcPts val="0"/>
              </a:spcAft>
              <a:buFont typeface="Arial" charset="0"/>
              <a:buNone/>
              <a:defRPr/>
            </a:pPr>
            <a:r>
              <a:rPr lang="fr-FR" dirty="0">
                <a:solidFill>
                  <a:schemeClr val="bg1"/>
                </a:solidFill>
              </a:rPr>
              <a:t>de 9h00  à 12h00</a:t>
            </a:r>
            <a:br>
              <a:rPr lang="fr-FR" dirty="0">
                <a:solidFill>
                  <a:schemeClr val="bg1"/>
                </a:solidFill>
              </a:rPr>
            </a:br>
            <a:r>
              <a:rPr lang="fr-FR" dirty="0">
                <a:solidFill>
                  <a:schemeClr val="bg1"/>
                </a:solidFill>
              </a:rPr>
              <a:t>et de 13h30 à 17h30</a:t>
            </a:r>
          </a:p>
          <a:p>
            <a:pPr eaLnBrk="1" fontAlgn="auto" hangingPunct="1">
              <a:lnSpc>
                <a:spcPct val="90000"/>
              </a:lnSpc>
              <a:spcAft>
                <a:spcPts val="0"/>
              </a:spcAft>
              <a:buFont typeface="Arial" pitchFamily="34" charset="0"/>
              <a:buChar char="•"/>
              <a:defRPr/>
            </a:pPr>
            <a:endParaRPr lang="fr-FR" dirty="0"/>
          </a:p>
          <a:p>
            <a:pPr eaLnBrk="1" fontAlgn="auto" hangingPunct="1">
              <a:lnSpc>
                <a:spcPct val="90000"/>
              </a:lnSpc>
              <a:spcAft>
                <a:spcPts val="0"/>
              </a:spcAft>
              <a:buFont typeface="Arial" pitchFamily="34" charset="0"/>
              <a:buChar char="•"/>
              <a:defRPr/>
            </a:pPr>
            <a:endParaRPr lang="fr-FR" sz="4000" dirty="0"/>
          </a:p>
        </p:txBody>
      </p:sp>
      <p:pic>
        <p:nvPicPr>
          <p:cNvPr id="9" name="Image 8" descr="logo CIO_albertville.png"/>
          <p:cNvPicPr>
            <a:picLocks noChangeAspect="1"/>
          </p:cNvPicPr>
          <p:nvPr/>
        </p:nvPicPr>
        <p:blipFill>
          <a:blip r:embed="rId3" cstate="print"/>
          <a:stretch>
            <a:fillRect/>
          </a:stretch>
        </p:blipFill>
        <p:spPr>
          <a:xfrm>
            <a:off x="456987" y="282850"/>
            <a:ext cx="3745988" cy="895712"/>
          </a:xfrm>
          <a:prstGeom prst="rect">
            <a:avLst/>
          </a:prstGeom>
        </p:spPr>
      </p:pic>
      <p:sp>
        <p:nvSpPr>
          <p:cNvPr id="7" name="Rectangle 5"/>
          <p:cNvSpPr txBox="1">
            <a:spLocks noChangeArrowheads="1"/>
          </p:cNvSpPr>
          <p:nvPr/>
        </p:nvSpPr>
        <p:spPr>
          <a:xfrm>
            <a:off x="2220686" y="979714"/>
            <a:ext cx="6549615" cy="2733722"/>
          </a:xfrm>
          <a:prstGeom prst="rect">
            <a:avLst/>
          </a:prstGeom>
          <a:solidFill>
            <a:schemeClr val="accent1">
              <a:lumMod val="60000"/>
              <a:lumOff val="40000"/>
            </a:schemeClr>
          </a:solidFill>
        </p:spPr>
        <p:txBody>
          <a:bodyPr vert="horz" lIns="91440" tIns="45720" rIns="91440" bIns="45720" rtlCol="0">
            <a:normAutofit fontScale="92500" lnSpcReduction="10000"/>
          </a:bodyPr>
          <a:lstStyle/>
          <a:p>
            <a:pPr marL="342900" marR="0" lvl="0" indent="-342900" algn="ctr" defTabSz="457200" rtl="0" eaLnBrk="1" fontAlgn="auto" latinLnBrk="0" hangingPunct="1">
              <a:lnSpc>
                <a:spcPct val="90000"/>
              </a:lnSpc>
              <a:spcBef>
                <a:spcPct val="20000"/>
              </a:spcBef>
              <a:spcAft>
                <a:spcPts val="0"/>
              </a:spcAft>
              <a:buClrTx/>
              <a:buSzTx/>
              <a:tabLst/>
              <a:defRPr/>
            </a:pPr>
            <a:r>
              <a:rPr kumimoji="0" lang="fr-FR" sz="3200" b="0" i="0" u="sng" strike="noStrike" kern="1200" cap="none" spc="0" normalizeH="0" baseline="0" noProof="0" dirty="0">
                <a:ln>
                  <a:noFill/>
                </a:ln>
                <a:effectLst/>
                <a:uLnTx/>
                <a:uFillTx/>
                <a:latin typeface="+mn-lt"/>
                <a:ea typeface="+mn-ea"/>
                <a:cs typeface="+mn-cs"/>
              </a:rPr>
              <a:t>Centre</a:t>
            </a:r>
          </a:p>
          <a:p>
            <a:pPr marL="342900" marR="0" lvl="0" indent="-342900" algn="ctr" defTabSz="457200" rtl="0" eaLnBrk="1" fontAlgn="auto" latinLnBrk="0" hangingPunct="1">
              <a:lnSpc>
                <a:spcPct val="90000"/>
              </a:lnSpc>
              <a:spcBef>
                <a:spcPct val="20000"/>
              </a:spcBef>
              <a:spcAft>
                <a:spcPts val="0"/>
              </a:spcAft>
              <a:buClrTx/>
              <a:buSzTx/>
              <a:tabLst/>
              <a:defRPr/>
            </a:pPr>
            <a:r>
              <a:rPr kumimoji="0" lang="fr-FR" sz="3200" b="0" i="0" u="sng" strike="noStrike" kern="1200" cap="none" spc="0" normalizeH="0" noProof="0" dirty="0">
                <a:ln>
                  <a:noFill/>
                </a:ln>
                <a:effectLst/>
                <a:uLnTx/>
                <a:uFillTx/>
                <a:latin typeface="+mn-lt"/>
                <a:ea typeface="+mn-ea"/>
                <a:cs typeface="+mn-cs"/>
              </a:rPr>
              <a:t> d’information et d’orientation d’Albertville</a:t>
            </a:r>
          </a:p>
          <a:p>
            <a:pPr marL="342900" marR="0" lvl="0" indent="-342900" algn="ctr" defTabSz="457200" rtl="0" eaLnBrk="1" fontAlgn="auto" latinLnBrk="0" hangingPunct="1">
              <a:lnSpc>
                <a:spcPct val="90000"/>
              </a:lnSpc>
              <a:spcBef>
                <a:spcPct val="20000"/>
              </a:spcBef>
              <a:spcAft>
                <a:spcPts val="0"/>
              </a:spcAft>
              <a:buClrTx/>
              <a:buSzTx/>
              <a:tabLst/>
              <a:defRPr/>
            </a:pPr>
            <a:r>
              <a:rPr lang="fr-FR" sz="3200" baseline="0" dirty="0"/>
              <a:t>45</a:t>
            </a:r>
            <a:r>
              <a:rPr lang="fr-FR" sz="3200" dirty="0"/>
              <a:t> Avenue jean Jaurès</a:t>
            </a:r>
          </a:p>
          <a:p>
            <a:pPr marL="342900" marR="0" lvl="0" indent="-342900" algn="ctr" defTabSz="457200" rtl="0" eaLnBrk="1" fontAlgn="auto" latinLnBrk="0" hangingPunct="1">
              <a:lnSpc>
                <a:spcPct val="90000"/>
              </a:lnSpc>
              <a:spcBef>
                <a:spcPct val="20000"/>
              </a:spcBef>
              <a:spcAft>
                <a:spcPts val="0"/>
              </a:spcAft>
              <a:buClrTx/>
              <a:buSzTx/>
              <a:tabLst/>
              <a:defRPr/>
            </a:pPr>
            <a:r>
              <a:rPr lang="fr-FR" sz="3200" dirty="0" smtClean="0"/>
              <a:t>ALBERTVILLE</a:t>
            </a:r>
            <a:endParaRPr kumimoji="0" lang="fr-FR" sz="3200" b="0" i="0" u="none" strike="noStrike" kern="1200" cap="none" spc="0" normalizeH="0" baseline="0" noProof="0" dirty="0">
              <a:ln>
                <a:noFill/>
              </a:ln>
              <a:effectLst/>
              <a:uLnTx/>
              <a:uFillTx/>
              <a:latin typeface="+mn-lt"/>
              <a:ea typeface="+mn-ea"/>
              <a:cs typeface="+mn-cs"/>
            </a:endParaRPr>
          </a:p>
          <a:p>
            <a:pPr marL="342900" marR="0" lvl="0" indent="-342900" algn="ctr" defTabSz="457200" rtl="0" eaLnBrk="1" fontAlgn="auto" latinLnBrk="0" hangingPunct="1">
              <a:lnSpc>
                <a:spcPct val="90000"/>
              </a:lnSpc>
              <a:spcBef>
                <a:spcPct val="20000"/>
              </a:spcBef>
              <a:spcAft>
                <a:spcPts val="0"/>
              </a:spcAft>
              <a:buClrTx/>
              <a:buSzTx/>
              <a:tabLst/>
              <a:defRPr/>
            </a:pPr>
            <a:r>
              <a:rPr lang="fr-FR" sz="3200" dirty="0"/>
              <a:t>TEL : 04 79 32 06 83</a:t>
            </a:r>
            <a:endParaRPr kumimoji="0" lang="fr-FR" sz="3200" b="0" i="0" u="none" strike="noStrike" kern="1200" cap="none" spc="0" normalizeH="0" baseline="0" noProof="0" dirty="0">
              <a:ln>
                <a:noFill/>
              </a:ln>
              <a:effectLst/>
              <a:uLnTx/>
              <a:uFillTx/>
              <a:latin typeface="+mn-lt"/>
              <a:ea typeface="+mn-ea"/>
              <a:cs typeface="+mn-cs"/>
            </a:endParaRPr>
          </a:p>
        </p:txBody>
      </p:sp>
      <p:pic>
        <p:nvPicPr>
          <p:cNvPr id="11" name="Image 10" descr="th.jpg"/>
          <p:cNvPicPr>
            <a:picLocks noChangeAspect="1"/>
          </p:cNvPicPr>
          <p:nvPr/>
        </p:nvPicPr>
        <p:blipFill>
          <a:blip r:embed="rId4" cstate="print"/>
          <a:stretch>
            <a:fillRect/>
          </a:stretch>
        </p:blipFill>
        <p:spPr>
          <a:xfrm>
            <a:off x="7124700" y="4005943"/>
            <a:ext cx="2019300" cy="2781300"/>
          </a:xfrm>
          <a:prstGeom prst="rect">
            <a:avLst/>
          </a:prstGeom>
        </p:spPr>
      </p:pic>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2000"/>
                                  </p:stCondLst>
                                  <p:childTnLst>
                                    <p:set>
                                      <p:cBhvr>
                                        <p:cTn id="6" dur="1" fill="hold">
                                          <p:stCondLst>
                                            <p:cond delay="0"/>
                                          </p:stCondLst>
                                        </p:cTn>
                                        <p:tgtEl>
                                          <p:spTgt spid="80901"/>
                                        </p:tgtEl>
                                        <p:attrNameLst>
                                          <p:attrName>style.visibility</p:attrName>
                                        </p:attrNameLst>
                                      </p:cBhvr>
                                      <p:to>
                                        <p:strVal val="visible"/>
                                      </p:to>
                                    </p:set>
                                    <p:animEffect transition="in" filter="strips(downRight)">
                                      <p:cBhvr>
                                        <p:cTn id="7" dur="500"/>
                                        <p:tgtEl>
                                          <p:spTgt spid="80901"/>
                                        </p:tgtEl>
                                      </p:cBhvr>
                                    </p:animEffect>
                                  </p:childTnLst>
                                </p:cTn>
                              </p:par>
                            </p:childTnLst>
                          </p:cTn>
                        </p:par>
                        <p:par>
                          <p:cTn id="8" fill="hold">
                            <p:stCondLst>
                              <p:cond delay="2500"/>
                            </p:stCondLst>
                            <p:childTnLst>
                              <p:par>
                                <p:cTn id="9" presetID="18" presetClass="entr" presetSubtype="6" fill="hold" grpId="0" nodeType="after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1" grpId="0" animBg="1" autoUpdateAnimBg="0"/>
      <p:bldP spid="7"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19100" y="333375"/>
            <a:ext cx="8305800" cy="522288"/>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générale ou technologique ?</a:t>
            </a:r>
            <a:endParaRPr lang="fr-FR" sz="1600" i="0" kern="0" dirty="0">
              <a:solidFill>
                <a:sysClr val="windowText" lastClr="000000"/>
              </a:solidFill>
            </a:endParaRPr>
          </a:p>
        </p:txBody>
      </p:sp>
      <p:graphicFrame>
        <p:nvGraphicFramePr>
          <p:cNvPr id="5" name="Tableau 4"/>
          <p:cNvGraphicFramePr>
            <a:graphicFrameLocks noGrp="1"/>
          </p:cNvGraphicFramePr>
          <p:nvPr/>
        </p:nvGraphicFramePr>
        <p:xfrm>
          <a:off x="251520" y="1268760"/>
          <a:ext cx="8585200" cy="4866967"/>
        </p:xfrm>
        <a:graphic>
          <a:graphicData uri="http://schemas.openxmlformats.org/drawingml/2006/table">
            <a:tbl>
              <a:tblPr firstRow="1" bandRow="1">
                <a:tableStyleId>{5940675A-B579-460E-94D1-54222C63F5DA}</a:tableStyleId>
              </a:tblPr>
              <a:tblGrid>
                <a:gridCol w="2045348"/>
                <a:gridCol w="3274514"/>
                <a:gridCol w="3265338"/>
              </a:tblGrid>
              <a:tr h="518140">
                <a:tc>
                  <a:txBody>
                    <a:bodyPr/>
                    <a:lstStyle/>
                    <a:p>
                      <a:endParaRPr lang="fr-FR" sz="1700" dirty="0"/>
                    </a:p>
                  </a:txBody>
                  <a:tcPr marL="87701" marR="87701" marT="43841" marB="43841"/>
                </a:tc>
                <a:tc>
                  <a:txBody>
                    <a:bodyPr/>
                    <a:lstStyle/>
                    <a:p>
                      <a:pPr algn="ctr"/>
                      <a:r>
                        <a:rPr lang="fr-FR" sz="1700" b="0" dirty="0">
                          <a:solidFill>
                            <a:schemeClr val="bg1"/>
                          </a:solidFill>
                        </a:rPr>
                        <a:t>Baccalauréat </a:t>
                      </a:r>
                      <a:r>
                        <a:rPr lang="fr-FR" sz="1700" b="1" dirty="0">
                          <a:solidFill>
                            <a:schemeClr val="bg1"/>
                          </a:solidFill>
                        </a:rPr>
                        <a:t>général</a:t>
                      </a:r>
                    </a:p>
                  </a:txBody>
                  <a:tcPr marL="87701" marR="87701" marT="43841" marB="43841">
                    <a:solidFill>
                      <a:srgbClr val="FF66CC"/>
                    </a:solidFill>
                  </a:tcPr>
                </a:tc>
                <a:tc>
                  <a:txBody>
                    <a:bodyPr/>
                    <a:lstStyle/>
                    <a:p>
                      <a:pPr algn="ctr"/>
                      <a:r>
                        <a:rPr lang="fr-FR" sz="1700" b="0" dirty="0">
                          <a:solidFill>
                            <a:schemeClr val="bg1"/>
                          </a:solidFill>
                        </a:rPr>
                        <a:t>Baccalauréat</a:t>
                      </a:r>
                      <a:r>
                        <a:rPr lang="fr-FR" sz="1700" dirty="0">
                          <a:solidFill>
                            <a:schemeClr val="bg1"/>
                          </a:solidFill>
                        </a:rPr>
                        <a:t> </a:t>
                      </a:r>
                      <a:r>
                        <a:rPr lang="fr-FR" sz="1700" b="1" dirty="0">
                          <a:solidFill>
                            <a:schemeClr val="bg1"/>
                          </a:solidFill>
                        </a:rPr>
                        <a:t>technologique</a:t>
                      </a:r>
                    </a:p>
                  </a:txBody>
                  <a:tcPr marL="87701" marR="87701" marT="43841" marB="43841">
                    <a:solidFill>
                      <a:srgbClr val="9BBB59"/>
                    </a:solidFill>
                  </a:tcPr>
                </a:tc>
              </a:tr>
              <a:tr h="390021">
                <a:tc>
                  <a:txBody>
                    <a:bodyPr/>
                    <a:lstStyle/>
                    <a:p>
                      <a:r>
                        <a:rPr lang="fr-FR" sz="1600" b="1" dirty="0"/>
                        <a:t>Poursuites d’études</a:t>
                      </a:r>
                    </a:p>
                  </a:txBody>
                  <a:tcPr marL="87701" marR="87701" marT="43841" marB="43841"/>
                </a:tc>
                <a:tc gridSpan="2">
                  <a:txBody>
                    <a:bodyPr/>
                    <a:lstStyle/>
                    <a:p>
                      <a:pPr algn="ctr"/>
                      <a:r>
                        <a:rPr lang="fr-FR" sz="1600" dirty="0"/>
                        <a:t>Enseignement </a:t>
                      </a:r>
                      <a:r>
                        <a:rPr lang="fr-FR" sz="1600" dirty="0" smtClean="0"/>
                        <a:t>supérieur (études plus</a:t>
                      </a:r>
                      <a:r>
                        <a:rPr lang="fr-FR" sz="1600" baseline="0" dirty="0" smtClean="0"/>
                        <a:t> ou moins longues selon projet)</a:t>
                      </a:r>
                      <a:endParaRPr lang="fr-FR" sz="1600" dirty="0"/>
                    </a:p>
                  </a:txBody>
                  <a:tcPr marL="87701" marR="87701" marT="43841" marB="43841"/>
                </a:tc>
                <a:tc hMerge="1">
                  <a:txBody>
                    <a:bodyPr/>
                    <a:lstStyle/>
                    <a:p>
                      <a:endParaRPr lang="fr-FR" dirty="0"/>
                    </a:p>
                  </a:txBody>
                  <a:tcPr/>
                </a:tc>
              </a:tr>
              <a:tr h="390021">
                <a:tc>
                  <a:txBody>
                    <a:bodyPr/>
                    <a:lstStyle/>
                    <a:p>
                      <a:r>
                        <a:rPr lang="fr-FR" sz="1600" b="1" dirty="0"/>
                        <a:t>Orientation</a:t>
                      </a:r>
                    </a:p>
                  </a:txBody>
                  <a:tcPr marL="87701" marR="87701" marT="43841" marB="43841"/>
                </a:tc>
                <a:tc gridSpan="2">
                  <a:txBody>
                    <a:bodyPr/>
                    <a:lstStyle/>
                    <a:p>
                      <a:pPr algn="ctr"/>
                      <a:r>
                        <a:rPr lang="fr-FR" sz="1600" dirty="0"/>
                        <a:t>54h </a:t>
                      </a:r>
                      <a:r>
                        <a:rPr lang="fr-FR" sz="1600" dirty="0" smtClean="0"/>
                        <a:t>annuelles</a:t>
                      </a:r>
                      <a:endParaRPr lang="fr-FR" sz="1600" dirty="0"/>
                    </a:p>
                  </a:txBody>
                  <a:tcPr marL="87701" marR="87701" marT="43841" marB="43841"/>
                </a:tc>
                <a:tc hMerge="1">
                  <a:txBody>
                    <a:bodyPr/>
                    <a:lstStyle/>
                    <a:p>
                      <a:endParaRPr lang="fr-FR" dirty="0"/>
                    </a:p>
                  </a:txBody>
                  <a:tcPr/>
                </a:tc>
              </a:tr>
              <a:tr h="552258">
                <a:tc>
                  <a:txBody>
                    <a:bodyPr/>
                    <a:lstStyle/>
                    <a:p>
                      <a:r>
                        <a:rPr lang="fr-FR" sz="1600" b="1" dirty="0"/>
                        <a:t>Épreuves du baccalauréat</a:t>
                      </a:r>
                    </a:p>
                  </a:txBody>
                  <a:tcPr marL="87701" marR="87701" marT="43841" marB="43841"/>
                </a:tc>
                <a:tc gridSpan="2">
                  <a:txBody>
                    <a:bodyPr/>
                    <a:lstStyle/>
                    <a:p>
                      <a:pPr algn="ctr"/>
                      <a:r>
                        <a:rPr lang="fr-FR" sz="1400" dirty="0"/>
                        <a:t>40% contrôle continu, 60% épreuves </a:t>
                      </a:r>
                      <a:r>
                        <a:rPr lang="fr-FR" sz="1400" dirty="0" smtClean="0"/>
                        <a:t>terminales</a:t>
                      </a:r>
                    </a:p>
                    <a:p>
                      <a:pPr algn="ctr"/>
                      <a:r>
                        <a:rPr lang="fr-FR" sz="1400" dirty="0" smtClean="0"/>
                        <a:t> (épreuves  anticipées </a:t>
                      </a:r>
                      <a:r>
                        <a:rPr lang="fr-FR" sz="1400" dirty="0"/>
                        <a:t>de français, </a:t>
                      </a:r>
                      <a:r>
                        <a:rPr lang="fr-FR" sz="1400" dirty="0" smtClean="0"/>
                        <a:t>1 </a:t>
                      </a:r>
                      <a:r>
                        <a:rPr lang="fr-FR" sz="1400" dirty="0"/>
                        <a:t>épreuve de philosophie, 2 EDS, Grand oral)</a:t>
                      </a:r>
                    </a:p>
                  </a:txBody>
                  <a:tcPr marL="87701" marR="87701" marT="43841" marB="43841"/>
                </a:tc>
                <a:tc hMerge="1">
                  <a:txBody>
                    <a:bodyPr/>
                    <a:lstStyle/>
                    <a:p>
                      <a:endParaRPr lang="fr-FR" dirty="0"/>
                    </a:p>
                  </a:txBody>
                  <a:tcPr/>
                </a:tc>
              </a:tr>
              <a:tr h="779657">
                <a:tc>
                  <a:txBody>
                    <a:bodyPr/>
                    <a:lstStyle/>
                    <a:p>
                      <a:r>
                        <a:rPr lang="fr-FR" sz="1600" b="1" dirty="0"/>
                        <a:t>Enseignements</a:t>
                      </a:r>
                    </a:p>
                  </a:txBody>
                  <a:tcPr marL="87701" marR="87701" marT="43841" marB="43841"/>
                </a:tc>
                <a:tc>
                  <a:txBody>
                    <a:bodyPr/>
                    <a:lstStyle/>
                    <a:p>
                      <a:pPr algn="ctr"/>
                      <a:r>
                        <a:rPr lang="fr-FR" sz="1600" b="1" dirty="0"/>
                        <a:t>Matières générales</a:t>
                      </a:r>
                    </a:p>
                  </a:txBody>
                  <a:tcPr marL="87701" marR="87701" marT="43841" marB="43841">
                    <a:solidFill>
                      <a:srgbClr val="FF66CC"/>
                    </a:solidFill>
                  </a:tcPr>
                </a:tc>
                <a:tc>
                  <a:txBody>
                    <a:bodyPr/>
                    <a:lstStyle/>
                    <a:p>
                      <a:pPr algn="ctr"/>
                      <a:r>
                        <a:rPr lang="fr-FR" sz="1400" b="1" dirty="0"/>
                        <a:t>Matières générales + enseignements technologiques </a:t>
                      </a:r>
                      <a:r>
                        <a:rPr lang="fr-FR" sz="1400" dirty="0"/>
                        <a:t>appliqués à un secteur donné</a:t>
                      </a:r>
                    </a:p>
                  </a:txBody>
                  <a:tcPr marL="87701" marR="87701" marT="43841" marB="43841">
                    <a:solidFill>
                      <a:srgbClr val="9BBB59"/>
                    </a:solidFill>
                  </a:tcPr>
                </a:tc>
              </a:tr>
              <a:tr h="552258">
                <a:tc>
                  <a:txBody>
                    <a:bodyPr/>
                    <a:lstStyle/>
                    <a:p>
                      <a:r>
                        <a:rPr lang="fr-FR" sz="1600" b="1" dirty="0"/>
                        <a:t>Poursuites d’études</a:t>
                      </a:r>
                    </a:p>
                  </a:txBody>
                  <a:tcPr marL="87701" marR="87701" marT="43841" marB="43841"/>
                </a:tc>
                <a:tc>
                  <a:txBody>
                    <a:bodyPr/>
                    <a:lstStyle/>
                    <a:p>
                      <a:pPr algn="ctr"/>
                      <a:r>
                        <a:rPr lang="fr-FR" sz="1600" b="1" dirty="0"/>
                        <a:t>Plutôt longues (Bac </a:t>
                      </a:r>
                      <a:r>
                        <a:rPr lang="fr-FR" sz="1600" b="1" dirty="0" smtClean="0"/>
                        <a:t>+ 4</a:t>
                      </a:r>
                      <a:r>
                        <a:rPr lang="fr-FR" sz="1600" b="1" baseline="0" dirty="0" smtClean="0"/>
                        <a:t> ou </a:t>
                      </a:r>
                      <a:r>
                        <a:rPr lang="fr-FR" sz="1600" b="1" dirty="0" smtClean="0"/>
                        <a:t>5</a:t>
                      </a:r>
                      <a:r>
                        <a:rPr lang="fr-FR" sz="1600" b="1" dirty="0"/>
                        <a:t>)</a:t>
                      </a:r>
                    </a:p>
                    <a:p>
                      <a:pPr algn="ctr"/>
                      <a:r>
                        <a:rPr lang="fr-FR" sz="1600" dirty="0"/>
                        <a:t>Exemples : licence, CPGE, </a:t>
                      </a:r>
                      <a:r>
                        <a:rPr lang="fr-FR" sz="1600" dirty="0">
                          <a:latin typeface="Calibri" panose="020F0502020204030204" pitchFamily="34" charset="0"/>
                          <a:cs typeface="Calibri" panose="020F0502020204030204" pitchFamily="34" charset="0"/>
                        </a:rPr>
                        <a:t>É</a:t>
                      </a:r>
                      <a:r>
                        <a:rPr lang="fr-FR" sz="1600" dirty="0"/>
                        <a:t>coles …</a:t>
                      </a:r>
                    </a:p>
                  </a:txBody>
                  <a:tcPr marL="87701" marR="87701" marT="43841" marB="43841">
                    <a:solidFill>
                      <a:srgbClr val="FF66CC"/>
                    </a:solidFill>
                  </a:tcPr>
                </a:tc>
                <a:tc>
                  <a:txBody>
                    <a:bodyPr/>
                    <a:lstStyle/>
                    <a:p>
                      <a:pPr algn="ctr"/>
                      <a:r>
                        <a:rPr lang="fr-FR" sz="1600" b="1" dirty="0"/>
                        <a:t>Plutôt courtes (Bac </a:t>
                      </a:r>
                      <a:r>
                        <a:rPr lang="fr-FR" sz="1600" b="1" dirty="0" smtClean="0"/>
                        <a:t>+ 2</a:t>
                      </a:r>
                      <a:r>
                        <a:rPr lang="fr-FR" sz="1600" b="1" baseline="0" dirty="0" smtClean="0"/>
                        <a:t> ou </a:t>
                      </a:r>
                      <a:r>
                        <a:rPr lang="fr-FR" sz="1600" b="1" dirty="0" smtClean="0"/>
                        <a:t>3</a:t>
                      </a:r>
                      <a:r>
                        <a:rPr lang="fr-FR" sz="1600" b="1" dirty="0"/>
                        <a:t>)</a:t>
                      </a:r>
                    </a:p>
                    <a:p>
                      <a:pPr algn="ctr"/>
                      <a:r>
                        <a:rPr lang="fr-FR" sz="1600" dirty="0"/>
                        <a:t>Exemples : BTS, BUT</a:t>
                      </a:r>
                    </a:p>
                  </a:txBody>
                  <a:tcPr marL="87701" marR="87701" marT="43841" marB="43841">
                    <a:solidFill>
                      <a:srgbClr val="9BBB59"/>
                    </a:solidFill>
                  </a:tcPr>
                </a:tc>
              </a:tr>
              <a:tr h="779657">
                <a:tc>
                  <a:txBody>
                    <a:bodyPr/>
                    <a:lstStyle/>
                    <a:p>
                      <a:r>
                        <a:rPr lang="fr-FR" sz="1600" b="1" dirty="0"/>
                        <a:t>À choisir </a:t>
                      </a:r>
                      <a:r>
                        <a:rPr lang="fr-FR" sz="1600" b="1" dirty="0" smtClean="0"/>
                        <a:t>en fin de </a:t>
                      </a:r>
                      <a:r>
                        <a:rPr lang="fr-FR" sz="1600" b="1" dirty="0"/>
                        <a:t>2</a:t>
                      </a:r>
                      <a:r>
                        <a:rPr lang="fr-FR" sz="1600" b="1" baseline="30000" dirty="0"/>
                        <a:t>de </a:t>
                      </a:r>
                    </a:p>
                  </a:txBody>
                  <a:tcPr marL="87701" marR="87701" marT="43841" marB="43841"/>
                </a:tc>
                <a:tc>
                  <a:txBody>
                    <a:bodyPr/>
                    <a:lstStyle/>
                    <a:p>
                      <a:pPr algn="ctr"/>
                      <a:r>
                        <a:rPr lang="fr-FR" sz="1600" b="1" dirty="0"/>
                        <a:t>3 enseignements de spécialité</a:t>
                      </a:r>
                    </a:p>
                  </a:txBody>
                  <a:tcPr marL="87701" marR="87701" marT="43841" marB="43841">
                    <a:solidFill>
                      <a:srgbClr val="FF66CC"/>
                    </a:solidFill>
                  </a:tcPr>
                </a:tc>
                <a:tc>
                  <a:txBody>
                    <a:bodyPr/>
                    <a:lstStyle/>
                    <a:p>
                      <a:pPr algn="ctr"/>
                      <a:r>
                        <a:rPr lang="fr-FR" sz="1600" b="1" dirty="0"/>
                        <a:t>Une série de bac </a:t>
                      </a:r>
                      <a:r>
                        <a:rPr lang="fr-FR" sz="1600" dirty="0"/>
                        <a:t>parmi 8 au choix</a:t>
                      </a:r>
                    </a:p>
                    <a:p>
                      <a:pPr algn="ctr"/>
                      <a:r>
                        <a:rPr lang="fr-FR" sz="1600" b="0" dirty="0"/>
                        <a:t>(les 3 enseignements de spécialité sont déterminés </a:t>
                      </a:r>
                      <a:r>
                        <a:rPr lang="fr-FR" sz="1600" dirty="0"/>
                        <a:t>par la série)</a:t>
                      </a:r>
                    </a:p>
                  </a:txBody>
                  <a:tcPr marL="87701" marR="87701" marT="43841" marB="43841">
                    <a:solidFill>
                      <a:srgbClr val="9BBB59"/>
                    </a:solidFill>
                  </a:tcPr>
                </a:tc>
              </a:tr>
              <a:tr h="779657">
                <a:tc>
                  <a:txBody>
                    <a:bodyPr/>
                    <a:lstStyle/>
                    <a:p>
                      <a:r>
                        <a:rPr lang="fr-FR" sz="1600" b="1" dirty="0"/>
                        <a:t>Enseignements optionnels en 1</a:t>
                      </a:r>
                      <a:r>
                        <a:rPr lang="fr-FR" sz="1600" b="1" baseline="30000" dirty="0"/>
                        <a:t>re</a:t>
                      </a:r>
                      <a:r>
                        <a:rPr lang="fr-FR" sz="1600" b="1" dirty="0"/>
                        <a:t> </a:t>
                      </a:r>
                    </a:p>
                  </a:txBody>
                  <a:tcPr marL="87701" marR="87701" marT="43841" marB="43841"/>
                </a:tc>
                <a:tc>
                  <a:txBody>
                    <a:bodyPr/>
                    <a:lstStyle/>
                    <a:p>
                      <a:pPr algn="ctr"/>
                      <a:r>
                        <a:rPr lang="fr-FR" sz="1600" b="1" dirty="0"/>
                        <a:t>1 au choix </a:t>
                      </a:r>
                      <a:r>
                        <a:rPr lang="fr-FR" sz="1600" dirty="0"/>
                        <a:t>(sauf pour Langues et cultures de l’antiquité cumulable avec une autre option)</a:t>
                      </a:r>
                    </a:p>
                  </a:txBody>
                  <a:tcPr marL="87701" marR="87701" marT="43841" marB="43841">
                    <a:solidFill>
                      <a:srgbClr val="FF66CC"/>
                    </a:solidFill>
                  </a:tcPr>
                </a:tc>
                <a:tc>
                  <a:txBody>
                    <a:bodyPr/>
                    <a:lstStyle/>
                    <a:p>
                      <a:pPr algn="ctr"/>
                      <a:r>
                        <a:rPr lang="fr-FR" sz="1600" b="1" dirty="0"/>
                        <a:t>1 à 2 au choix</a:t>
                      </a:r>
                    </a:p>
                  </a:txBody>
                  <a:tcPr marL="87701" marR="87701" marT="43841" marB="43841">
                    <a:solidFill>
                      <a:srgbClr val="9BBB59"/>
                    </a:solidFill>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42913" y="211138"/>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générale</a:t>
            </a:r>
            <a:endParaRPr lang="fr-FR" sz="1600" i="0" kern="0" dirty="0">
              <a:solidFill>
                <a:sysClr val="windowText" lastClr="000000"/>
              </a:solidFill>
            </a:endParaRPr>
          </a:p>
        </p:txBody>
      </p:sp>
      <p:sp>
        <p:nvSpPr>
          <p:cNvPr id="7" name="Rectangle 6"/>
          <p:cNvSpPr/>
          <p:nvPr/>
        </p:nvSpPr>
        <p:spPr>
          <a:xfrm>
            <a:off x="744538" y="725488"/>
            <a:ext cx="7620000" cy="461962"/>
          </a:xfrm>
          <a:prstGeom prst="rect">
            <a:avLst/>
          </a:prstGeom>
          <a:solidFill>
            <a:srgbClr val="92D05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Enseignements communs du cycle terminal</a:t>
            </a:r>
            <a:endParaRPr lang="fr-FR" sz="1400" i="0" kern="0" dirty="0">
              <a:solidFill>
                <a:sysClr val="windowText" lastClr="000000"/>
              </a:solidFill>
            </a:endParaRPr>
          </a:p>
        </p:txBody>
      </p:sp>
      <p:graphicFrame>
        <p:nvGraphicFramePr>
          <p:cNvPr id="2" name="Tableau 1"/>
          <p:cNvGraphicFramePr>
            <a:graphicFrameLocks noGrp="1"/>
          </p:cNvGraphicFramePr>
          <p:nvPr/>
        </p:nvGraphicFramePr>
        <p:xfrm>
          <a:off x="432048" y="1412776"/>
          <a:ext cx="8244408" cy="50292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129784"/>
                <a:gridCol w="2026392"/>
                <a:gridCol w="2088232"/>
              </a:tblGrid>
              <a:tr h="370840">
                <a:tc>
                  <a:txBody>
                    <a:bodyPr/>
                    <a:lstStyle/>
                    <a:p>
                      <a:r>
                        <a:rPr lang="fr-FR" sz="2400" dirty="0"/>
                        <a:t>Enseignement</a:t>
                      </a:r>
                    </a:p>
                  </a:txBody>
                  <a:tcPr/>
                </a:tc>
                <a:tc>
                  <a:txBody>
                    <a:bodyPr/>
                    <a:lstStyle/>
                    <a:p>
                      <a:r>
                        <a:rPr lang="fr-FR" sz="2400" dirty="0"/>
                        <a:t>Horaires 1</a:t>
                      </a:r>
                      <a:r>
                        <a:rPr lang="fr-FR" sz="2400" baseline="30000" dirty="0"/>
                        <a:t>ère</a:t>
                      </a:r>
                      <a:r>
                        <a:rPr lang="fr-FR" sz="2400" dirty="0"/>
                        <a:t> </a:t>
                      </a:r>
                    </a:p>
                  </a:txBody>
                  <a:tcPr/>
                </a:tc>
                <a:tc>
                  <a:txBody>
                    <a:bodyPr/>
                    <a:lstStyle/>
                    <a:p>
                      <a:r>
                        <a:rPr lang="fr-FR" sz="2400" dirty="0"/>
                        <a:t>Horaires T</a:t>
                      </a:r>
                      <a:r>
                        <a:rPr lang="fr-FR" sz="2400" baseline="30000" dirty="0"/>
                        <a:t>ale</a:t>
                      </a:r>
                      <a:r>
                        <a:rPr lang="fr-FR" sz="2400" dirty="0"/>
                        <a:t> </a:t>
                      </a:r>
                    </a:p>
                  </a:txBody>
                  <a:tcPr/>
                </a:tc>
              </a:tr>
              <a:tr h="370840">
                <a:tc>
                  <a:txBody>
                    <a:bodyPr/>
                    <a:lstStyle/>
                    <a:p>
                      <a:r>
                        <a:rPr lang="fr-FR" sz="2400" dirty="0"/>
                        <a:t>Français</a:t>
                      </a:r>
                    </a:p>
                  </a:txBody>
                  <a:tcPr/>
                </a:tc>
                <a:tc>
                  <a:txBody>
                    <a:bodyPr/>
                    <a:lstStyle/>
                    <a:p>
                      <a:pPr algn="ctr"/>
                      <a:r>
                        <a:rPr lang="fr-FR" sz="2400"/>
                        <a:t>4 h</a:t>
                      </a:r>
                      <a:endParaRPr lang="fr-FR" sz="2400" dirty="0"/>
                    </a:p>
                  </a:txBody>
                  <a:tcPr/>
                </a:tc>
                <a:tc>
                  <a:txBody>
                    <a:bodyPr/>
                    <a:lstStyle/>
                    <a:p>
                      <a:pPr algn="ctr"/>
                      <a:r>
                        <a:rPr lang="fr-FR" sz="2400" dirty="0"/>
                        <a:t>-</a:t>
                      </a:r>
                    </a:p>
                  </a:txBody>
                  <a:tcPr/>
                </a:tc>
              </a:tr>
              <a:tr h="370840">
                <a:tc>
                  <a:txBody>
                    <a:bodyPr/>
                    <a:lstStyle/>
                    <a:p>
                      <a:r>
                        <a:rPr lang="fr-FR" sz="2400" dirty="0"/>
                        <a:t>Philosophie</a:t>
                      </a:r>
                    </a:p>
                  </a:txBody>
                  <a:tcPr/>
                </a:tc>
                <a:tc>
                  <a:txBody>
                    <a:bodyPr/>
                    <a:lstStyle/>
                    <a:p>
                      <a:pPr algn="ctr"/>
                      <a:r>
                        <a:rPr lang="fr-FR" sz="2400" dirty="0"/>
                        <a:t>-</a:t>
                      </a:r>
                    </a:p>
                  </a:txBody>
                  <a:tcPr/>
                </a:tc>
                <a:tc>
                  <a:txBody>
                    <a:bodyPr/>
                    <a:lstStyle/>
                    <a:p>
                      <a:pPr algn="ctr"/>
                      <a:r>
                        <a:rPr lang="fr-FR" sz="2400" dirty="0"/>
                        <a:t>4 h</a:t>
                      </a:r>
                    </a:p>
                  </a:txBody>
                  <a:tcPr/>
                </a:tc>
              </a:tr>
              <a:tr h="370840">
                <a:tc>
                  <a:txBody>
                    <a:bodyPr/>
                    <a:lstStyle/>
                    <a:p>
                      <a:r>
                        <a:rPr lang="fr-FR" sz="2400" dirty="0"/>
                        <a:t>Histoire géographie</a:t>
                      </a:r>
                    </a:p>
                  </a:txBody>
                  <a:tcPr/>
                </a:tc>
                <a:tc>
                  <a:txBody>
                    <a:bodyPr/>
                    <a:lstStyle/>
                    <a:p>
                      <a:pPr algn="ctr"/>
                      <a:r>
                        <a:rPr lang="fr-FR" sz="2400" dirty="0"/>
                        <a:t>3 h</a:t>
                      </a:r>
                    </a:p>
                  </a:txBody>
                  <a:tcPr/>
                </a:tc>
                <a:tc>
                  <a:txBody>
                    <a:bodyPr/>
                    <a:lstStyle/>
                    <a:p>
                      <a:pPr algn="ctr"/>
                      <a:r>
                        <a:rPr lang="fr-FR" sz="2400" dirty="0"/>
                        <a:t>3 h</a:t>
                      </a:r>
                    </a:p>
                  </a:txBody>
                  <a:tcPr/>
                </a:tc>
              </a:tr>
              <a:tr h="370840">
                <a:tc>
                  <a:txBody>
                    <a:bodyPr/>
                    <a:lstStyle/>
                    <a:p>
                      <a:r>
                        <a:rPr lang="fr-FR" sz="2400" dirty="0"/>
                        <a:t>Langues vivantes A et B</a:t>
                      </a:r>
                    </a:p>
                  </a:txBody>
                  <a:tcPr/>
                </a:tc>
                <a:tc>
                  <a:txBody>
                    <a:bodyPr/>
                    <a:lstStyle/>
                    <a:p>
                      <a:pPr algn="ctr"/>
                      <a:r>
                        <a:rPr lang="fr-FR" sz="2400" dirty="0"/>
                        <a:t>4 h 30</a:t>
                      </a:r>
                    </a:p>
                  </a:txBody>
                  <a:tcPr/>
                </a:tc>
                <a:tc>
                  <a:txBody>
                    <a:bodyPr/>
                    <a:lstStyle/>
                    <a:p>
                      <a:pPr algn="ctr"/>
                      <a:r>
                        <a:rPr lang="fr-FR" sz="2400" dirty="0"/>
                        <a:t>4 h</a:t>
                      </a:r>
                    </a:p>
                  </a:txBody>
                  <a:tcPr/>
                </a:tc>
              </a:tr>
              <a:tr h="370840">
                <a:tc>
                  <a:txBody>
                    <a:bodyPr/>
                    <a:lstStyle/>
                    <a:p>
                      <a:r>
                        <a:rPr lang="fr-FR" sz="2400" dirty="0" smtClean="0"/>
                        <a:t>Mathématiques </a:t>
                      </a:r>
                      <a:r>
                        <a:rPr lang="fr-FR" sz="1400" dirty="0" smtClean="0"/>
                        <a:t>(sauf</a:t>
                      </a:r>
                      <a:r>
                        <a:rPr lang="fr-FR" sz="1400" baseline="0" dirty="0" smtClean="0"/>
                        <a:t> si spécialité maths)</a:t>
                      </a:r>
                      <a:endParaRPr lang="fr-FR" sz="2400" dirty="0"/>
                    </a:p>
                  </a:txBody>
                  <a:tcPr/>
                </a:tc>
                <a:tc>
                  <a:txBody>
                    <a:bodyPr/>
                    <a:lstStyle/>
                    <a:p>
                      <a:pPr algn="ctr"/>
                      <a:r>
                        <a:rPr lang="fr-FR" sz="2400" dirty="0" smtClean="0"/>
                        <a:t>1 h 30</a:t>
                      </a:r>
                      <a:endParaRPr lang="fr-FR" sz="2400" dirty="0"/>
                    </a:p>
                  </a:txBody>
                  <a:tcPr/>
                </a:tc>
                <a:tc>
                  <a:txBody>
                    <a:bodyPr/>
                    <a:lstStyle/>
                    <a:p>
                      <a:pPr algn="ctr"/>
                      <a:endParaRPr lang="fr-FR" sz="2400" dirty="0"/>
                    </a:p>
                  </a:txBody>
                  <a:tcPr/>
                </a:tc>
              </a:tr>
              <a:tr h="370840">
                <a:tc>
                  <a:txBody>
                    <a:bodyPr/>
                    <a:lstStyle/>
                    <a:p>
                      <a:r>
                        <a:rPr lang="fr-FR" sz="2400" dirty="0"/>
                        <a:t>Enseignement scientifique</a:t>
                      </a:r>
                    </a:p>
                  </a:txBody>
                  <a:tcPr/>
                </a:tc>
                <a:tc>
                  <a:txBody>
                    <a:bodyPr/>
                    <a:lstStyle/>
                    <a:p>
                      <a:pPr algn="ctr"/>
                      <a:r>
                        <a:rPr lang="fr-FR" sz="2400" dirty="0"/>
                        <a:t>2</a:t>
                      </a:r>
                      <a:r>
                        <a:rPr lang="fr-FR" sz="2400" baseline="0" dirty="0"/>
                        <a:t> h</a:t>
                      </a:r>
                      <a:endParaRPr lang="fr-FR" sz="2400" dirty="0"/>
                    </a:p>
                  </a:txBody>
                  <a:tcPr/>
                </a:tc>
                <a:tc>
                  <a:txBody>
                    <a:bodyPr/>
                    <a:lstStyle/>
                    <a:p>
                      <a:pPr algn="ctr"/>
                      <a:r>
                        <a:rPr lang="fr-FR" sz="2400" dirty="0"/>
                        <a:t>2 h</a:t>
                      </a:r>
                    </a:p>
                  </a:txBody>
                  <a:tcPr/>
                </a:tc>
              </a:tr>
              <a:tr h="370840">
                <a:tc>
                  <a:txBody>
                    <a:bodyPr/>
                    <a:lstStyle/>
                    <a:p>
                      <a:r>
                        <a:rPr lang="fr-FR" sz="2400" dirty="0"/>
                        <a:t>Education physique et sportive</a:t>
                      </a:r>
                    </a:p>
                  </a:txBody>
                  <a:tcPr/>
                </a:tc>
                <a:tc>
                  <a:txBody>
                    <a:bodyPr/>
                    <a:lstStyle/>
                    <a:p>
                      <a:pPr algn="ctr"/>
                      <a:r>
                        <a:rPr lang="fr-FR" sz="2400" dirty="0"/>
                        <a:t>2 h</a:t>
                      </a:r>
                    </a:p>
                  </a:txBody>
                  <a:tcPr/>
                </a:tc>
                <a:tc>
                  <a:txBody>
                    <a:bodyPr/>
                    <a:lstStyle/>
                    <a:p>
                      <a:pPr algn="ctr"/>
                      <a:r>
                        <a:rPr lang="fr-FR" sz="2400" dirty="0"/>
                        <a:t>2 h</a:t>
                      </a:r>
                    </a:p>
                  </a:txBody>
                  <a:tcPr/>
                </a:tc>
              </a:tr>
              <a:tr h="370840">
                <a:tc>
                  <a:txBody>
                    <a:bodyPr/>
                    <a:lstStyle/>
                    <a:p>
                      <a:r>
                        <a:rPr lang="fr-FR" sz="2400" dirty="0"/>
                        <a:t>Enseignement moral et civique</a:t>
                      </a:r>
                    </a:p>
                  </a:txBody>
                  <a:tcPr/>
                </a:tc>
                <a:tc>
                  <a:txBody>
                    <a:bodyPr/>
                    <a:lstStyle/>
                    <a:p>
                      <a:pPr algn="ctr"/>
                      <a:r>
                        <a:rPr lang="fr-FR" sz="2400" dirty="0"/>
                        <a:t>0</a:t>
                      </a:r>
                      <a:r>
                        <a:rPr lang="fr-FR" sz="2400" baseline="0" dirty="0"/>
                        <a:t> h 30</a:t>
                      </a:r>
                      <a:endParaRPr lang="fr-FR" sz="2400" dirty="0"/>
                    </a:p>
                  </a:txBody>
                  <a:tcPr/>
                </a:tc>
                <a:tc>
                  <a:txBody>
                    <a:bodyPr/>
                    <a:lstStyle/>
                    <a:p>
                      <a:pPr algn="ctr"/>
                      <a:r>
                        <a:rPr lang="fr-FR" sz="2400" dirty="0"/>
                        <a:t>0 h 30</a:t>
                      </a:r>
                    </a:p>
                  </a:txBody>
                  <a:tcPr/>
                </a:tc>
              </a:tr>
              <a:tr h="370840">
                <a:tc>
                  <a:txBody>
                    <a:bodyPr/>
                    <a:lstStyle/>
                    <a:p>
                      <a:r>
                        <a:rPr lang="fr-FR" sz="2400" b="1" dirty="0">
                          <a:solidFill>
                            <a:schemeClr val="bg1"/>
                          </a:solidFill>
                        </a:rPr>
                        <a:t>Total</a:t>
                      </a: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16 h</a:t>
                      </a: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15 h 30</a:t>
                      </a:r>
                    </a:p>
                  </a:txBody>
                  <a:tcPr>
                    <a:solidFill>
                      <a:schemeClr val="accent1">
                        <a:lumMod val="75000"/>
                      </a:schemeClr>
                    </a:solidFill>
                  </a:tcPr>
                </a:tc>
              </a:tr>
              <a:tr h="37084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a:t>Accompagnement au choix de l’orientation</a:t>
                      </a:r>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250825" y="136525"/>
            <a:ext cx="5237163"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générale</a:t>
            </a:r>
            <a:endParaRPr lang="fr-FR" sz="1600" i="0" kern="0" dirty="0">
              <a:solidFill>
                <a:sysClr val="windowText" lastClr="000000"/>
              </a:solidFill>
            </a:endParaRPr>
          </a:p>
        </p:txBody>
      </p:sp>
      <p:graphicFrame>
        <p:nvGraphicFramePr>
          <p:cNvPr id="2" name="Tableau 1"/>
          <p:cNvGraphicFramePr>
            <a:graphicFrameLocks noGrp="1"/>
          </p:cNvGraphicFramePr>
          <p:nvPr/>
        </p:nvGraphicFramePr>
        <p:xfrm>
          <a:off x="3363913" y="803275"/>
          <a:ext cx="5545137" cy="5907088"/>
        </p:xfrm>
        <a:graphic>
          <a:graphicData uri="http://schemas.openxmlformats.org/drawingml/2006/table">
            <a:tbl>
              <a:tblPr firstRow="1" bandRow="1">
                <a:tableStyleId>{5C22544A-7EE6-4342-B048-85BDC9FD1C3A}</a:tableStyleId>
              </a:tblPr>
              <a:tblGrid>
                <a:gridCol w="5545137"/>
              </a:tblGrid>
              <a:tr h="365724">
                <a:tc>
                  <a:txBody>
                    <a:bodyPr/>
                    <a:lstStyle/>
                    <a:p>
                      <a:endParaRPr lang="fr-FR" sz="1800" dirty="0"/>
                    </a:p>
                  </a:txBody>
                  <a:tcPr marL="91448" marR="91448" marT="45703" marB="45703">
                    <a:noFill/>
                  </a:tcPr>
                </a:tc>
              </a:tr>
              <a:tr h="579082">
                <a:tc>
                  <a:txBody>
                    <a:bodyPr/>
                    <a:lstStyle/>
                    <a:p>
                      <a:r>
                        <a:rPr lang="fr-FR" sz="1800" b="1" dirty="0">
                          <a:solidFill>
                            <a:srgbClr val="FF0000"/>
                          </a:solidFill>
                        </a:rPr>
                        <a:t>Arts</a:t>
                      </a:r>
                      <a:r>
                        <a:rPr lang="fr-FR" sz="1800" dirty="0"/>
                        <a:t> </a:t>
                      </a:r>
                      <a:r>
                        <a:rPr lang="fr-FR" sz="1400" dirty="0"/>
                        <a:t>(</a:t>
                      </a:r>
                      <a:r>
                        <a:rPr lang="fr-FR" altLang="fr-FR" sz="1400" dirty="0">
                          <a:solidFill>
                            <a:srgbClr val="FF0000"/>
                          </a:solidFill>
                        </a:rPr>
                        <a:t>arts plastiques</a:t>
                      </a:r>
                      <a:r>
                        <a:rPr lang="fr-FR" altLang="fr-FR" sz="1400" dirty="0"/>
                        <a:t>, arts du cirque, musique, théâtre, cinéma-audiovisuel, danse, </a:t>
                      </a:r>
                      <a:r>
                        <a:rPr lang="fr-FR" altLang="fr-FR" sz="1400" dirty="0">
                          <a:solidFill>
                            <a:srgbClr val="FF0000"/>
                          </a:solidFill>
                        </a:rPr>
                        <a:t>histoire des arts</a:t>
                      </a:r>
                      <a:r>
                        <a:rPr lang="fr-FR" altLang="fr-FR" sz="1400" dirty="0"/>
                        <a:t>)</a:t>
                      </a:r>
                      <a:endParaRPr lang="fr-FR" sz="1400" dirty="0"/>
                    </a:p>
                  </a:txBody>
                  <a:tcPr marL="91448" marR="91448" marT="45703" marB="45703"/>
                </a:tc>
              </a:tr>
              <a:tr h="413523">
                <a:tc>
                  <a:txBody>
                    <a:bodyPr/>
                    <a:lstStyle/>
                    <a:p>
                      <a:r>
                        <a:rPr lang="fr-FR" sz="1800" b="1" dirty="0">
                          <a:solidFill>
                            <a:srgbClr val="FF0000"/>
                          </a:solidFill>
                        </a:rPr>
                        <a:t>Histoire,</a:t>
                      </a:r>
                      <a:r>
                        <a:rPr lang="fr-FR" sz="1800" b="1" baseline="0" dirty="0">
                          <a:solidFill>
                            <a:srgbClr val="FF0000"/>
                          </a:solidFill>
                        </a:rPr>
                        <a:t> géographie, géopolitique et sciences politiques</a:t>
                      </a:r>
                      <a:endParaRPr lang="fr-FR" sz="1800" b="1" dirty="0">
                        <a:solidFill>
                          <a:srgbClr val="FF0000"/>
                        </a:solidFill>
                      </a:endParaRPr>
                    </a:p>
                  </a:txBody>
                  <a:tcPr marL="91448" marR="91448" marT="45703" marB="45703"/>
                </a:tc>
              </a:tr>
              <a:tr h="413523">
                <a:tc>
                  <a:txBody>
                    <a:bodyPr/>
                    <a:lstStyle/>
                    <a:p>
                      <a:r>
                        <a:rPr lang="fr-FR" sz="1800" b="1" dirty="0">
                          <a:solidFill>
                            <a:srgbClr val="FF0000"/>
                          </a:solidFill>
                        </a:rPr>
                        <a:t>Humanités,</a:t>
                      </a:r>
                      <a:r>
                        <a:rPr lang="fr-FR" sz="1800" b="1" baseline="0" dirty="0">
                          <a:solidFill>
                            <a:srgbClr val="FF0000"/>
                          </a:solidFill>
                        </a:rPr>
                        <a:t> littérature et philosophie</a:t>
                      </a:r>
                      <a:endParaRPr lang="fr-FR" sz="1800" b="1" dirty="0">
                        <a:solidFill>
                          <a:srgbClr val="FF0000"/>
                        </a:solidFill>
                      </a:endParaRPr>
                    </a:p>
                  </a:txBody>
                  <a:tcPr marL="91448" marR="91448" marT="45703" marB="45703"/>
                </a:tc>
              </a:tr>
              <a:tr h="413523">
                <a:tc>
                  <a:txBody>
                    <a:bodyPr/>
                    <a:lstStyle/>
                    <a:p>
                      <a:r>
                        <a:rPr lang="fr-FR" sz="1800" b="1" dirty="0" smtClean="0">
                          <a:solidFill>
                            <a:srgbClr val="FF0000"/>
                          </a:solidFill>
                        </a:rPr>
                        <a:t>LLCE Anglais</a:t>
                      </a:r>
                      <a:endParaRPr lang="fr-FR" sz="1800" b="0" dirty="0">
                        <a:solidFill>
                          <a:schemeClr val="tx1"/>
                        </a:solidFill>
                      </a:endParaRPr>
                    </a:p>
                  </a:txBody>
                  <a:tcPr marL="91448" marR="91448" marT="45703" marB="45703"/>
                </a:tc>
              </a:tr>
              <a:tr h="413523">
                <a:tc>
                  <a:txBody>
                    <a:bodyPr/>
                    <a:lstStyle/>
                    <a:p>
                      <a:r>
                        <a:rPr lang="fr-FR" sz="1800" b="1" dirty="0">
                          <a:solidFill>
                            <a:srgbClr val="FF0000"/>
                          </a:solidFill>
                        </a:rPr>
                        <a:t>Littérature,</a:t>
                      </a:r>
                      <a:r>
                        <a:rPr lang="fr-FR" sz="1800" b="1" baseline="0" dirty="0">
                          <a:solidFill>
                            <a:srgbClr val="FF0000"/>
                          </a:solidFill>
                        </a:rPr>
                        <a:t> langues et cultures de l’Antiquité</a:t>
                      </a:r>
                      <a:endParaRPr lang="fr-FR" sz="1800" b="1" dirty="0">
                        <a:solidFill>
                          <a:srgbClr val="FF0000"/>
                        </a:solidFill>
                      </a:endParaRPr>
                    </a:p>
                  </a:txBody>
                  <a:tcPr marL="91448" marR="91448" marT="45703" marB="45703"/>
                </a:tc>
              </a:tr>
              <a:tr h="413523">
                <a:tc>
                  <a:txBody>
                    <a:bodyPr/>
                    <a:lstStyle/>
                    <a:p>
                      <a:r>
                        <a:rPr lang="fr-FR" sz="1800" b="1" dirty="0">
                          <a:solidFill>
                            <a:srgbClr val="FF0000"/>
                          </a:solidFill>
                        </a:rPr>
                        <a:t>Mathématiques</a:t>
                      </a:r>
                    </a:p>
                  </a:txBody>
                  <a:tcPr marL="91448" marR="91448" marT="45703" marB="45703"/>
                </a:tc>
              </a:tr>
              <a:tr h="413523">
                <a:tc>
                  <a:txBody>
                    <a:bodyPr/>
                    <a:lstStyle/>
                    <a:p>
                      <a:r>
                        <a:rPr lang="fr-FR" sz="1800" dirty="0"/>
                        <a:t>Numérique et sciences informatiques</a:t>
                      </a:r>
                    </a:p>
                  </a:txBody>
                  <a:tcPr marL="91448" marR="91448" marT="45703" marB="45703"/>
                </a:tc>
              </a:tr>
              <a:tr h="413523">
                <a:tc>
                  <a:txBody>
                    <a:bodyPr/>
                    <a:lstStyle/>
                    <a:p>
                      <a:r>
                        <a:rPr lang="fr-FR" sz="1800" b="1" dirty="0">
                          <a:solidFill>
                            <a:srgbClr val="FF0000"/>
                          </a:solidFill>
                        </a:rPr>
                        <a:t>Physique chimie</a:t>
                      </a:r>
                    </a:p>
                  </a:txBody>
                  <a:tcPr marL="91448" marR="91448" marT="45703" marB="45703"/>
                </a:tc>
              </a:tr>
              <a:tr h="413523">
                <a:tc>
                  <a:txBody>
                    <a:bodyPr/>
                    <a:lstStyle/>
                    <a:p>
                      <a:r>
                        <a:rPr lang="fr-FR" sz="1800" b="1" dirty="0">
                          <a:solidFill>
                            <a:srgbClr val="FF0000"/>
                          </a:solidFill>
                        </a:rPr>
                        <a:t>Sciences</a:t>
                      </a:r>
                      <a:r>
                        <a:rPr lang="fr-FR" sz="1800" b="1" baseline="0" dirty="0">
                          <a:solidFill>
                            <a:srgbClr val="FF0000"/>
                          </a:solidFill>
                        </a:rPr>
                        <a:t> de la vie et de la terre</a:t>
                      </a:r>
                      <a:endParaRPr lang="fr-FR" sz="1800" b="1" dirty="0">
                        <a:solidFill>
                          <a:srgbClr val="FF0000"/>
                        </a:solidFill>
                      </a:endParaRPr>
                    </a:p>
                  </a:txBody>
                  <a:tcPr marL="91448" marR="91448" marT="45703" marB="45703"/>
                </a:tc>
              </a:tr>
              <a:tr h="413523">
                <a:tc>
                  <a:txBody>
                    <a:bodyPr/>
                    <a:lstStyle/>
                    <a:p>
                      <a:r>
                        <a:rPr lang="fr-FR" sz="1800" b="0" dirty="0">
                          <a:solidFill>
                            <a:schemeClr val="tx1"/>
                          </a:solidFill>
                        </a:rPr>
                        <a:t>Sciences de l’ingénieur</a:t>
                      </a:r>
                    </a:p>
                  </a:txBody>
                  <a:tcPr marL="91448" marR="91448" marT="45703" marB="45703"/>
                </a:tc>
              </a:tr>
              <a:tr h="413523">
                <a:tc>
                  <a:txBody>
                    <a:bodyPr/>
                    <a:lstStyle/>
                    <a:p>
                      <a:r>
                        <a:rPr lang="fr-FR" sz="1800" b="1" dirty="0">
                          <a:solidFill>
                            <a:srgbClr val="FF0000"/>
                          </a:solidFill>
                        </a:rPr>
                        <a:t>Sciences économiques et sociales</a:t>
                      </a:r>
                    </a:p>
                  </a:txBody>
                  <a:tcPr marL="91448" marR="91448" marT="45703" marB="45703"/>
                </a:tc>
              </a:tr>
              <a:tr h="413523">
                <a:tc>
                  <a:txBody>
                    <a:bodyPr/>
                    <a:lstStyle/>
                    <a:p>
                      <a:r>
                        <a:rPr lang="fr-FR" sz="1800" b="0" dirty="0">
                          <a:solidFill>
                            <a:schemeClr val="tx1"/>
                          </a:solidFill>
                        </a:rPr>
                        <a:t>Education physique, pratique et culture sportive</a:t>
                      </a:r>
                    </a:p>
                  </a:txBody>
                  <a:tcPr marL="91448" marR="91448" marT="45703" marB="45703"/>
                </a:tc>
              </a:tr>
              <a:tr h="413523">
                <a:tc>
                  <a:txBody>
                    <a:bodyPr/>
                    <a:lstStyle/>
                    <a:p>
                      <a:r>
                        <a:rPr lang="fr-FR" sz="1800" b="0" dirty="0">
                          <a:solidFill>
                            <a:schemeClr val="tx1"/>
                          </a:solidFill>
                        </a:rPr>
                        <a:t>Biologie écologie (lycée agricole uniquement)</a:t>
                      </a:r>
                    </a:p>
                  </a:txBody>
                  <a:tcPr marL="91448" marR="91448" marT="45703" marB="45703"/>
                </a:tc>
              </a:tr>
            </a:tbl>
          </a:graphicData>
        </a:graphic>
      </p:graphicFrame>
      <p:sp>
        <p:nvSpPr>
          <p:cNvPr id="8" name="Rectangle 7"/>
          <p:cNvSpPr/>
          <p:nvPr/>
        </p:nvSpPr>
        <p:spPr>
          <a:xfrm>
            <a:off x="669925" y="592138"/>
            <a:ext cx="5387975" cy="461962"/>
          </a:xfrm>
          <a:prstGeom prst="rect">
            <a:avLst/>
          </a:prstGeom>
          <a:solidFill>
            <a:srgbClr val="FF660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Enseignements de spécialité</a:t>
            </a:r>
            <a:endParaRPr lang="fr-FR" sz="1400" i="0" kern="0" dirty="0">
              <a:solidFill>
                <a:sysClr val="windowText" lastClr="000000"/>
              </a:solidFill>
            </a:endParaRPr>
          </a:p>
        </p:txBody>
      </p:sp>
      <p:sp>
        <p:nvSpPr>
          <p:cNvPr id="4" name="ZoneTexte 3"/>
          <p:cNvSpPr txBox="1"/>
          <p:nvPr/>
        </p:nvSpPr>
        <p:spPr>
          <a:xfrm>
            <a:off x="269875" y="1800225"/>
            <a:ext cx="2881313" cy="1938338"/>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defRPr/>
            </a:pPr>
            <a:r>
              <a:rPr lang="fr-FR" sz="2000" i="0" dirty="0"/>
              <a:t>L’élève choisit </a:t>
            </a:r>
            <a:r>
              <a:rPr lang="fr-FR" sz="2000" b="1" i="0" dirty="0">
                <a:solidFill>
                  <a:srgbClr val="FF0000"/>
                </a:solidFill>
              </a:rPr>
              <a:t>3</a:t>
            </a:r>
            <a:r>
              <a:rPr lang="fr-FR" sz="2000" i="0" dirty="0"/>
              <a:t> enseignements de spécialité en première</a:t>
            </a:r>
          </a:p>
          <a:p>
            <a:pPr algn="ctr" eaLnBrk="1" hangingPunct="1">
              <a:defRPr/>
            </a:pPr>
            <a:endParaRPr lang="fr-FR" sz="2000" i="0" dirty="0"/>
          </a:p>
          <a:p>
            <a:pPr algn="ctr" eaLnBrk="1" hangingPunct="1">
              <a:defRPr/>
            </a:pPr>
            <a:r>
              <a:rPr lang="fr-FR" sz="2000" i="0" dirty="0"/>
              <a:t>4 h pour chacun, soit un total de 12 h</a:t>
            </a:r>
          </a:p>
        </p:txBody>
      </p:sp>
      <p:sp>
        <p:nvSpPr>
          <p:cNvPr id="11" name="ZoneTexte 10"/>
          <p:cNvSpPr txBox="1"/>
          <p:nvPr/>
        </p:nvSpPr>
        <p:spPr>
          <a:xfrm>
            <a:off x="269875" y="4221163"/>
            <a:ext cx="2881313" cy="1938337"/>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defRPr/>
            </a:pPr>
            <a:r>
              <a:rPr lang="fr-FR" sz="2000" i="0" dirty="0"/>
              <a:t>L’élève conserve </a:t>
            </a:r>
            <a:r>
              <a:rPr lang="fr-FR" sz="2000" b="1" i="0" dirty="0">
                <a:solidFill>
                  <a:srgbClr val="FF0000"/>
                </a:solidFill>
              </a:rPr>
              <a:t>2</a:t>
            </a:r>
            <a:r>
              <a:rPr lang="fr-FR" sz="2000" b="1" i="0" dirty="0"/>
              <a:t> </a:t>
            </a:r>
            <a:r>
              <a:rPr lang="fr-FR" sz="2000" i="0" dirty="0"/>
              <a:t>enseignements de spécialité en terminale</a:t>
            </a:r>
          </a:p>
          <a:p>
            <a:pPr algn="ctr" eaLnBrk="1" hangingPunct="1">
              <a:defRPr/>
            </a:pPr>
            <a:endParaRPr lang="fr-FR" sz="2000" i="0" dirty="0"/>
          </a:p>
          <a:p>
            <a:pPr algn="ctr" eaLnBrk="1" hangingPunct="1">
              <a:defRPr/>
            </a:pPr>
            <a:r>
              <a:rPr lang="fr-FR" sz="2000" i="0" dirty="0"/>
              <a:t>6 h pour chacun, soit un total de 12 h</a:t>
            </a:r>
          </a:p>
        </p:txBody>
      </p:sp>
      <p:sp>
        <p:nvSpPr>
          <p:cNvPr id="3" name="ZoneTexte 2"/>
          <p:cNvSpPr txBox="1">
            <a:spLocks noChangeArrowheads="1"/>
          </p:cNvSpPr>
          <p:nvPr/>
        </p:nvSpPr>
        <p:spPr bwMode="auto">
          <a:xfrm>
            <a:off x="6072198" y="642918"/>
            <a:ext cx="2503066" cy="400110"/>
          </a:xfrm>
          <a:prstGeom prst="rect">
            <a:avLst/>
          </a:prstGeom>
          <a:noFill/>
          <a:ln w="9525">
            <a:noFill/>
            <a:miter lim="800000"/>
            <a:headEnd/>
            <a:tailEnd/>
          </a:ln>
        </p:spPr>
        <p:txBody>
          <a:bodyPr wrap="square">
            <a:spAutoFit/>
          </a:bodyPr>
          <a:lstStyle/>
          <a:p>
            <a:r>
              <a:rPr lang="fr-FR" altLang="fr-FR" sz="2000" b="1" i="0" dirty="0">
                <a:solidFill>
                  <a:srgbClr val="FF0000"/>
                </a:solidFill>
              </a:rPr>
              <a:t>Au lycée </a:t>
            </a:r>
            <a:r>
              <a:rPr lang="fr-FR" altLang="fr-FR" sz="2000" b="1" i="0" dirty="0" smtClean="0">
                <a:solidFill>
                  <a:srgbClr val="FF0000"/>
                </a:solidFill>
              </a:rPr>
              <a:t>Jean Moulin</a:t>
            </a:r>
            <a:endParaRPr lang="fr-FR" altLang="fr-FR" sz="2000" b="1" i="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95288" y="222250"/>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générale</a:t>
            </a:r>
            <a:endParaRPr lang="fr-FR" sz="1600" i="0" kern="0" dirty="0">
              <a:solidFill>
                <a:sysClr val="windowText" lastClr="000000"/>
              </a:solidFill>
            </a:endParaRPr>
          </a:p>
        </p:txBody>
      </p:sp>
      <p:sp>
        <p:nvSpPr>
          <p:cNvPr id="7" name="Rectangle 6"/>
          <p:cNvSpPr/>
          <p:nvPr/>
        </p:nvSpPr>
        <p:spPr>
          <a:xfrm>
            <a:off x="1084263" y="722313"/>
            <a:ext cx="5026025" cy="461962"/>
          </a:xfrm>
          <a:prstGeom prst="rect">
            <a:avLst/>
          </a:prstGeom>
          <a:solidFill>
            <a:schemeClr val="accent2">
              <a:lumMod val="60000"/>
              <a:lumOff val="40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Enseignements optionnels</a:t>
            </a:r>
            <a:endParaRPr lang="fr-FR" sz="1400" i="0" kern="0" dirty="0">
              <a:solidFill>
                <a:sysClr val="windowText" lastClr="000000"/>
              </a:solidFill>
            </a:endParaRPr>
          </a:p>
        </p:txBody>
      </p:sp>
      <p:sp>
        <p:nvSpPr>
          <p:cNvPr id="8" name="ZoneTexte 7"/>
          <p:cNvSpPr txBox="1"/>
          <p:nvPr/>
        </p:nvSpPr>
        <p:spPr>
          <a:xfrm>
            <a:off x="755650" y="1390650"/>
            <a:ext cx="7273925" cy="400050"/>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spAutoFit/>
          </a:bodyPr>
          <a:lstStyle/>
          <a:p>
            <a:pPr eaLnBrk="1" hangingPunct="1">
              <a:defRPr/>
            </a:pPr>
            <a:r>
              <a:rPr lang="fr-FR" sz="2000" i="0" dirty="0"/>
              <a:t>Un seul enseignement optionnel possible en première (3 h), parmi :</a:t>
            </a:r>
          </a:p>
        </p:txBody>
      </p:sp>
      <p:sp>
        <p:nvSpPr>
          <p:cNvPr id="11" name="Rectangle 10"/>
          <p:cNvSpPr/>
          <p:nvPr/>
        </p:nvSpPr>
        <p:spPr>
          <a:xfrm>
            <a:off x="1259632" y="1988840"/>
            <a:ext cx="1769963" cy="738664"/>
          </a:xfrm>
          <a:prstGeom prst="rect">
            <a:avLst/>
          </a:prstGeom>
          <a:solidFill>
            <a:schemeClr val="accent5">
              <a:lumMod val="75000"/>
            </a:schemeClr>
          </a:solidFill>
          <a:effectLst>
            <a:outerShdw blurRad="50800" dist="38100" dir="2700000" algn="tl" rotWithShape="0">
              <a:prstClr val="black">
                <a:alpha val="40000"/>
              </a:prstClr>
            </a:outerShdw>
          </a:effectLst>
        </p:spPr>
        <p:txBody>
          <a:bodyPr wrap="square">
            <a:spAutoFit/>
          </a:bodyPr>
          <a:lstStyle/>
          <a:p>
            <a:pPr algn="ctr" eaLnBrk="1" fontAlgn="auto" hangingPunct="1">
              <a:spcBef>
                <a:spcPts val="0"/>
              </a:spcBef>
              <a:spcAft>
                <a:spcPts val="0"/>
              </a:spcAft>
              <a:defRPr/>
            </a:pPr>
            <a:r>
              <a:rPr lang="fr-FR" b="1" i="0" kern="0" dirty="0">
                <a:solidFill>
                  <a:srgbClr val="FFFF00"/>
                </a:solidFill>
                <a:latin typeface="Arial Black" charset="0"/>
              </a:rPr>
              <a:t>Arts</a:t>
            </a:r>
          </a:p>
          <a:p>
            <a:pPr algn="ctr" eaLnBrk="1" fontAlgn="auto" hangingPunct="1">
              <a:spcBef>
                <a:spcPts val="0"/>
              </a:spcBef>
              <a:spcAft>
                <a:spcPts val="0"/>
              </a:spcAft>
              <a:defRPr/>
            </a:pPr>
            <a:r>
              <a:rPr lang="fr-FR" sz="1200" b="1" i="0" kern="0" dirty="0" smtClean="0">
                <a:solidFill>
                  <a:schemeClr val="bg1"/>
                </a:solidFill>
                <a:latin typeface="Arial Black" charset="0"/>
              </a:rPr>
              <a:t>Plastiques</a:t>
            </a:r>
          </a:p>
          <a:p>
            <a:pPr algn="ctr" eaLnBrk="1" fontAlgn="auto" hangingPunct="1">
              <a:spcBef>
                <a:spcPts val="0"/>
              </a:spcBef>
              <a:spcAft>
                <a:spcPts val="0"/>
              </a:spcAft>
              <a:defRPr/>
            </a:pPr>
            <a:r>
              <a:rPr lang="fr-FR" sz="1200" b="1" i="0" kern="0" dirty="0" smtClean="0">
                <a:solidFill>
                  <a:schemeClr val="bg1"/>
                </a:solidFill>
                <a:latin typeface="Arial Black" charset="0"/>
              </a:rPr>
              <a:t>Histoire des arts</a:t>
            </a:r>
            <a:endParaRPr lang="fr-FR" sz="1200" i="0" kern="0" dirty="0">
              <a:solidFill>
                <a:schemeClr val="bg1"/>
              </a:solidFill>
            </a:endParaRPr>
          </a:p>
        </p:txBody>
      </p:sp>
      <p:sp>
        <p:nvSpPr>
          <p:cNvPr id="12" name="Rectangle 11"/>
          <p:cNvSpPr/>
          <p:nvPr/>
        </p:nvSpPr>
        <p:spPr>
          <a:xfrm>
            <a:off x="3275856" y="1988840"/>
            <a:ext cx="792163" cy="369887"/>
          </a:xfrm>
          <a:prstGeom prst="rect">
            <a:avLst/>
          </a:prstGeom>
          <a:solidFill>
            <a:schemeClr val="accent5">
              <a:lumMod val="75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b="1" i="0" kern="0" dirty="0">
                <a:solidFill>
                  <a:srgbClr val="FFFF00"/>
                </a:solidFill>
                <a:latin typeface="Arial Black" charset="0"/>
              </a:rPr>
              <a:t>EPS</a:t>
            </a:r>
            <a:endParaRPr lang="fr-FR" sz="1100" i="0" kern="0" dirty="0">
              <a:solidFill>
                <a:srgbClr val="FFFF00"/>
              </a:solidFill>
            </a:endParaRPr>
          </a:p>
        </p:txBody>
      </p:sp>
      <p:sp>
        <p:nvSpPr>
          <p:cNvPr id="13" name="Rectangle 12"/>
          <p:cNvSpPr/>
          <p:nvPr/>
        </p:nvSpPr>
        <p:spPr>
          <a:xfrm>
            <a:off x="4283968" y="1988840"/>
            <a:ext cx="4356100" cy="554037"/>
          </a:xfrm>
          <a:prstGeom prst="rect">
            <a:avLst/>
          </a:prstGeom>
          <a:solidFill>
            <a:schemeClr val="accent5">
              <a:lumMod val="75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b="1" i="0" kern="0" dirty="0">
                <a:solidFill>
                  <a:srgbClr val="FFFF00"/>
                </a:solidFill>
                <a:latin typeface="Arial Black" charset="0"/>
              </a:rPr>
              <a:t>Langue et cultures de l’Antiquité</a:t>
            </a:r>
          </a:p>
          <a:p>
            <a:pPr algn="ctr" eaLnBrk="1" fontAlgn="auto" hangingPunct="1">
              <a:spcBef>
                <a:spcPts val="0"/>
              </a:spcBef>
              <a:spcAft>
                <a:spcPts val="0"/>
              </a:spcAft>
              <a:defRPr/>
            </a:pPr>
            <a:r>
              <a:rPr lang="fr-FR" sz="1200" b="1" i="0" kern="0" dirty="0" smtClean="0">
                <a:solidFill>
                  <a:srgbClr val="FFFF00"/>
                </a:solidFill>
                <a:latin typeface="Arial Black" charset="0"/>
              </a:rPr>
              <a:t>Latin - Grec</a:t>
            </a:r>
            <a:endParaRPr lang="fr-FR" sz="1200" i="0" kern="0" dirty="0">
              <a:solidFill>
                <a:srgbClr val="FFFF00"/>
              </a:solidFill>
            </a:endParaRPr>
          </a:p>
        </p:txBody>
      </p:sp>
      <p:sp>
        <p:nvSpPr>
          <p:cNvPr id="14" name="ZoneTexte 13"/>
          <p:cNvSpPr txBox="1"/>
          <p:nvPr/>
        </p:nvSpPr>
        <p:spPr>
          <a:xfrm>
            <a:off x="236538" y="2840038"/>
            <a:ext cx="8670925" cy="1230312"/>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spAutoFit/>
          </a:bodyPr>
          <a:lstStyle/>
          <a:p>
            <a:pPr eaLnBrk="1" hangingPunct="1">
              <a:defRPr/>
            </a:pPr>
            <a:r>
              <a:rPr lang="fr-FR" sz="2000" i="0" dirty="0"/>
              <a:t>Deux enseignements optionnels possibles en terminale (3 h chacun)</a:t>
            </a:r>
          </a:p>
          <a:p>
            <a:pPr marL="342900" indent="-342900" eaLnBrk="1" hangingPunct="1">
              <a:buFontTx/>
              <a:buChar char="-"/>
              <a:defRPr/>
            </a:pPr>
            <a:r>
              <a:rPr lang="fr-FR" i="0" dirty="0"/>
              <a:t>Poursuite de l’enseignement optionnel choisi en première (le cas échéant)</a:t>
            </a:r>
          </a:p>
          <a:p>
            <a:pPr marL="342900" indent="-342900" eaLnBrk="1" hangingPunct="1">
              <a:buFontTx/>
              <a:buChar char="-"/>
              <a:defRPr/>
            </a:pPr>
            <a:r>
              <a:rPr lang="fr-FR" i="0" dirty="0"/>
              <a:t>Choix d’un enseignement optionnel disponible uniquement en classe de terminale parmi :</a:t>
            </a:r>
          </a:p>
        </p:txBody>
      </p:sp>
      <p:sp>
        <p:nvSpPr>
          <p:cNvPr id="15" name="Rectangle 14"/>
          <p:cNvSpPr/>
          <p:nvPr/>
        </p:nvSpPr>
        <p:spPr>
          <a:xfrm>
            <a:off x="119063" y="5072063"/>
            <a:ext cx="3311525" cy="368300"/>
          </a:xfrm>
          <a:prstGeom prst="rect">
            <a:avLst/>
          </a:prstGeom>
          <a:solidFill>
            <a:schemeClr val="accent5">
              <a:lumMod val="50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b="1" i="0" kern="0" dirty="0">
                <a:solidFill>
                  <a:srgbClr val="FFFF00"/>
                </a:solidFill>
                <a:latin typeface="Arial Black" charset="0"/>
              </a:rPr>
              <a:t>Mathématiques expertes</a:t>
            </a:r>
            <a:endParaRPr lang="fr-FR" sz="1100" i="0" kern="0" dirty="0">
              <a:solidFill>
                <a:srgbClr val="FFFF00"/>
              </a:solidFill>
            </a:endParaRPr>
          </a:p>
        </p:txBody>
      </p:sp>
      <p:sp>
        <p:nvSpPr>
          <p:cNvPr id="16" name="Rectangle 15"/>
          <p:cNvSpPr/>
          <p:nvPr/>
        </p:nvSpPr>
        <p:spPr>
          <a:xfrm>
            <a:off x="123825" y="5843588"/>
            <a:ext cx="3303588" cy="584200"/>
          </a:xfrm>
          <a:prstGeom prst="rect">
            <a:avLst/>
          </a:prstGeom>
          <a:solidFill>
            <a:schemeClr val="accent5">
              <a:lumMod val="50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1600" b="1" i="0" kern="0" dirty="0">
                <a:solidFill>
                  <a:srgbClr val="FFFF00"/>
                </a:solidFill>
                <a:latin typeface="Arial Black" charset="0"/>
              </a:rPr>
              <a:t>Mathématiques complémentaires</a:t>
            </a:r>
            <a:endParaRPr lang="fr-FR" sz="1050" i="0" kern="0" dirty="0">
              <a:solidFill>
                <a:srgbClr val="FFFF00"/>
              </a:solidFill>
            </a:endParaRPr>
          </a:p>
        </p:txBody>
      </p:sp>
      <p:sp>
        <p:nvSpPr>
          <p:cNvPr id="18" name="Rectangle 17"/>
          <p:cNvSpPr/>
          <p:nvPr/>
        </p:nvSpPr>
        <p:spPr>
          <a:xfrm>
            <a:off x="93663" y="4340225"/>
            <a:ext cx="6119812" cy="338554"/>
          </a:xfrm>
          <a:prstGeom prst="rect">
            <a:avLst/>
          </a:prstGeom>
          <a:solidFill>
            <a:schemeClr val="accent5">
              <a:lumMod val="50000"/>
            </a:schemeClr>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1600" b="1" i="0" kern="0" dirty="0">
                <a:solidFill>
                  <a:prstClr val="white"/>
                </a:solidFill>
                <a:latin typeface="Arial Black" charset="0"/>
              </a:rPr>
              <a:t>Droit et grands enjeux du monde contemporain</a:t>
            </a:r>
            <a:endParaRPr lang="fr-FR" sz="1600" i="0" kern="0" dirty="0">
              <a:solidFill>
                <a:sysClr val="windowText" lastClr="000000"/>
              </a:solidFill>
            </a:endParaRPr>
          </a:p>
        </p:txBody>
      </p:sp>
      <p:sp>
        <p:nvSpPr>
          <p:cNvPr id="19" name="ZoneTexte 18"/>
          <p:cNvSpPr txBox="1"/>
          <p:nvPr/>
        </p:nvSpPr>
        <p:spPr>
          <a:xfrm>
            <a:off x="3597275" y="4883150"/>
            <a:ext cx="5341938" cy="584200"/>
          </a:xfrm>
          <a:prstGeom prst="rect">
            <a:avLst/>
          </a:prstGeom>
          <a:effectLst>
            <a:outerShdw blurRad="50800" dist="38100" dir="2700000" algn="t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spAutoFit/>
          </a:bodyPr>
          <a:lstStyle/>
          <a:p>
            <a:pPr algn="ctr" eaLnBrk="1" hangingPunct="1">
              <a:defRPr/>
            </a:pPr>
            <a:r>
              <a:rPr lang="fr-FR" sz="1600" i="0" dirty="0"/>
              <a:t>Pour les élèves ayant choisi Mathématiques en discipline de </a:t>
            </a:r>
            <a:r>
              <a:rPr lang="fr-FR" sz="1600" i="0" dirty="0" smtClean="0"/>
              <a:t>spécialité en Terminale</a:t>
            </a:r>
            <a:endParaRPr lang="fr-FR" sz="1600" i="0" dirty="0"/>
          </a:p>
        </p:txBody>
      </p:sp>
      <p:sp>
        <p:nvSpPr>
          <p:cNvPr id="21" name="ZoneTexte 20"/>
          <p:cNvSpPr txBox="1"/>
          <p:nvPr/>
        </p:nvSpPr>
        <p:spPr>
          <a:xfrm>
            <a:off x="3589338" y="5843588"/>
            <a:ext cx="5341937" cy="584200"/>
          </a:xfrm>
          <a:prstGeom prst="rect">
            <a:avLst/>
          </a:prstGeom>
          <a:effectLst>
            <a:outerShdw blurRad="50800" dist="38100" dir="2700000" algn="t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spAutoFit/>
          </a:bodyPr>
          <a:lstStyle/>
          <a:p>
            <a:pPr algn="ctr" eaLnBrk="1" hangingPunct="1">
              <a:defRPr/>
            </a:pPr>
            <a:r>
              <a:rPr lang="fr-FR" sz="1600" i="0" dirty="0"/>
              <a:t>Pour les élèves n’ayant pas choisi Mathématiques en discipline de </a:t>
            </a:r>
            <a:r>
              <a:rPr lang="fr-FR" sz="1600" i="0" dirty="0" smtClean="0"/>
              <a:t>spécialité en Terminale (mais en 1</a:t>
            </a:r>
            <a:r>
              <a:rPr lang="fr-FR" sz="1600" i="0" baseline="30000" dirty="0" smtClean="0"/>
              <a:t>ère</a:t>
            </a:r>
            <a:r>
              <a:rPr lang="fr-FR" sz="1600" i="0" dirty="0" smtClean="0"/>
              <a:t>)</a:t>
            </a:r>
            <a:endParaRPr lang="fr-FR" sz="1600" i="0" dirty="0"/>
          </a:p>
        </p:txBody>
      </p:sp>
      <p:sp>
        <p:nvSpPr>
          <p:cNvPr id="17" name="ZoneTexte 16"/>
          <p:cNvSpPr txBox="1">
            <a:spLocks noChangeArrowheads="1"/>
          </p:cNvSpPr>
          <p:nvPr/>
        </p:nvSpPr>
        <p:spPr bwMode="auto">
          <a:xfrm>
            <a:off x="6300193" y="334963"/>
            <a:ext cx="2431058" cy="400110"/>
          </a:xfrm>
          <a:prstGeom prst="rect">
            <a:avLst/>
          </a:prstGeom>
          <a:solidFill>
            <a:srgbClr val="FF0000"/>
          </a:solidFill>
          <a:ln w="9525">
            <a:noFill/>
            <a:miter lim="800000"/>
            <a:headEnd/>
            <a:tailEnd/>
          </a:ln>
        </p:spPr>
        <p:txBody>
          <a:bodyPr wrap="square">
            <a:spAutoFit/>
          </a:bodyPr>
          <a:lstStyle/>
          <a:p>
            <a:r>
              <a:rPr lang="fr-FR" altLang="fr-FR" sz="2000" b="1" i="0" u="sng" dirty="0" smtClean="0">
                <a:solidFill>
                  <a:srgbClr val="FFFF00"/>
                </a:solidFill>
              </a:rPr>
              <a:t>Au lycée Jean Moulin</a:t>
            </a:r>
            <a:endParaRPr lang="fr-FR" altLang="fr-FR" sz="2000" b="1" i="0" u="sng" dirty="0">
              <a:solidFill>
                <a:srgbClr val="FFFF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3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anim calcmode="lin" valueType="num">
                                      <p:cBhvr>
                                        <p:cTn id="9" dur="1000" fill="hold"/>
                                        <p:tgtEl>
                                          <p:spTgt spid="11"/>
                                        </p:tgtEl>
                                        <p:attrNameLst>
                                          <p:attrName>ppt_w</p:attrName>
                                        </p:attrNameLst>
                                      </p:cBhvr>
                                      <p:tavLst>
                                        <p:tav tm="0">
                                          <p:val>
                                            <p:fltVal val="0"/>
                                          </p:val>
                                        </p:tav>
                                        <p:tav tm="100000">
                                          <p:val>
                                            <p:strVal val="#ppt_w"/>
                                          </p:val>
                                        </p:tav>
                                      </p:tavLst>
                                    </p:anim>
                                    <p:anim calcmode="lin" valueType="num">
                                      <p:cBhvr>
                                        <p:cTn id="10" dur="1000" fill="hold"/>
                                        <p:tgtEl>
                                          <p:spTgt spid="11"/>
                                        </p:tgtEl>
                                        <p:attrNameLst>
                                          <p:attrName>ppt_h</p:attrName>
                                        </p:attrNameLst>
                                      </p:cBhvr>
                                      <p:tavLst>
                                        <p:tav tm="0">
                                          <p:val>
                                            <p:fltVal val="0"/>
                                          </p:val>
                                        </p:tav>
                                        <p:tav tm="100000">
                                          <p:val>
                                            <p:strVal val="#ppt_h"/>
                                          </p:val>
                                        </p:tav>
                                      </p:tavLst>
                                    </p:anim>
                                    <p:anim calcmode="lin" valueType="num">
                                      <p:cBhvr>
                                        <p:cTn id="11" dur="1000" fill="hold"/>
                                        <p:tgtEl>
                                          <p:spTgt spid="11"/>
                                        </p:tgtEl>
                                        <p:attrNameLst>
                                          <p:attrName>style.rotation</p:attrName>
                                        </p:attrNameLst>
                                      </p:cBhvr>
                                      <p:tavLst>
                                        <p:tav tm="0">
                                          <p:val>
                                            <p:fltVal val="90"/>
                                          </p:val>
                                        </p:tav>
                                        <p:tav tm="100000">
                                          <p:val>
                                            <p:fltVal val="0"/>
                                          </p:val>
                                        </p:tav>
                                      </p:tavLst>
                                    </p:anim>
                                    <p:animEffect transition="in" filter="fade">
                                      <p:cBhvr>
                                        <p:cTn id="12" dur="1000"/>
                                        <p:tgtEl>
                                          <p:spTgt spid="11"/>
                                        </p:tgtEl>
                                      </p:cBhvr>
                                    </p:animEffect>
                                  </p:childTnLst>
                                </p:cTn>
                              </p:par>
                              <p:par>
                                <p:cTn id="13" presetID="3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1000" fill="hold"/>
                                        <p:tgtEl>
                                          <p:spTgt spid="13"/>
                                        </p:tgtEl>
                                        <p:attrNameLst>
                                          <p:attrName>ppt_w</p:attrName>
                                        </p:attrNameLst>
                                      </p:cBhvr>
                                      <p:tavLst>
                                        <p:tav tm="0">
                                          <p:val>
                                            <p:fltVal val="0"/>
                                          </p:val>
                                        </p:tav>
                                        <p:tav tm="100000">
                                          <p:val>
                                            <p:strVal val="#ppt_w"/>
                                          </p:val>
                                        </p:tav>
                                      </p:tavLst>
                                    </p:anim>
                                    <p:anim calcmode="lin" valueType="num">
                                      <p:cBhvr>
                                        <p:cTn id="22" dur="1000" fill="hold"/>
                                        <p:tgtEl>
                                          <p:spTgt spid="13"/>
                                        </p:tgtEl>
                                        <p:attrNameLst>
                                          <p:attrName>ppt_h</p:attrName>
                                        </p:attrNameLst>
                                      </p:cBhvr>
                                      <p:tavLst>
                                        <p:tav tm="0">
                                          <p:val>
                                            <p:fltVal val="0"/>
                                          </p:val>
                                        </p:tav>
                                        <p:tav tm="100000">
                                          <p:val>
                                            <p:strVal val="#ppt_h"/>
                                          </p:val>
                                        </p:tav>
                                      </p:tavLst>
                                    </p:anim>
                                    <p:anim calcmode="lin" valueType="num">
                                      <p:cBhvr>
                                        <p:cTn id="23" dur="1000" fill="hold"/>
                                        <p:tgtEl>
                                          <p:spTgt spid="13"/>
                                        </p:tgtEl>
                                        <p:attrNameLst>
                                          <p:attrName>style.rotation</p:attrName>
                                        </p:attrNameLst>
                                      </p:cBhvr>
                                      <p:tavLst>
                                        <p:tav tm="0">
                                          <p:val>
                                            <p:fltVal val="90"/>
                                          </p:val>
                                        </p:tav>
                                        <p:tav tm="100000">
                                          <p:val>
                                            <p:fltVal val="0"/>
                                          </p:val>
                                        </p:tav>
                                      </p:tavLst>
                                    </p:anim>
                                    <p:animEffect transition="in" filter="fade">
                                      <p:cBhvr>
                                        <p:cTn id="24" dur="1000"/>
                                        <p:tgtEl>
                                          <p:spTgt spid="1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1000" fill="hold"/>
                                        <p:tgtEl>
                                          <p:spTgt spid="15"/>
                                        </p:tgtEl>
                                        <p:attrNameLst>
                                          <p:attrName>ppt_w</p:attrName>
                                        </p:attrNameLst>
                                      </p:cBhvr>
                                      <p:tavLst>
                                        <p:tav tm="0">
                                          <p:val>
                                            <p:fltVal val="0"/>
                                          </p:val>
                                        </p:tav>
                                        <p:tav tm="100000">
                                          <p:val>
                                            <p:strVal val="#ppt_w"/>
                                          </p:val>
                                        </p:tav>
                                      </p:tavLst>
                                    </p:anim>
                                    <p:anim calcmode="lin" valueType="num">
                                      <p:cBhvr>
                                        <p:cTn id="46" dur="1000" fill="hold"/>
                                        <p:tgtEl>
                                          <p:spTgt spid="15"/>
                                        </p:tgtEl>
                                        <p:attrNameLst>
                                          <p:attrName>ppt_h</p:attrName>
                                        </p:attrNameLst>
                                      </p:cBhvr>
                                      <p:tavLst>
                                        <p:tav tm="0">
                                          <p:val>
                                            <p:fltVal val="0"/>
                                          </p:val>
                                        </p:tav>
                                        <p:tav tm="100000">
                                          <p:val>
                                            <p:strVal val="#ppt_h"/>
                                          </p:val>
                                        </p:tav>
                                      </p:tavLst>
                                    </p:anim>
                                    <p:anim calcmode="lin" valueType="num">
                                      <p:cBhvr>
                                        <p:cTn id="47" dur="1000" fill="hold"/>
                                        <p:tgtEl>
                                          <p:spTgt spid="15"/>
                                        </p:tgtEl>
                                        <p:attrNameLst>
                                          <p:attrName>style.rotation</p:attrName>
                                        </p:attrNameLst>
                                      </p:cBhvr>
                                      <p:tavLst>
                                        <p:tav tm="0">
                                          <p:val>
                                            <p:fltVal val="90"/>
                                          </p:val>
                                        </p:tav>
                                        <p:tav tm="100000">
                                          <p:val>
                                            <p:fltVal val="0"/>
                                          </p:val>
                                        </p:tav>
                                      </p:tavLst>
                                    </p:anim>
                                    <p:animEffect transition="in" filter="fade">
                                      <p:cBhvr>
                                        <p:cTn id="48" dur="1000"/>
                                        <p:tgtEl>
                                          <p:spTgt spid="15"/>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ppt_w</p:attrName>
                                        </p:attrNameLst>
                                      </p:cBhvr>
                                      <p:tavLst>
                                        <p:tav tm="0">
                                          <p:val>
                                            <p:fltVal val="0"/>
                                          </p:val>
                                        </p:tav>
                                        <p:tav tm="100000">
                                          <p:val>
                                            <p:strVal val="#ppt_w"/>
                                          </p:val>
                                        </p:tav>
                                      </p:tavLst>
                                    </p:anim>
                                    <p:anim calcmode="lin" valueType="num">
                                      <p:cBhvr>
                                        <p:cTn id="58" dur="1000" fill="hold"/>
                                        <p:tgtEl>
                                          <p:spTgt spid="16"/>
                                        </p:tgtEl>
                                        <p:attrNameLst>
                                          <p:attrName>ppt_h</p:attrName>
                                        </p:attrNameLst>
                                      </p:cBhvr>
                                      <p:tavLst>
                                        <p:tav tm="0">
                                          <p:val>
                                            <p:fltVal val="0"/>
                                          </p:val>
                                        </p:tav>
                                        <p:tav tm="100000">
                                          <p:val>
                                            <p:strVal val="#ppt_h"/>
                                          </p:val>
                                        </p:tav>
                                      </p:tavLst>
                                    </p:anim>
                                    <p:anim calcmode="lin" valueType="num">
                                      <p:cBhvr>
                                        <p:cTn id="59" dur="1000" fill="hold"/>
                                        <p:tgtEl>
                                          <p:spTgt spid="16"/>
                                        </p:tgtEl>
                                        <p:attrNameLst>
                                          <p:attrName>style.rotation</p:attrName>
                                        </p:attrNameLst>
                                      </p:cBhvr>
                                      <p:tavLst>
                                        <p:tav tm="0">
                                          <p:val>
                                            <p:fltVal val="90"/>
                                          </p:val>
                                        </p:tav>
                                        <p:tav tm="100000">
                                          <p:val>
                                            <p:fltVal val="0"/>
                                          </p:val>
                                        </p:tav>
                                      </p:tavLst>
                                    </p:anim>
                                    <p:animEffect transition="in" filter="fade">
                                      <p:cBhvr>
                                        <p:cTn id="60" dur="1000"/>
                                        <p:tgtEl>
                                          <p:spTgt spid="16"/>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15" grpId="0" animBg="1"/>
      <p:bldP spid="16" grpId="0" animBg="1"/>
      <p:bldP spid="18" grpId="0" animBg="1"/>
      <p:bldP spid="19" grpId="0" animBg="1"/>
      <p:bldP spid="21"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84188" y="107950"/>
            <a:ext cx="4103687"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800" b="1" i="0" kern="0" dirty="0">
                <a:solidFill>
                  <a:prstClr val="white"/>
                </a:solidFill>
                <a:latin typeface="Arial Black" charset="0"/>
              </a:rPr>
              <a:t>La voie générale</a:t>
            </a:r>
            <a:endParaRPr lang="fr-FR" sz="1600" i="0" kern="0" dirty="0">
              <a:solidFill>
                <a:sysClr val="windowText" lastClr="000000"/>
              </a:solidFill>
            </a:endParaRPr>
          </a:p>
        </p:txBody>
      </p:sp>
      <p:sp>
        <p:nvSpPr>
          <p:cNvPr id="7" name="Rectangle 6"/>
          <p:cNvSpPr/>
          <p:nvPr/>
        </p:nvSpPr>
        <p:spPr>
          <a:xfrm rot="17515261">
            <a:off x="-1412875" y="3482976"/>
            <a:ext cx="6065837" cy="461962"/>
          </a:xfrm>
          <a:prstGeom prst="rect">
            <a:avLst/>
          </a:prstGeom>
          <a:solidFill>
            <a:srgbClr val="66FFCC"/>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Les coefficients du baccalauréat</a:t>
            </a:r>
            <a:endParaRPr lang="fr-FR" sz="1400" i="0" kern="0" dirty="0">
              <a:solidFill>
                <a:sysClr val="windowText" lastClr="000000"/>
              </a:solidFill>
            </a:endParaRPr>
          </a:p>
        </p:txBody>
      </p:sp>
      <p:pic>
        <p:nvPicPr>
          <p:cNvPr id="29700" name="Image 2"/>
          <p:cNvPicPr>
            <a:picLocks noChangeAspect="1" noChangeArrowheads="1"/>
          </p:cNvPicPr>
          <p:nvPr/>
        </p:nvPicPr>
        <p:blipFill>
          <a:blip r:embed="rId3" cstate="print"/>
          <a:srcRect/>
          <a:stretch>
            <a:fillRect/>
          </a:stretch>
        </p:blipFill>
        <p:spPr bwMode="auto">
          <a:xfrm>
            <a:off x="3276600" y="688975"/>
            <a:ext cx="5237163" cy="60531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3438" y="476250"/>
            <a:ext cx="7475537" cy="831850"/>
          </a:xfrm>
          <a:prstGeom prst="rect">
            <a:avLst/>
          </a:prstGeom>
          <a:solidFill>
            <a:schemeClr val="accent1"/>
          </a:solidFill>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fr-FR" sz="2400" b="1" i="0" kern="0" dirty="0">
                <a:solidFill>
                  <a:prstClr val="white"/>
                </a:solidFill>
                <a:latin typeface="Arial Black" charset="0"/>
              </a:rPr>
              <a:t>Calendrier des épreuves finales </a:t>
            </a:r>
          </a:p>
          <a:p>
            <a:pPr algn="ctr" eaLnBrk="1" fontAlgn="auto" hangingPunct="1">
              <a:spcBef>
                <a:spcPts val="0"/>
              </a:spcBef>
              <a:spcAft>
                <a:spcPts val="0"/>
              </a:spcAft>
              <a:defRPr/>
            </a:pPr>
            <a:r>
              <a:rPr lang="fr-FR" sz="2400" b="1" i="0" kern="0" dirty="0">
                <a:solidFill>
                  <a:prstClr val="white"/>
                </a:solidFill>
                <a:latin typeface="Arial Black" charset="0"/>
              </a:rPr>
              <a:t>du bac général</a:t>
            </a:r>
            <a:endParaRPr lang="fr-FR" sz="1400" i="0" kern="0" dirty="0">
              <a:solidFill>
                <a:sysClr val="windowText" lastClr="000000"/>
              </a:solidFill>
            </a:endParaRPr>
          </a:p>
        </p:txBody>
      </p:sp>
      <p:graphicFrame>
        <p:nvGraphicFramePr>
          <p:cNvPr id="2" name="Tableau 1"/>
          <p:cNvGraphicFramePr>
            <a:graphicFrameLocks noGrp="1"/>
          </p:cNvGraphicFramePr>
          <p:nvPr/>
        </p:nvGraphicFramePr>
        <p:xfrm>
          <a:off x="136145" y="1700808"/>
          <a:ext cx="8871701" cy="30784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851675"/>
                <a:gridCol w="1368152"/>
                <a:gridCol w="1584176"/>
                <a:gridCol w="3067698"/>
              </a:tblGrid>
              <a:tr h="360040">
                <a:tc>
                  <a:txBody>
                    <a:bodyPr/>
                    <a:lstStyle/>
                    <a:p>
                      <a:pPr algn="ctr"/>
                      <a:r>
                        <a:rPr lang="fr-FR" sz="2000" dirty="0"/>
                        <a:t>Épreuve</a:t>
                      </a:r>
                    </a:p>
                  </a:txBody>
                  <a:tcPr/>
                </a:tc>
                <a:tc>
                  <a:txBody>
                    <a:bodyPr/>
                    <a:lstStyle/>
                    <a:p>
                      <a:pPr algn="ctr"/>
                      <a:r>
                        <a:rPr lang="fr-FR" sz="2000" dirty="0"/>
                        <a:t>Coefficient</a:t>
                      </a:r>
                    </a:p>
                  </a:txBody>
                  <a:tcPr/>
                </a:tc>
                <a:tc>
                  <a:txBody>
                    <a:bodyPr/>
                    <a:lstStyle/>
                    <a:p>
                      <a:pPr algn="ctr"/>
                      <a:r>
                        <a:rPr lang="fr-FR" sz="2000" dirty="0"/>
                        <a:t>Nature de l’épreuve</a:t>
                      </a:r>
                    </a:p>
                  </a:txBody>
                  <a:tcPr/>
                </a:tc>
                <a:tc>
                  <a:txBody>
                    <a:bodyPr/>
                    <a:lstStyle/>
                    <a:p>
                      <a:pPr algn="ctr"/>
                      <a:r>
                        <a:rPr lang="fr-FR" sz="2000" dirty="0"/>
                        <a:t>Calendrier</a:t>
                      </a:r>
                    </a:p>
                  </a:txBody>
                  <a:tcPr/>
                </a:tc>
              </a:tr>
              <a:tr h="366189">
                <a:tc>
                  <a:txBody>
                    <a:bodyPr/>
                    <a:lstStyle/>
                    <a:p>
                      <a:r>
                        <a:rPr lang="fr-FR" sz="2000" dirty="0"/>
                        <a:t>Français</a:t>
                      </a:r>
                    </a:p>
                  </a:txBody>
                  <a:tcPr/>
                </a:tc>
                <a:tc>
                  <a:txBody>
                    <a:bodyPr/>
                    <a:lstStyle/>
                    <a:p>
                      <a:pPr algn="ctr"/>
                      <a:r>
                        <a:rPr lang="fr-FR" sz="2000" dirty="0"/>
                        <a:t>5</a:t>
                      </a:r>
                    </a:p>
                  </a:txBody>
                  <a:tcPr/>
                </a:tc>
                <a:tc>
                  <a:txBody>
                    <a:bodyPr/>
                    <a:lstStyle/>
                    <a:p>
                      <a:pPr algn="ctr"/>
                      <a:r>
                        <a:rPr lang="fr-FR" sz="2000" dirty="0"/>
                        <a:t>Écrit</a:t>
                      </a:r>
                    </a:p>
                  </a:txBody>
                  <a:tcPr/>
                </a:tc>
                <a:tc>
                  <a:txBody>
                    <a:bodyPr/>
                    <a:lstStyle/>
                    <a:p>
                      <a:r>
                        <a:rPr lang="fr-FR" sz="2000" dirty="0"/>
                        <a:t>Juin de l’année de 1</a:t>
                      </a:r>
                      <a:r>
                        <a:rPr lang="fr-FR" sz="2000" baseline="30000" dirty="0"/>
                        <a:t>re</a:t>
                      </a:r>
                      <a:endParaRPr lang="fr-FR" sz="2000" dirty="0"/>
                    </a:p>
                  </a:txBody>
                  <a:tcPr/>
                </a:tc>
              </a:tr>
              <a:tr h="366189">
                <a:tc>
                  <a:txBody>
                    <a:bodyPr/>
                    <a:lstStyle/>
                    <a:p>
                      <a:r>
                        <a:rPr lang="fr-FR" sz="2000" dirty="0"/>
                        <a:t>Français</a:t>
                      </a:r>
                    </a:p>
                  </a:txBody>
                  <a:tcPr/>
                </a:tc>
                <a:tc>
                  <a:txBody>
                    <a:bodyPr/>
                    <a:lstStyle/>
                    <a:p>
                      <a:pPr algn="ctr"/>
                      <a:r>
                        <a:rPr lang="fr-FR" sz="2000" dirty="0"/>
                        <a:t>5</a:t>
                      </a:r>
                    </a:p>
                  </a:txBody>
                  <a:tcPr/>
                </a:tc>
                <a:tc>
                  <a:txBody>
                    <a:bodyPr/>
                    <a:lstStyle/>
                    <a:p>
                      <a:pPr algn="ctr"/>
                      <a:r>
                        <a:rPr lang="fr-FR" sz="2000" dirty="0"/>
                        <a:t>Oral</a:t>
                      </a:r>
                    </a:p>
                  </a:txBody>
                  <a:tcPr/>
                </a:tc>
                <a:tc>
                  <a:txBody>
                    <a:bodyPr/>
                    <a:lstStyle/>
                    <a:p>
                      <a:r>
                        <a:rPr lang="fr-FR" sz="2000" dirty="0"/>
                        <a:t>Juin de l’année de 1</a:t>
                      </a:r>
                      <a:r>
                        <a:rPr lang="fr-FR" sz="2000" baseline="30000" dirty="0"/>
                        <a:t>re</a:t>
                      </a:r>
                      <a:r>
                        <a:rPr lang="fr-FR" sz="2000" baseline="0" dirty="0"/>
                        <a:t> </a:t>
                      </a:r>
                      <a:endParaRPr lang="fr-FR" sz="2000" dirty="0"/>
                    </a:p>
                  </a:txBody>
                  <a:tcPr/>
                </a:tc>
              </a:tr>
              <a:tr h="366189">
                <a:tc>
                  <a:txBody>
                    <a:bodyPr/>
                    <a:lstStyle/>
                    <a:p>
                      <a:r>
                        <a:rPr lang="fr-FR" sz="2000" dirty="0"/>
                        <a:t>Philosophie</a:t>
                      </a:r>
                    </a:p>
                  </a:txBody>
                  <a:tcPr/>
                </a:tc>
                <a:tc>
                  <a:txBody>
                    <a:bodyPr/>
                    <a:lstStyle/>
                    <a:p>
                      <a:pPr algn="ctr"/>
                      <a:r>
                        <a:rPr lang="fr-FR" sz="2000" dirty="0"/>
                        <a:t>8</a:t>
                      </a:r>
                    </a:p>
                  </a:txBody>
                  <a:tcPr/>
                </a:tc>
                <a:tc>
                  <a:txBody>
                    <a:bodyPr/>
                    <a:lstStyle/>
                    <a:p>
                      <a:pPr algn="ctr"/>
                      <a:r>
                        <a:rPr lang="fr-FR" sz="2000"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Juin de l’année de T</a:t>
                      </a:r>
                      <a:r>
                        <a:rPr lang="fr-FR" sz="2000" baseline="30000" dirty="0"/>
                        <a:t>ale</a:t>
                      </a:r>
                    </a:p>
                  </a:txBody>
                  <a:tcPr/>
                </a:tc>
              </a:tr>
              <a:tr h="366189">
                <a:tc>
                  <a:txBody>
                    <a:bodyPr/>
                    <a:lstStyle/>
                    <a:p>
                      <a:r>
                        <a:rPr lang="fr-FR" sz="2000" dirty="0"/>
                        <a:t>Oral</a:t>
                      </a:r>
                      <a:r>
                        <a:rPr lang="fr-FR" sz="2000" baseline="0" dirty="0"/>
                        <a:t> final</a:t>
                      </a:r>
                      <a:endParaRPr lang="fr-FR" sz="2000" dirty="0"/>
                    </a:p>
                  </a:txBody>
                  <a:tcPr/>
                </a:tc>
                <a:tc>
                  <a:txBody>
                    <a:bodyPr/>
                    <a:lstStyle/>
                    <a:p>
                      <a:pPr algn="ctr"/>
                      <a:r>
                        <a:rPr lang="fr-FR" sz="2000" dirty="0"/>
                        <a:t>10</a:t>
                      </a:r>
                    </a:p>
                  </a:txBody>
                  <a:tcPr/>
                </a:tc>
                <a:tc>
                  <a:txBody>
                    <a:bodyPr/>
                    <a:lstStyle/>
                    <a:p>
                      <a:pPr algn="ctr"/>
                      <a:r>
                        <a:rPr lang="fr-FR" sz="2000" dirty="0"/>
                        <a:t>Oral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Juin de l’année de T</a:t>
                      </a:r>
                      <a:r>
                        <a:rPr lang="fr-FR" sz="2000" baseline="30000" dirty="0"/>
                        <a:t>ale</a:t>
                      </a:r>
                    </a:p>
                  </a:txBody>
                  <a:tcPr/>
                </a:tc>
              </a:tr>
              <a:tr h="366189">
                <a:tc>
                  <a:txBody>
                    <a:bodyPr/>
                    <a:lstStyle/>
                    <a:p>
                      <a:r>
                        <a:rPr lang="fr-FR" sz="2000" dirty="0"/>
                        <a:t>Spécialité 1</a:t>
                      </a:r>
                    </a:p>
                  </a:txBody>
                  <a:tcPr/>
                </a:tc>
                <a:tc>
                  <a:txBody>
                    <a:bodyPr/>
                    <a:lstStyle/>
                    <a:p>
                      <a:pPr algn="ctr"/>
                      <a:r>
                        <a:rPr lang="fr-FR" sz="2000"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aseline="0" dirty="0" smtClean="0"/>
                        <a:t>Juin </a:t>
                      </a:r>
                      <a:r>
                        <a:rPr lang="fr-FR" sz="2000" baseline="0" dirty="0"/>
                        <a:t>de l’année de T</a:t>
                      </a:r>
                      <a:r>
                        <a:rPr lang="fr-FR" sz="2000" baseline="30000" dirty="0"/>
                        <a:t>ale</a:t>
                      </a:r>
                    </a:p>
                  </a:txBody>
                  <a:tcPr/>
                </a:tc>
              </a:tr>
              <a:tr h="366189">
                <a:tc>
                  <a:txBody>
                    <a:bodyPr/>
                    <a:lstStyle/>
                    <a:p>
                      <a:r>
                        <a:rPr lang="fr-FR" sz="2000" dirty="0"/>
                        <a:t>Spécialité 2</a:t>
                      </a:r>
                    </a:p>
                  </a:txBody>
                  <a:tcPr/>
                </a:tc>
                <a:tc>
                  <a:txBody>
                    <a:bodyPr/>
                    <a:lstStyle/>
                    <a:p>
                      <a:pPr algn="ctr"/>
                      <a:r>
                        <a:rPr lang="fr-FR" sz="2000"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aseline="0" dirty="0" smtClean="0"/>
                        <a:t>Juin de </a:t>
                      </a:r>
                      <a:r>
                        <a:rPr lang="fr-FR" sz="2000" baseline="0" dirty="0"/>
                        <a:t>l’année de T</a:t>
                      </a:r>
                      <a:r>
                        <a:rPr lang="fr-FR" sz="2000" baseline="30000" dirty="0"/>
                        <a:t>ale</a:t>
                      </a:r>
                    </a:p>
                  </a:txBody>
                  <a:tcPr/>
                </a:tc>
              </a:tr>
            </a:tbl>
          </a:graphicData>
        </a:graphic>
      </p:graphicFrame>
      <p:sp>
        <p:nvSpPr>
          <p:cNvPr id="8" name="ZoneTexte 7"/>
          <p:cNvSpPr txBox="1"/>
          <p:nvPr/>
        </p:nvSpPr>
        <p:spPr>
          <a:xfrm>
            <a:off x="163513" y="5300663"/>
            <a:ext cx="8850312" cy="1077912"/>
          </a:xfrm>
          <a:prstGeom prst="rect">
            <a:avLst/>
          </a:prstGeom>
          <a:solidFill>
            <a:schemeClr val="accent1">
              <a:lumMod val="20000"/>
              <a:lumOff val="80000"/>
            </a:schemeClr>
          </a:solidFill>
        </p:spPr>
        <p:txBody>
          <a:bodyPr>
            <a:spAutoFit/>
          </a:bodyPr>
          <a:lstStyle/>
          <a:p>
            <a:pPr algn="just">
              <a:buClr>
                <a:srgbClr val="EE7444"/>
              </a:buClr>
              <a:buFont typeface="Arial"/>
              <a:buNone/>
              <a:defRPr/>
            </a:pPr>
            <a:r>
              <a:rPr lang="fr-FR" sz="1600" b="1" dirty="0">
                <a:solidFill>
                  <a:prstClr val="black"/>
                </a:solidFill>
              </a:rPr>
              <a:t>Les épreuves de rattrapage :</a:t>
            </a:r>
          </a:p>
          <a:p>
            <a:pPr marL="177800" lvl="1" algn="just">
              <a:buClr>
                <a:srgbClr val="EE7444"/>
              </a:buClr>
              <a:buFont typeface="Arial Italic"/>
              <a:buNone/>
              <a:defRPr/>
            </a:pPr>
            <a:r>
              <a:rPr lang="fr-FR" sz="1600" dirty="0">
                <a:solidFill>
                  <a:prstClr val="black"/>
                </a:solidFill>
              </a:rPr>
              <a:t>Un élève ayant obtenu une note supérieure ou égale à 8 et inférieure à 10 au baccalauréat peut se présenter aux épreuves de rattrapage : deux épreuves orales, dans les disciplines des épreuves </a:t>
            </a:r>
            <a:r>
              <a:rPr lang="fr-FR" sz="1600" dirty="0"/>
              <a:t>terminales </a:t>
            </a:r>
            <a:r>
              <a:rPr lang="fr-FR" sz="1600" dirty="0">
                <a:solidFill>
                  <a:prstClr val="black"/>
                </a:solidFill>
              </a:rPr>
              <a:t>écrites (français, philosophie, ou enseignements de spécialité).</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71604" y="428604"/>
            <a:ext cx="5867400" cy="708025"/>
          </a:xfrm>
          <a:prstGeom prst="rect">
            <a:avLst/>
          </a:prstGeom>
          <a:noFill/>
        </p:spPr>
        <p:txBody>
          <a:bodyPr wrap="none">
            <a:spAutoFit/>
          </a:bodyPr>
          <a:lstStyle/>
          <a:p>
            <a:pPr algn="ctr">
              <a:defRPr/>
            </a:pPr>
            <a:r>
              <a:rPr lang="fr-FR" sz="4000" u="sng" dirty="0">
                <a:ln w="0"/>
                <a:solidFill>
                  <a:schemeClr val="accent1"/>
                </a:solidFill>
                <a:effectLst>
                  <a:outerShdw blurRad="38100" dist="25400" dir="5400000" algn="ctr" rotWithShape="0">
                    <a:srgbClr val="6E747A">
                      <a:alpha val="43000"/>
                    </a:srgbClr>
                  </a:outerShdw>
                </a:effectLst>
              </a:rPr>
              <a:t>Comment faire mon choix </a:t>
            </a:r>
            <a:r>
              <a:rPr lang="fr-FR" sz="4000" dirty="0">
                <a:ln w="0"/>
                <a:solidFill>
                  <a:schemeClr val="accent1"/>
                </a:solidFill>
                <a:effectLst>
                  <a:outerShdw blurRad="38100" dist="25400" dir="5400000" algn="ctr" rotWithShape="0">
                    <a:srgbClr val="6E747A">
                      <a:alpha val="43000"/>
                    </a:srgbClr>
                  </a:outerShdw>
                </a:effectLst>
              </a:rPr>
              <a:t>?</a:t>
            </a:r>
          </a:p>
        </p:txBody>
      </p:sp>
      <p:sp>
        <p:nvSpPr>
          <p:cNvPr id="4" name="Rectangle 3"/>
          <p:cNvSpPr>
            <a:spLocks noChangeArrowheads="1"/>
          </p:cNvSpPr>
          <p:nvPr/>
        </p:nvSpPr>
        <p:spPr bwMode="auto">
          <a:xfrm>
            <a:off x="500034" y="1500174"/>
            <a:ext cx="8032750" cy="1477962"/>
          </a:xfrm>
          <a:prstGeom prst="rect">
            <a:avLst/>
          </a:prstGeom>
          <a:noFill/>
          <a:ln w="9525">
            <a:noFill/>
            <a:miter lim="800000"/>
            <a:headEnd/>
            <a:tailEnd/>
          </a:ln>
        </p:spPr>
        <p:txBody>
          <a:bodyPr>
            <a:spAutoFit/>
          </a:bodyPr>
          <a:lstStyle/>
          <a:p>
            <a:pPr algn="just"/>
            <a:r>
              <a:rPr lang="fr-FR" altLang="fr-FR" b="1" i="0" dirty="0">
                <a:solidFill>
                  <a:srgbClr val="FF0000"/>
                </a:solidFill>
                <a:latin typeface="Arial" pitchFamily="34" charset="0"/>
              </a:rPr>
              <a:t>Choisissez des enseignements de spécialité qui vous plaisent et dans lesquels vous êtes déjà à l’aise, ou bien qui vous tentent vraiment</a:t>
            </a:r>
            <a:r>
              <a:rPr lang="fr-FR" altLang="fr-FR" i="0" dirty="0">
                <a:latin typeface="Arial" pitchFamily="34" charset="0"/>
              </a:rPr>
              <a:t>. Vos goûts seront les meilleurs moteurs de votre motivation et de votre réussite. </a:t>
            </a:r>
          </a:p>
          <a:p>
            <a:pPr algn="just"/>
            <a:endParaRPr lang="fr-FR" altLang="fr-FR" i="0" dirty="0">
              <a:latin typeface="Arial" pitchFamily="34" charset="0"/>
            </a:endParaRPr>
          </a:p>
          <a:p>
            <a:pPr algn="just"/>
            <a:r>
              <a:rPr lang="fr-FR" altLang="fr-FR" b="1" i="0" dirty="0" smtClean="0">
                <a:latin typeface="Arial" pitchFamily="34" charset="0"/>
              </a:rPr>
              <a:t>* </a:t>
            </a:r>
            <a:r>
              <a:rPr lang="fr-FR" altLang="fr-FR" b="1" i="0" u="sng" dirty="0" smtClean="0">
                <a:latin typeface="Arial" pitchFamily="34" charset="0"/>
              </a:rPr>
              <a:t>Pour </a:t>
            </a:r>
            <a:r>
              <a:rPr lang="fr-FR" altLang="fr-FR" b="1" i="0" u="sng" dirty="0">
                <a:latin typeface="Arial" pitchFamily="34" charset="0"/>
              </a:rPr>
              <a:t>connaître le contenu des </a:t>
            </a:r>
            <a:r>
              <a:rPr lang="fr-FR" altLang="fr-FR" b="1" i="0" u="sng" dirty="0" smtClean="0">
                <a:latin typeface="Arial" pitchFamily="34" charset="0"/>
              </a:rPr>
              <a:t>enseignements de spécialités</a:t>
            </a:r>
            <a:r>
              <a:rPr lang="fr-FR" altLang="fr-FR" b="1" i="0" dirty="0" smtClean="0">
                <a:latin typeface="Arial" pitchFamily="34" charset="0"/>
              </a:rPr>
              <a:t> </a:t>
            </a:r>
            <a:r>
              <a:rPr lang="fr-FR" altLang="fr-FR" i="0" dirty="0" smtClean="0">
                <a:latin typeface="Arial" pitchFamily="34" charset="0"/>
              </a:rPr>
              <a:t>:</a:t>
            </a:r>
            <a:endParaRPr lang="fr-FR" altLang="fr-FR" i="0" dirty="0">
              <a:latin typeface="Arial" pitchFamily="34" charset="0"/>
            </a:endParaRPr>
          </a:p>
        </p:txBody>
      </p:sp>
      <p:sp>
        <p:nvSpPr>
          <p:cNvPr id="31751" name="ZoneTexte 6"/>
          <p:cNvSpPr txBox="1">
            <a:spLocks noChangeArrowheads="1"/>
          </p:cNvSpPr>
          <p:nvPr/>
        </p:nvSpPr>
        <p:spPr bwMode="auto">
          <a:xfrm>
            <a:off x="642910" y="3214686"/>
            <a:ext cx="7993062" cy="923330"/>
          </a:xfrm>
          <a:prstGeom prst="rect">
            <a:avLst/>
          </a:prstGeom>
          <a:noFill/>
          <a:ln w="9525">
            <a:noFill/>
            <a:miter lim="800000"/>
            <a:headEnd/>
            <a:tailEnd/>
          </a:ln>
        </p:spPr>
        <p:txBody>
          <a:bodyPr wrap="square">
            <a:spAutoFit/>
          </a:bodyPr>
          <a:lstStyle/>
          <a:p>
            <a:r>
              <a:rPr lang="fr-FR" altLang="fr-FR" i="0" dirty="0" smtClean="0">
                <a:sym typeface="Wingdings 3"/>
                <a:hlinkClick r:id="rId3"/>
              </a:rPr>
              <a:t> </a:t>
            </a:r>
            <a:r>
              <a:rPr lang="fr-FR" altLang="fr-FR" i="0" dirty="0" smtClean="0">
                <a:hlinkClick r:id="rId3"/>
              </a:rPr>
              <a:t>https</a:t>
            </a:r>
            <a:r>
              <a:rPr lang="fr-FR" altLang="fr-FR" i="0" dirty="0">
                <a:hlinkClick r:id="rId3"/>
              </a:rPr>
              <a:t>://</a:t>
            </a:r>
            <a:r>
              <a:rPr lang="fr-FR" altLang="fr-FR" i="0" dirty="0" smtClean="0">
                <a:solidFill>
                  <a:srgbClr val="0070C0"/>
                </a:solidFill>
                <a:hlinkClick r:id="rId3"/>
              </a:rPr>
              <a:t>www.education.gouv.fr/reussir-au-lycee/quels-sont-les-enseignements-de-specialite-au-lycee-comment-les-choisir-324419</a:t>
            </a:r>
            <a:endParaRPr lang="fr-FR" altLang="fr-FR" i="0" dirty="0" smtClean="0">
              <a:solidFill>
                <a:srgbClr val="0070C0"/>
              </a:solidFill>
            </a:endParaRPr>
          </a:p>
          <a:p>
            <a:r>
              <a:rPr lang="fr-FR" altLang="fr-FR" i="0" dirty="0" smtClean="0"/>
              <a:t> </a:t>
            </a:r>
            <a:endParaRPr lang="fr-FR" altLang="fr-FR" i="0" dirty="0"/>
          </a:p>
        </p:txBody>
      </p:sp>
      <p:sp>
        <p:nvSpPr>
          <p:cNvPr id="9" name="ZoneTexte 8"/>
          <p:cNvSpPr txBox="1"/>
          <p:nvPr/>
        </p:nvSpPr>
        <p:spPr>
          <a:xfrm>
            <a:off x="6444208" y="6309320"/>
            <a:ext cx="2448272" cy="338554"/>
          </a:xfrm>
          <a:prstGeom prst="rect">
            <a:avLst/>
          </a:prstGeom>
          <a:noFill/>
        </p:spPr>
        <p:txBody>
          <a:bodyPr wrap="square" rtlCol="0">
            <a:spAutoFit/>
          </a:bodyPr>
          <a:lstStyle/>
          <a:p>
            <a:pPr algn="ctr"/>
            <a:r>
              <a:rPr lang="fr-FR" sz="1600" dirty="0" smtClean="0"/>
              <a:t>CIO Albertville</a:t>
            </a:r>
            <a:endParaRPr lang="fr-FR" sz="1600" dirty="0"/>
          </a:p>
        </p:txBody>
      </p:sp>
      <p:sp>
        <p:nvSpPr>
          <p:cNvPr id="10" name="ZoneTexte 9"/>
          <p:cNvSpPr txBox="1"/>
          <p:nvPr/>
        </p:nvSpPr>
        <p:spPr>
          <a:xfrm>
            <a:off x="571472" y="4143380"/>
            <a:ext cx="7858180" cy="1200329"/>
          </a:xfrm>
          <a:prstGeom prst="rect">
            <a:avLst/>
          </a:prstGeom>
          <a:noFill/>
        </p:spPr>
        <p:txBody>
          <a:bodyPr wrap="square" rtlCol="0">
            <a:spAutoFit/>
          </a:bodyPr>
          <a:lstStyle/>
          <a:p>
            <a:r>
              <a:rPr lang="fr-FR" b="1" i="0" dirty="0" smtClean="0">
                <a:latin typeface="Arial" pitchFamily="34" charset="0"/>
              </a:rPr>
              <a:t>* </a:t>
            </a:r>
            <a:r>
              <a:rPr lang="fr-FR" b="1" i="0" u="sng" dirty="0" smtClean="0">
                <a:latin typeface="Arial" pitchFamily="34" charset="0"/>
              </a:rPr>
              <a:t>Pour simuler des combinaisons de spécialités et découvrir les perspectives de formations et de métiers</a:t>
            </a:r>
            <a:r>
              <a:rPr lang="fr-FR" b="1" i="0" dirty="0" smtClean="0">
                <a:latin typeface="Arial" pitchFamily="34" charset="0"/>
              </a:rPr>
              <a:t> :</a:t>
            </a:r>
          </a:p>
          <a:p>
            <a:endParaRPr lang="fr-FR" i="0" dirty="0" smtClean="0">
              <a:latin typeface="Arial" pitchFamily="34" charset="0"/>
            </a:endParaRPr>
          </a:p>
          <a:p>
            <a:r>
              <a:rPr lang="fr-FR" altLang="fr-FR" i="0" dirty="0" smtClean="0">
                <a:solidFill>
                  <a:srgbClr val="0070C0"/>
                </a:solidFill>
                <a:sym typeface="Wingdings 3"/>
                <a:hlinkClick r:id="rId3"/>
              </a:rPr>
              <a:t>  </a:t>
            </a:r>
            <a:r>
              <a:rPr lang="fr-FR" altLang="fr-FR" i="0" dirty="0" smtClean="0">
                <a:solidFill>
                  <a:srgbClr val="0070C0"/>
                </a:solidFill>
                <a:sym typeface="Wingdings 3"/>
              </a:rPr>
              <a:t> </a:t>
            </a:r>
            <a:r>
              <a:rPr lang="fr-FR" altLang="fr-FR" i="0" u="sng" dirty="0" smtClean="0">
                <a:solidFill>
                  <a:srgbClr val="0070C0"/>
                </a:solidFill>
                <a:sym typeface="Wingdings 3"/>
              </a:rPr>
              <a:t>http://www.horizons21.fr</a:t>
            </a:r>
            <a:endParaRPr lang="fr-FR" i="0" u="sng" dirty="0">
              <a:solidFill>
                <a:srgbClr val="0070C0"/>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1751"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ages de contenus">
  <a:themeElements>
    <a:clrScheme name="Charte graphique MEN">
      <a:dk1>
        <a:sysClr val="windowText" lastClr="000000"/>
      </a:dk1>
      <a:lt1>
        <a:sysClr val="window" lastClr="FFFFFF"/>
      </a:lt1>
      <a:dk2>
        <a:srgbClr val="8B2934"/>
      </a:dk2>
      <a:lt2>
        <a:srgbClr val="EE7444"/>
      </a:lt2>
      <a:accent1>
        <a:srgbClr val="005E8B"/>
      </a:accent1>
      <a:accent2>
        <a:srgbClr val="5AA1D8"/>
      </a:accent2>
      <a:accent3>
        <a:srgbClr val="D7AD45"/>
      </a:accent3>
      <a:accent4>
        <a:srgbClr val="EA5178"/>
      </a:accent4>
      <a:accent5>
        <a:srgbClr val="C61932"/>
      </a:accent5>
      <a:accent6>
        <a:srgbClr val="5AB88F"/>
      </a:accent6>
      <a:hlink>
        <a:srgbClr val="748F2A"/>
      </a:hlink>
      <a:folHlink>
        <a:srgbClr val="5AB8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12597</TotalTime>
  <Words>2645</Words>
  <Application>Microsoft Office PowerPoint</Application>
  <PresentationFormat>Affichage à l'écran (4:3)</PresentationFormat>
  <Paragraphs>505</Paragraphs>
  <Slides>29</Slides>
  <Notes>24</Notes>
  <HiddenSlides>0</HiddenSlides>
  <MMClips>0</MMClips>
  <ScaleCrop>false</ScaleCrop>
  <HeadingPairs>
    <vt:vector size="4" baseType="variant">
      <vt:variant>
        <vt:lpstr>Thème</vt:lpstr>
      </vt:variant>
      <vt:variant>
        <vt:i4>3</vt:i4>
      </vt:variant>
      <vt:variant>
        <vt:lpstr>Titres des diapositives</vt:lpstr>
      </vt:variant>
      <vt:variant>
        <vt:i4>29</vt:i4>
      </vt:variant>
    </vt:vector>
  </HeadingPairs>
  <TitlesOfParts>
    <vt:vector size="32" baseType="lpstr">
      <vt:lpstr>Thème Office</vt:lpstr>
      <vt:lpstr>Modèle par défaut</vt:lpstr>
      <vt:lpstr>1_pages de contenus</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Procédures d’orientation et d’affectation après la seconde GT</vt:lpstr>
      <vt:lpstr>S’informer, se documenter</vt:lpstr>
      <vt:lpstr>Diapositive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2de 2022</dc:title>
  <dc:creator>CIO</dc:creator>
  <cp:lastModifiedBy>nmannebach</cp:lastModifiedBy>
  <cp:revision>657</cp:revision>
  <cp:lastPrinted>2018-08-06T15:20:20Z</cp:lastPrinted>
  <dcterms:created xsi:type="dcterms:W3CDTF">2011-10-02T17:53:59Z</dcterms:created>
  <dcterms:modified xsi:type="dcterms:W3CDTF">2025-01-28T14:42:54Z</dcterms:modified>
</cp:coreProperties>
</file>